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6" r:id="rId10"/>
    <p:sldId id="265" r:id="rId11"/>
    <p:sldId id="267"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9794" autoAdjust="0"/>
  </p:normalViewPr>
  <p:slideViewPr>
    <p:cSldViewPr snapToGrid="0">
      <p:cViewPr varScale="1">
        <p:scale>
          <a:sx n="91" d="100"/>
          <a:sy n="91" d="100"/>
        </p:scale>
        <p:origin x="322" y="77"/>
      </p:cViewPr>
      <p:guideLst/>
    </p:cSldViewPr>
  </p:slideViewPr>
  <p:notesTextViewPr>
    <p:cViewPr>
      <p:scale>
        <a:sx n="1" d="1"/>
        <a:sy n="1" d="1"/>
      </p:scale>
      <p:origin x="0" y="0"/>
    </p:cViewPr>
  </p:notesTextViewPr>
  <p:notesViewPr>
    <p:cSldViewPr snapToGrid="0">
      <p:cViewPr varScale="1">
        <p:scale>
          <a:sx n="104" d="100"/>
          <a:sy n="104" d="100"/>
        </p:scale>
        <p:origin x="348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276C7D-B9D1-4559-B42C-86A57D1E9297}" type="datetimeFigureOut">
              <a:rPr lang="sv-SE" smtClean="0"/>
              <a:t>2017-11-14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4EF691-CD76-4C72-8228-59203271BF68}" type="slidenum">
              <a:rPr lang="sv-SE" smtClean="0"/>
              <a:t>‹#›</a:t>
            </a:fld>
            <a:endParaRPr lang="sv-SE"/>
          </a:p>
        </p:txBody>
      </p:sp>
    </p:spTree>
    <p:extLst>
      <p:ext uri="{BB962C8B-B14F-4D97-AF65-F5344CB8AC3E}">
        <p14:creationId xmlns:p14="http://schemas.microsoft.com/office/powerpoint/2010/main" val="3914462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smtClean="0"/>
              <a:t>Förskoleverksamheten i Malmö kommun bedrivs till lägre kostnader än förväntat. Det saknas uppgifter om kvalitet för denna del</a:t>
            </a:r>
            <a:r>
              <a:rPr lang="sv-SE" sz="1200" baseline="0" dirty="0" smtClean="0"/>
              <a:t> av verksamheten och Malmö har därför placerats på det genomsnittliga resultatet i diagrammet.</a:t>
            </a:r>
            <a:endParaRPr lang="sv-SE" sz="1200" dirty="0" smtClean="0"/>
          </a:p>
          <a:p>
            <a:pPr marL="0" indent="0">
              <a:buNone/>
            </a:pPr>
            <a:r>
              <a:rPr lang="sv-SE" sz="1200" dirty="0" smtClean="0"/>
              <a:t>Om kostnaden skulle sänkas till genomsnittsnivån för benchmarkinggruppen, skulle det innebära en besparing på </a:t>
            </a:r>
            <a:r>
              <a:rPr lang="sv-SE" sz="1200" b="1" dirty="0" smtClean="0"/>
              <a:t>29 miljoner kr</a:t>
            </a:r>
            <a:r>
              <a:rPr lang="sv-SE" sz="1200" dirty="0" smtClean="0"/>
              <a:t>, motsvarande omkring 1 procent.</a:t>
            </a:r>
          </a:p>
          <a:p>
            <a:endParaRPr lang="sv-SE" dirty="0"/>
          </a:p>
        </p:txBody>
      </p:sp>
      <p:sp>
        <p:nvSpPr>
          <p:cNvPr id="4" name="Platshållare för bildnummer 3"/>
          <p:cNvSpPr>
            <a:spLocks noGrp="1"/>
          </p:cNvSpPr>
          <p:nvPr>
            <p:ph type="sldNum" sz="quarter" idx="10"/>
          </p:nvPr>
        </p:nvSpPr>
        <p:spPr/>
        <p:txBody>
          <a:bodyPr/>
          <a:lstStyle/>
          <a:p>
            <a:fld id="{424EF691-CD76-4C72-8228-59203271BF68}" type="slidenum">
              <a:rPr lang="sv-SE" smtClean="0"/>
              <a:t>2</a:t>
            </a:fld>
            <a:endParaRPr lang="sv-SE"/>
          </a:p>
        </p:txBody>
      </p:sp>
    </p:spTree>
    <p:extLst>
      <p:ext uri="{BB962C8B-B14F-4D97-AF65-F5344CB8AC3E}">
        <p14:creationId xmlns:p14="http://schemas.microsoft.com/office/powerpoint/2010/main" val="960617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sz="1200" dirty="0" smtClean="0"/>
              <a:t>Kostnaden för grundskolan i Malmö är något lägre än vad som förväntas utifrån kommunens struktur och resultaten i årskurs 9 är </a:t>
            </a:r>
            <a:r>
              <a:rPr lang="sv-SE" sz="1200" baseline="0" dirty="0" smtClean="0"/>
              <a:t>över den förväntade</a:t>
            </a:r>
            <a:r>
              <a:rPr lang="sv-SE" sz="1200" dirty="0" smtClean="0"/>
              <a:t> nivån, givet förutsättningarna.</a:t>
            </a:r>
          </a:p>
          <a:p>
            <a:pPr marL="0" indent="0">
              <a:buNone/>
            </a:pPr>
            <a:r>
              <a:rPr lang="sv-SE" sz="1200" dirty="0" smtClean="0"/>
              <a:t>Skulle kostnaden sänkas för att nå genomsnittsnivån för benchmarkinggruppen, innebär detta en potentiell besparing på drygt </a:t>
            </a:r>
            <a:r>
              <a:rPr lang="sv-SE" sz="1200" b="1" dirty="0" smtClean="0"/>
              <a:t>274 miljoner kr</a:t>
            </a:r>
            <a:r>
              <a:rPr lang="sv-SE" sz="1200" dirty="0" smtClean="0"/>
              <a:t>, vilket motsvarar 9 procent.</a:t>
            </a:r>
          </a:p>
          <a:p>
            <a:endParaRPr lang="sv-SE" dirty="0"/>
          </a:p>
        </p:txBody>
      </p:sp>
      <p:sp>
        <p:nvSpPr>
          <p:cNvPr id="4" name="Platshållare för bildnummer 3"/>
          <p:cNvSpPr>
            <a:spLocks noGrp="1"/>
          </p:cNvSpPr>
          <p:nvPr>
            <p:ph type="sldNum" sz="quarter" idx="10"/>
          </p:nvPr>
        </p:nvSpPr>
        <p:spPr/>
        <p:txBody>
          <a:bodyPr/>
          <a:lstStyle/>
          <a:p>
            <a:fld id="{424EF691-CD76-4C72-8228-59203271BF68}" type="slidenum">
              <a:rPr lang="sv-SE" smtClean="0"/>
              <a:t>3</a:t>
            </a:fld>
            <a:endParaRPr lang="sv-SE"/>
          </a:p>
        </p:txBody>
      </p:sp>
    </p:spTree>
    <p:extLst>
      <p:ext uri="{BB962C8B-B14F-4D97-AF65-F5344CB8AC3E}">
        <p14:creationId xmlns:p14="http://schemas.microsoft.com/office/powerpoint/2010/main" val="426192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sz="1200" dirty="0" smtClean="0"/>
              <a:t>Resultaten för gymnasieskolan i Malmö, mätt som betygspoäng efter avslutad utbildning, ligger över den nivå som kan förväntas utifrån kommunens struktur. Kostnaderna är också högre</a:t>
            </a:r>
            <a:r>
              <a:rPr lang="sv-SE" sz="1200" baseline="0" dirty="0" smtClean="0"/>
              <a:t> än förväntat.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smtClean="0"/>
              <a:t>Skulle kostnaden sänkas för att nå genomsnittsnivån för benchmarkinggruppen, innebär detta en potentiell besparing på drygt </a:t>
            </a:r>
            <a:r>
              <a:rPr lang="sv-SE" sz="1200" b="1" dirty="0" smtClean="0"/>
              <a:t>239 miljoner kr</a:t>
            </a:r>
            <a:r>
              <a:rPr lang="sv-SE" sz="1200" dirty="0" smtClean="0"/>
              <a:t>, vilket motsvarar 22 procent.</a:t>
            </a:r>
          </a:p>
          <a:p>
            <a:pPr marL="0" indent="0">
              <a:buNone/>
            </a:pPr>
            <a:endParaRPr lang="sv-SE" sz="1200" dirty="0" smtClean="0"/>
          </a:p>
          <a:p>
            <a:endParaRPr lang="sv-SE" dirty="0"/>
          </a:p>
        </p:txBody>
      </p:sp>
      <p:sp>
        <p:nvSpPr>
          <p:cNvPr id="4" name="Platshållare för bildnummer 3"/>
          <p:cNvSpPr>
            <a:spLocks noGrp="1"/>
          </p:cNvSpPr>
          <p:nvPr>
            <p:ph type="sldNum" sz="quarter" idx="10"/>
          </p:nvPr>
        </p:nvSpPr>
        <p:spPr/>
        <p:txBody>
          <a:bodyPr/>
          <a:lstStyle/>
          <a:p>
            <a:fld id="{424EF691-CD76-4C72-8228-59203271BF68}" type="slidenum">
              <a:rPr lang="sv-SE" smtClean="0"/>
              <a:t>4</a:t>
            </a:fld>
            <a:endParaRPr lang="sv-SE"/>
          </a:p>
        </p:txBody>
      </p:sp>
    </p:spTree>
    <p:extLst>
      <p:ext uri="{BB962C8B-B14F-4D97-AF65-F5344CB8AC3E}">
        <p14:creationId xmlns:p14="http://schemas.microsoft.com/office/powerpoint/2010/main" val="4028096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sz="1200" dirty="0" smtClean="0"/>
              <a:t>Malmö kommuns äldreomsorg bedrivs till en kostnad som är lägre än vad strukturen motiverar men ger också ett lägre resultat än genomsnittet, mätt som brukarnas totala nöjdhet.</a:t>
            </a:r>
          </a:p>
          <a:p>
            <a:pPr marL="0" indent="0">
              <a:buNone/>
            </a:pPr>
            <a:r>
              <a:rPr lang="sv-SE" sz="1200" dirty="0" smtClean="0"/>
              <a:t>En sänkning av kostnaderna till benchmarkinggruppens nivå skulle innebära en ekonomisk besparing på </a:t>
            </a:r>
            <a:r>
              <a:rPr lang="sv-SE" sz="1200" b="1" dirty="0" smtClean="0"/>
              <a:t>280 miljoner kr</a:t>
            </a:r>
            <a:r>
              <a:rPr lang="sv-SE" sz="1200" dirty="0" smtClean="0"/>
              <a:t>, motsvarande 10 procent.</a:t>
            </a:r>
          </a:p>
          <a:p>
            <a:endParaRPr lang="sv-SE" dirty="0"/>
          </a:p>
        </p:txBody>
      </p:sp>
      <p:sp>
        <p:nvSpPr>
          <p:cNvPr id="4" name="Platshållare för bildnummer 3"/>
          <p:cNvSpPr>
            <a:spLocks noGrp="1"/>
          </p:cNvSpPr>
          <p:nvPr>
            <p:ph type="sldNum" sz="quarter" idx="10"/>
          </p:nvPr>
        </p:nvSpPr>
        <p:spPr/>
        <p:txBody>
          <a:bodyPr/>
          <a:lstStyle/>
          <a:p>
            <a:fld id="{424EF691-CD76-4C72-8228-59203271BF68}" type="slidenum">
              <a:rPr lang="sv-SE" smtClean="0"/>
              <a:t>5</a:t>
            </a:fld>
            <a:endParaRPr lang="sv-SE"/>
          </a:p>
        </p:txBody>
      </p:sp>
    </p:spTree>
    <p:extLst>
      <p:ext uri="{BB962C8B-B14F-4D97-AF65-F5344CB8AC3E}">
        <p14:creationId xmlns:p14="http://schemas.microsoft.com/office/powerpoint/2010/main" val="1863741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sz="1200" dirty="0" smtClean="0"/>
              <a:t>Kostnaden för individ- och familjeomsorgen i Malmö ligger över vad som förväntas utifrån kommunens struktur. Det saknas uppgifter om kvalitet för denna del</a:t>
            </a:r>
            <a:r>
              <a:rPr lang="sv-SE" sz="1200" baseline="0" dirty="0" smtClean="0"/>
              <a:t> av verksamheten och Malmö har därför placerats på det genomsnittliga resultatet i diagrammet.</a:t>
            </a:r>
            <a:endParaRPr lang="sv-SE" sz="1200" dirty="0" smtClean="0"/>
          </a:p>
          <a:p>
            <a:pPr marL="0" indent="0">
              <a:buNone/>
            </a:pPr>
            <a:r>
              <a:rPr lang="sv-SE" sz="1200" dirty="0" smtClean="0"/>
              <a:t>Skulle kostnaderna sänkas till benchmarkinggruppens medelnivå, skulle denna effektivisering innebära en besparing på </a:t>
            </a:r>
            <a:r>
              <a:rPr lang="sv-SE" sz="1200" b="1" dirty="0" smtClean="0"/>
              <a:t>434 miljoner kr</a:t>
            </a:r>
            <a:r>
              <a:rPr lang="sv-SE" sz="1200" dirty="0" smtClean="0"/>
              <a:t>, vilket motsvarar omkring 18 procent.</a:t>
            </a:r>
          </a:p>
          <a:p>
            <a:endParaRPr lang="sv-SE" dirty="0"/>
          </a:p>
        </p:txBody>
      </p:sp>
      <p:sp>
        <p:nvSpPr>
          <p:cNvPr id="4" name="Platshållare för bildnummer 3"/>
          <p:cNvSpPr>
            <a:spLocks noGrp="1"/>
          </p:cNvSpPr>
          <p:nvPr>
            <p:ph type="sldNum" sz="quarter" idx="10"/>
          </p:nvPr>
        </p:nvSpPr>
        <p:spPr/>
        <p:txBody>
          <a:bodyPr/>
          <a:lstStyle/>
          <a:p>
            <a:fld id="{424EF691-CD76-4C72-8228-59203271BF68}" type="slidenum">
              <a:rPr lang="sv-SE" smtClean="0"/>
              <a:t>6</a:t>
            </a:fld>
            <a:endParaRPr lang="sv-SE"/>
          </a:p>
        </p:txBody>
      </p:sp>
    </p:spTree>
    <p:extLst>
      <p:ext uri="{BB962C8B-B14F-4D97-AF65-F5344CB8AC3E}">
        <p14:creationId xmlns:p14="http://schemas.microsoft.com/office/powerpoint/2010/main" val="4165437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sz="1200" dirty="0" smtClean="0"/>
              <a:t>Verksamheten för stöd och service till funktionshindrade i Malmö kostar i princip vad som förväntas givet kommunens struktur. Det saknas uppgifter om kvalitet för denna del</a:t>
            </a:r>
            <a:r>
              <a:rPr lang="sv-SE" sz="1200" baseline="0" dirty="0" smtClean="0"/>
              <a:t> av verksamheten och Malmö har därför placerats på det genomsnittliga resultatet i diagrammet.</a:t>
            </a:r>
            <a:endParaRPr lang="sv-SE" sz="1200" dirty="0" smtClean="0"/>
          </a:p>
          <a:p>
            <a:pPr marL="0" indent="0">
              <a:buNone/>
            </a:pPr>
            <a:r>
              <a:rPr lang="sv-SE" sz="1200" dirty="0" smtClean="0"/>
              <a:t>En sänkning av kostnaderna till benchmarkinggruppens genomsnittliga nivå skulle innebära en besparing på </a:t>
            </a:r>
            <a:r>
              <a:rPr lang="sv-SE" sz="1200" b="1" dirty="0" smtClean="0"/>
              <a:t>168 miljoner kr</a:t>
            </a:r>
            <a:r>
              <a:rPr lang="sv-SE" sz="1200" dirty="0" smtClean="0"/>
              <a:t>, motsvarande 13 procent.</a:t>
            </a:r>
          </a:p>
          <a:p>
            <a:endParaRPr lang="sv-SE" dirty="0"/>
          </a:p>
        </p:txBody>
      </p:sp>
      <p:sp>
        <p:nvSpPr>
          <p:cNvPr id="4" name="Platshållare för bildnummer 3"/>
          <p:cNvSpPr>
            <a:spLocks noGrp="1"/>
          </p:cNvSpPr>
          <p:nvPr>
            <p:ph type="sldNum" sz="quarter" idx="10"/>
          </p:nvPr>
        </p:nvSpPr>
        <p:spPr/>
        <p:txBody>
          <a:bodyPr/>
          <a:lstStyle/>
          <a:p>
            <a:fld id="{424EF691-CD76-4C72-8228-59203271BF68}" type="slidenum">
              <a:rPr lang="sv-SE" smtClean="0"/>
              <a:t>7</a:t>
            </a:fld>
            <a:endParaRPr lang="sv-SE"/>
          </a:p>
        </p:txBody>
      </p:sp>
    </p:spTree>
    <p:extLst>
      <p:ext uri="{BB962C8B-B14F-4D97-AF65-F5344CB8AC3E}">
        <p14:creationId xmlns:p14="http://schemas.microsoft.com/office/powerpoint/2010/main" val="3589833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Med undantag</a:t>
            </a:r>
            <a:r>
              <a:rPr lang="sv-SE" baseline="0" dirty="0" smtClean="0"/>
              <a:t> för gymnasieskolan och LSS-verksamheten, ligger kostnaderna i Malmö under vad som förväntas, utifrån kommunens struktur. Skulle samtliga kostnader sänkas till benchmarkinggruppernas genomsnittsnivåer, skulle detta innebära en potentiell besparing på</a:t>
            </a:r>
            <a:r>
              <a:rPr lang="sv-SE" b="1" baseline="0" dirty="0" smtClean="0"/>
              <a:t> 1,4 miljarder kr</a:t>
            </a:r>
            <a:r>
              <a:rPr lang="sv-SE" b="0" baseline="0" dirty="0" smtClean="0"/>
              <a:t>, motsvarande 11 procent.</a:t>
            </a:r>
            <a:endParaRPr lang="sv-SE" dirty="0"/>
          </a:p>
        </p:txBody>
      </p:sp>
      <p:sp>
        <p:nvSpPr>
          <p:cNvPr id="4" name="Platshållare för bildnummer 3"/>
          <p:cNvSpPr>
            <a:spLocks noGrp="1"/>
          </p:cNvSpPr>
          <p:nvPr>
            <p:ph type="sldNum" sz="quarter" idx="10"/>
          </p:nvPr>
        </p:nvSpPr>
        <p:spPr/>
        <p:txBody>
          <a:bodyPr/>
          <a:lstStyle/>
          <a:p>
            <a:fld id="{424EF691-CD76-4C72-8228-59203271BF68}" type="slidenum">
              <a:rPr lang="sv-SE" smtClean="0"/>
              <a:t>8</a:t>
            </a:fld>
            <a:endParaRPr lang="sv-SE"/>
          </a:p>
        </p:txBody>
      </p:sp>
    </p:spTree>
    <p:extLst>
      <p:ext uri="{BB962C8B-B14F-4D97-AF65-F5344CB8AC3E}">
        <p14:creationId xmlns:p14="http://schemas.microsoft.com/office/powerpoint/2010/main" val="2945232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424EF691-CD76-4C72-8228-59203271BF68}" type="slidenum">
              <a:rPr lang="sv-SE" smtClean="0"/>
              <a:t>9</a:t>
            </a:fld>
            <a:endParaRPr lang="sv-SE"/>
          </a:p>
        </p:txBody>
      </p:sp>
    </p:spTree>
    <p:extLst>
      <p:ext uri="{BB962C8B-B14F-4D97-AF65-F5344CB8AC3E}">
        <p14:creationId xmlns:p14="http://schemas.microsoft.com/office/powerpoint/2010/main" val="1404638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B24C3C21-1564-45DF-9A62-2558FB3ED023}" type="datetimeFigureOut">
              <a:rPr lang="sv-SE" smtClean="0"/>
              <a:t>2017-11-14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D55AD0E-ACFF-4543-A51E-44D1468F8B67}" type="slidenum">
              <a:rPr lang="sv-SE" smtClean="0"/>
              <a:t>‹#›</a:t>
            </a:fld>
            <a:endParaRPr lang="sv-SE"/>
          </a:p>
        </p:txBody>
      </p:sp>
    </p:spTree>
    <p:extLst>
      <p:ext uri="{BB962C8B-B14F-4D97-AF65-F5344CB8AC3E}">
        <p14:creationId xmlns:p14="http://schemas.microsoft.com/office/powerpoint/2010/main" val="2016421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24C3C21-1564-45DF-9A62-2558FB3ED023}" type="datetimeFigureOut">
              <a:rPr lang="sv-SE" smtClean="0"/>
              <a:t>2017-11-14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D55AD0E-ACFF-4543-A51E-44D1468F8B67}" type="slidenum">
              <a:rPr lang="sv-SE" smtClean="0"/>
              <a:t>‹#›</a:t>
            </a:fld>
            <a:endParaRPr lang="sv-SE"/>
          </a:p>
        </p:txBody>
      </p:sp>
    </p:spTree>
    <p:extLst>
      <p:ext uri="{BB962C8B-B14F-4D97-AF65-F5344CB8AC3E}">
        <p14:creationId xmlns:p14="http://schemas.microsoft.com/office/powerpoint/2010/main" val="1335060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24C3C21-1564-45DF-9A62-2558FB3ED023}" type="datetimeFigureOut">
              <a:rPr lang="sv-SE" smtClean="0"/>
              <a:t>2017-11-14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D55AD0E-ACFF-4543-A51E-44D1468F8B67}" type="slidenum">
              <a:rPr lang="sv-SE" smtClean="0"/>
              <a:t>‹#›</a:t>
            </a:fld>
            <a:endParaRPr lang="sv-SE"/>
          </a:p>
        </p:txBody>
      </p:sp>
    </p:spTree>
    <p:extLst>
      <p:ext uri="{BB962C8B-B14F-4D97-AF65-F5344CB8AC3E}">
        <p14:creationId xmlns:p14="http://schemas.microsoft.com/office/powerpoint/2010/main" val="2063834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24C3C21-1564-45DF-9A62-2558FB3ED023}" type="datetimeFigureOut">
              <a:rPr lang="sv-SE" smtClean="0"/>
              <a:t>2017-11-14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D55AD0E-ACFF-4543-A51E-44D1468F8B67}" type="slidenum">
              <a:rPr lang="sv-SE" smtClean="0"/>
              <a:t>‹#›</a:t>
            </a:fld>
            <a:endParaRPr lang="sv-SE"/>
          </a:p>
        </p:txBody>
      </p:sp>
    </p:spTree>
    <p:extLst>
      <p:ext uri="{BB962C8B-B14F-4D97-AF65-F5344CB8AC3E}">
        <p14:creationId xmlns:p14="http://schemas.microsoft.com/office/powerpoint/2010/main" val="2822981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B24C3C21-1564-45DF-9A62-2558FB3ED023}" type="datetimeFigureOut">
              <a:rPr lang="sv-SE" smtClean="0"/>
              <a:t>2017-11-14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D55AD0E-ACFF-4543-A51E-44D1468F8B67}" type="slidenum">
              <a:rPr lang="sv-SE" smtClean="0"/>
              <a:t>‹#›</a:t>
            </a:fld>
            <a:endParaRPr lang="sv-SE"/>
          </a:p>
        </p:txBody>
      </p:sp>
    </p:spTree>
    <p:extLst>
      <p:ext uri="{BB962C8B-B14F-4D97-AF65-F5344CB8AC3E}">
        <p14:creationId xmlns:p14="http://schemas.microsoft.com/office/powerpoint/2010/main" val="1537433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B24C3C21-1564-45DF-9A62-2558FB3ED023}" type="datetimeFigureOut">
              <a:rPr lang="sv-SE" smtClean="0"/>
              <a:t>2017-11-14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D55AD0E-ACFF-4543-A51E-44D1468F8B67}" type="slidenum">
              <a:rPr lang="sv-SE" smtClean="0"/>
              <a:t>‹#›</a:t>
            </a:fld>
            <a:endParaRPr lang="sv-SE"/>
          </a:p>
        </p:txBody>
      </p:sp>
    </p:spTree>
    <p:extLst>
      <p:ext uri="{BB962C8B-B14F-4D97-AF65-F5344CB8AC3E}">
        <p14:creationId xmlns:p14="http://schemas.microsoft.com/office/powerpoint/2010/main" val="4121379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B24C3C21-1564-45DF-9A62-2558FB3ED023}" type="datetimeFigureOut">
              <a:rPr lang="sv-SE" smtClean="0"/>
              <a:t>2017-11-14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1D55AD0E-ACFF-4543-A51E-44D1468F8B67}" type="slidenum">
              <a:rPr lang="sv-SE" smtClean="0"/>
              <a:t>‹#›</a:t>
            </a:fld>
            <a:endParaRPr lang="sv-SE"/>
          </a:p>
        </p:txBody>
      </p:sp>
    </p:spTree>
    <p:extLst>
      <p:ext uri="{BB962C8B-B14F-4D97-AF65-F5344CB8AC3E}">
        <p14:creationId xmlns:p14="http://schemas.microsoft.com/office/powerpoint/2010/main" val="1086496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B24C3C21-1564-45DF-9A62-2558FB3ED023}" type="datetimeFigureOut">
              <a:rPr lang="sv-SE" smtClean="0"/>
              <a:t>2017-11-14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1D55AD0E-ACFF-4543-A51E-44D1468F8B67}" type="slidenum">
              <a:rPr lang="sv-SE" smtClean="0"/>
              <a:t>‹#›</a:t>
            </a:fld>
            <a:endParaRPr lang="sv-SE"/>
          </a:p>
        </p:txBody>
      </p:sp>
    </p:spTree>
    <p:extLst>
      <p:ext uri="{BB962C8B-B14F-4D97-AF65-F5344CB8AC3E}">
        <p14:creationId xmlns:p14="http://schemas.microsoft.com/office/powerpoint/2010/main" val="234144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24C3C21-1564-45DF-9A62-2558FB3ED023}" type="datetimeFigureOut">
              <a:rPr lang="sv-SE" smtClean="0"/>
              <a:t>2017-11-14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1D55AD0E-ACFF-4543-A51E-44D1468F8B67}" type="slidenum">
              <a:rPr lang="sv-SE" smtClean="0"/>
              <a:t>‹#›</a:t>
            </a:fld>
            <a:endParaRPr lang="sv-SE"/>
          </a:p>
        </p:txBody>
      </p:sp>
    </p:spTree>
    <p:extLst>
      <p:ext uri="{BB962C8B-B14F-4D97-AF65-F5344CB8AC3E}">
        <p14:creationId xmlns:p14="http://schemas.microsoft.com/office/powerpoint/2010/main" val="2841128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B24C3C21-1564-45DF-9A62-2558FB3ED023}" type="datetimeFigureOut">
              <a:rPr lang="sv-SE" smtClean="0"/>
              <a:t>2017-11-14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D55AD0E-ACFF-4543-A51E-44D1468F8B67}" type="slidenum">
              <a:rPr lang="sv-SE" smtClean="0"/>
              <a:t>‹#›</a:t>
            </a:fld>
            <a:endParaRPr lang="sv-SE"/>
          </a:p>
        </p:txBody>
      </p:sp>
    </p:spTree>
    <p:extLst>
      <p:ext uri="{BB962C8B-B14F-4D97-AF65-F5344CB8AC3E}">
        <p14:creationId xmlns:p14="http://schemas.microsoft.com/office/powerpoint/2010/main" val="66829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B24C3C21-1564-45DF-9A62-2558FB3ED023}" type="datetimeFigureOut">
              <a:rPr lang="sv-SE" smtClean="0"/>
              <a:t>2017-11-14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D55AD0E-ACFF-4543-A51E-44D1468F8B67}" type="slidenum">
              <a:rPr lang="sv-SE" smtClean="0"/>
              <a:t>‹#›</a:t>
            </a:fld>
            <a:endParaRPr lang="sv-SE"/>
          </a:p>
        </p:txBody>
      </p:sp>
    </p:spTree>
    <p:extLst>
      <p:ext uri="{BB962C8B-B14F-4D97-AF65-F5344CB8AC3E}">
        <p14:creationId xmlns:p14="http://schemas.microsoft.com/office/powerpoint/2010/main" val="804769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C3C21-1564-45DF-9A62-2558FB3ED023}" type="datetimeFigureOut">
              <a:rPr lang="sv-SE" smtClean="0"/>
              <a:t>2017-11-14</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5AD0E-ACFF-4543-A51E-44D1468F8B67}" type="slidenum">
              <a:rPr lang="sv-SE" smtClean="0"/>
              <a:t>‹#›</a:t>
            </a:fld>
            <a:endParaRPr lang="sv-SE"/>
          </a:p>
        </p:txBody>
      </p:sp>
    </p:spTree>
    <p:extLst>
      <p:ext uri="{BB962C8B-B14F-4D97-AF65-F5344CB8AC3E}">
        <p14:creationId xmlns:p14="http://schemas.microsoft.com/office/powerpoint/2010/main" val="2691228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Inledning</a:t>
            </a:r>
            <a:endParaRPr lang="sv-SE" dirty="0"/>
          </a:p>
        </p:txBody>
      </p:sp>
      <p:sp>
        <p:nvSpPr>
          <p:cNvPr id="5" name="Platshållare för innehåll 4"/>
          <p:cNvSpPr>
            <a:spLocks noGrp="1"/>
          </p:cNvSpPr>
          <p:nvPr>
            <p:ph idx="1"/>
          </p:nvPr>
        </p:nvSpPr>
        <p:spPr>
          <a:xfrm>
            <a:off x="838200" y="1825625"/>
            <a:ext cx="10515600" cy="4671428"/>
          </a:xfrm>
        </p:spPr>
        <p:txBody>
          <a:bodyPr>
            <a:normAutofit/>
          </a:bodyPr>
          <a:lstStyle/>
          <a:p>
            <a:pPr marL="0" indent="0">
              <a:buNone/>
            </a:pPr>
            <a:r>
              <a:rPr lang="sv-SE" sz="1800" dirty="0" smtClean="0"/>
              <a:t>Kostnaderna för de kommunala kärnverksamheterna skiljer sig åt mycket mellan kommunerna. Det finns heller inget statistiskt samband mellan kostnader och resultat.</a:t>
            </a:r>
          </a:p>
          <a:p>
            <a:pPr marL="0" indent="0">
              <a:buNone/>
            </a:pPr>
            <a:r>
              <a:rPr lang="sv-SE" sz="1800" dirty="0" smtClean="0"/>
              <a:t>För att undersöka vilken teoretisk potential till effektiviseringar och besparingar som finns, jämförs här hur mycket som skulle kunna sparas om Malmö kommun bedrev sina verksamheter till samma kostnad som de bäst presterande kommunerna. De bäst presterande kommunerna inom varje område utgör här en </a:t>
            </a:r>
            <a:r>
              <a:rPr lang="sv-SE" sz="1800" i="1" dirty="0" smtClean="0"/>
              <a:t>benchmarkinggrupp</a:t>
            </a:r>
            <a:r>
              <a:rPr lang="sv-SE" sz="1800" dirty="0" smtClean="0"/>
              <a:t>, som förmår leverera höga resultat till låga kostnader.</a:t>
            </a:r>
          </a:p>
          <a:p>
            <a:pPr marL="0" indent="0">
              <a:buNone/>
            </a:pPr>
            <a:r>
              <a:rPr lang="sv-SE" sz="1800" dirty="0" smtClean="0"/>
              <a:t>För att inte kommunernas skiftande förutsättningar ska spela in, har både måtten för kostnader och resultat rensats för strukturella skillnader, så långt som möjligt. Malmös resultat är alltså jämförbart med alla övriga kommuner.</a:t>
            </a:r>
          </a:p>
          <a:p>
            <a:pPr marL="0" indent="0">
              <a:buNone/>
            </a:pPr>
            <a:r>
              <a:rPr lang="sv-SE" sz="1800" dirty="0" smtClean="0"/>
              <a:t>Här studeras de sex största områden förskola, grundskola, gymnasium, äldreomsorg, individ- och familjeomsorg samt stöd och service till funktionshindrade, vilka tillsammans utgör omkring tre fjärdedelar av den totala kommunala verksamheten.</a:t>
            </a:r>
          </a:p>
          <a:p>
            <a:pPr marL="0" indent="0">
              <a:buNone/>
            </a:pPr>
            <a:r>
              <a:rPr lang="sv-SE" sz="1800" dirty="0" smtClean="0"/>
              <a:t>Beräkningen är att betrakta som ett räkneexempel på en </a:t>
            </a:r>
            <a:r>
              <a:rPr lang="sv-SE" sz="1800" i="1" dirty="0" smtClean="0"/>
              <a:t>teoretisk effektiviseringspotential</a:t>
            </a:r>
            <a:r>
              <a:rPr lang="sv-SE" sz="1800" dirty="0" smtClean="0"/>
              <a:t>. Det viktiga är inte den exakta nivån, som kan vara något större eller något mindre. Istället ska det ses som en indikation på potentialens storlek, så att kommunen har en utgångspunkt för sitt effektiviseringsarbete.</a:t>
            </a:r>
            <a:endParaRPr lang="sv-SE" sz="1800" dirty="0"/>
          </a:p>
        </p:txBody>
      </p:sp>
    </p:spTree>
    <p:extLst>
      <p:ext uri="{BB962C8B-B14F-4D97-AF65-F5344CB8AC3E}">
        <p14:creationId xmlns:p14="http://schemas.microsoft.com/office/powerpoint/2010/main" val="3279657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Metodbeskrivning</a:t>
            </a:r>
            <a:endParaRPr lang="sv-SE" dirty="0"/>
          </a:p>
        </p:txBody>
      </p:sp>
      <p:sp>
        <p:nvSpPr>
          <p:cNvPr id="5" name="Platshållare för innehåll 4"/>
          <p:cNvSpPr>
            <a:spLocks noGrp="1"/>
          </p:cNvSpPr>
          <p:nvPr>
            <p:ph idx="1"/>
          </p:nvPr>
        </p:nvSpPr>
        <p:spPr>
          <a:xfrm>
            <a:off x="838200" y="1825625"/>
            <a:ext cx="10515600" cy="4614252"/>
          </a:xfrm>
        </p:spPr>
        <p:txBody>
          <a:bodyPr>
            <a:normAutofit/>
          </a:bodyPr>
          <a:lstStyle/>
          <a:p>
            <a:pPr marL="0" indent="0">
              <a:buNone/>
            </a:pPr>
            <a:r>
              <a:rPr lang="sv-SE" sz="1800" dirty="0" smtClean="0"/>
              <a:t>Beräkningarna har genomförts i två steg. Först fastställs en målbild i form av en benchmarkinggrupp av de kommuner som kan anses utgöra föredömen i termer av hög kvalitet och låga kostnader. Sammansättningen av grupperna varierar mellan de olika verksamhetsområdena. Urvalet görs genom att först fastställa en lägstanivå för att anses hålla god kvalitet i verksamheten, utifrån mått som t.ex. betygspoäng, brukarbedömningar eller sammanvägda kvalitetsindex. Bland de kommuner som uppnår denna höga kvalitet väljs sedan de femton kommunerna med lägst kostnader ut. Dessa kommuner utgör sedan benchmarkinggrupperna inom respektive verksamhetsområde.</a:t>
            </a:r>
          </a:p>
          <a:p>
            <a:pPr marL="0" indent="0">
              <a:buNone/>
            </a:pPr>
            <a:r>
              <a:rPr lang="sv-SE" sz="1800" dirty="0" smtClean="0"/>
              <a:t>Därefter analyseras vad det skulle innebära om Malmö kommun inom respektive verksamhetsområde skulle bedriva sin verksamhet till samma låga kostnad som genomsnittsnivån för benchmarkinggruppen.</a:t>
            </a:r>
          </a:p>
          <a:p>
            <a:pPr marL="0" indent="0">
              <a:buNone/>
            </a:pPr>
            <a:r>
              <a:rPr lang="sv-SE" sz="1800" dirty="0" smtClean="0"/>
              <a:t>För att ta hänsyn till kommunernas skiftande förutsättningar, används i de flesta fall kostnads- och resultatmått som är rensade för strukturella faktorer. Detta görs genom att analysen utgår från de faktiska utfallens avvikelse från referensvärden eller modellberäknade värden. Höga resultat eller låga kostnader anses med andra ord uppnås om man presterar bättre än vad som förväntas utifrån kommunens struktur.</a:t>
            </a:r>
          </a:p>
          <a:p>
            <a:pPr marL="0" indent="0">
              <a:buNone/>
            </a:pPr>
            <a:r>
              <a:rPr lang="sv-SE" sz="1800" dirty="0" smtClean="0"/>
              <a:t>Uppgifterna avser i de flesta fall år 2016. För något enstaka mått fanns endast resultat för år 2015 tillgängligt.</a:t>
            </a:r>
          </a:p>
          <a:p>
            <a:pPr marL="0" indent="0">
              <a:buNone/>
            </a:pPr>
            <a:r>
              <a:rPr lang="sv-SE" sz="1800" dirty="0" smtClean="0"/>
              <a:t>För en närmare beskrivning av metoden hänvisas till rapporten ”Produktivitetspotential för kommunal sektor” (Svenskt Näringsliv, januari 2017)</a:t>
            </a:r>
            <a:endParaRPr lang="sv-SE" sz="1800" dirty="0"/>
          </a:p>
        </p:txBody>
      </p:sp>
    </p:spTree>
    <p:extLst>
      <p:ext uri="{BB962C8B-B14F-4D97-AF65-F5344CB8AC3E}">
        <p14:creationId xmlns:p14="http://schemas.microsoft.com/office/powerpoint/2010/main" val="673056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Strukturella skillnader</a:t>
            </a:r>
            <a:endParaRPr lang="sv-SE" dirty="0"/>
          </a:p>
        </p:txBody>
      </p:sp>
      <p:sp>
        <p:nvSpPr>
          <p:cNvPr id="3" name="Platshållare för innehåll 2"/>
          <p:cNvSpPr>
            <a:spLocks noGrp="1"/>
          </p:cNvSpPr>
          <p:nvPr>
            <p:ph idx="1"/>
          </p:nvPr>
        </p:nvSpPr>
        <p:spPr>
          <a:xfrm>
            <a:off x="838200" y="1825625"/>
            <a:ext cx="10515600" cy="4779712"/>
          </a:xfrm>
        </p:spPr>
        <p:txBody>
          <a:bodyPr>
            <a:normAutofit/>
          </a:bodyPr>
          <a:lstStyle/>
          <a:p>
            <a:pPr marL="0" indent="0">
              <a:buNone/>
            </a:pPr>
            <a:r>
              <a:rPr lang="sv-SE" sz="1600" dirty="0" smtClean="0"/>
              <a:t>De flesta måtten har rensats så att kommunernas olika förutsättningar inte ska spela in. Följande faktorer har tagits hänsyn till:</a:t>
            </a:r>
          </a:p>
          <a:p>
            <a:pPr marL="0" indent="0">
              <a:buNone/>
            </a:pPr>
            <a:r>
              <a:rPr lang="sv-SE" sz="1600" b="1" dirty="0"/>
              <a:t>Kostnad </a:t>
            </a:r>
            <a:r>
              <a:rPr lang="sv-SE" sz="1600" b="1" dirty="0" smtClean="0"/>
              <a:t>förskola:</a:t>
            </a:r>
            <a:r>
              <a:rPr lang="sv-SE" sz="1600" dirty="0" smtClean="0"/>
              <a:t> </a:t>
            </a:r>
            <a:r>
              <a:rPr lang="sv-SE" sz="1600" dirty="0"/>
              <a:t>andel 1-5-åringar i kommunen, </a:t>
            </a:r>
            <a:r>
              <a:rPr lang="sv-SE" sz="1600" dirty="0" smtClean="0"/>
              <a:t>genomsnittlig </a:t>
            </a:r>
            <a:r>
              <a:rPr lang="sv-SE" sz="1600" dirty="0"/>
              <a:t>vistelsetid på </a:t>
            </a:r>
            <a:r>
              <a:rPr lang="sv-SE" sz="1600" dirty="0" smtClean="0"/>
              <a:t>förskola, </a:t>
            </a:r>
            <a:r>
              <a:rPr lang="sv-SE" sz="1600" dirty="0"/>
              <a:t>barn och ungdomar med utländsk bakgrund, löner, bebyggelsestruktur och </a:t>
            </a:r>
            <a:r>
              <a:rPr lang="sv-SE" sz="1600" dirty="0" smtClean="0"/>
              <a:t>befolkningsutveckling.</a:t>
            </a:r>
          </a:p>
          <a:p>
            <a:pPr marL="0" indent="0">
              <a:buNone/>
            </a:pPr>
            <a:r>
              <a:rPr lang="sv-SE" sz="1600" b="1" dirty="0" smtClean="0"/>
              <a:t>Meritvärdet </a:t>
            </a:r>
            <a:r>
              <a:rPr lang="sv-SE" sz="1600" b="1" dirty="0"/>
              <a:t>i årskurs </a:t>
            </a:r>
            <a:r>
              <a:rPr lang="sv-SE" sz="1600" b="1" dirty="0" smtClean="0"/>
              <a:t>9:</a:t>
            </a:r>
            <a:r>
              <a:rPr lang="sv-SE" sz="1600" dirty="0" smtClean="0"/>
              <a:t> behov </a:t>
            </a:r>
            <a:r>
              <a:rPr lang="sv-SE" sz="1600" dirty="0"/>
              <a:t>av ekonomiskt bistånd, nyinvandrade </a:t>
            </a:r>
            <a:r>
              <a:rPr lang="sv-SE" sz="1600" dirty="0" smtClean="0"/>
              <a:t>elever, </a:t>
            </a:r>
            <a:r>
              <a:rPr lang="sv-SE" sz="1600" dirty="0"/>
              <a:t>föräldrars </a:t>
            </a:r>
            <a:r>
              <a:rPr lang="sv-SE" sz="1600" dirty="0" smtClean="0"/>
              <a:t>utbildningsnivå </a:t>
            </a:r>
            <a:r>
              <a:rPr lang="sv-SE" sz="1600" dirty="0"/>
              <a:t>och kön </a:t>
            </a:r>
            <a:endParaRPr lang="sv-SE" sz="1600" dirty="0" smtClean="0"/>
          </a:p>
          <a:p>
            <a:pPr marL="0" indent="0">
              <a:buNone/>
            </a:pPr>
            <a:r>
              <a:rPr lang="sv-SE" sz="1600" b="1" dirty="0"/>
              <a:t>Kostnad </a:t>
            </a:r>
            <a:r>
              <a:rPr lang="sv-SE" sz="1600" b="1" dirty="0" smtClean="0"/>
              <a:t>grundskola:</a:t>
            </a:r>
            <a:r>
              <a:rPr lang="sv-SE" sz="1600" dirty="0" smtClean="0"/>
              <a:t> andelen </a:t>
            </a:r>
            <a:r>
              <a:rPr lang="sv-SE" sz="1600" dirty="0"/>
              <a:t>barn i grundskolan, andelen barn 7–15 år födda utanför </a:t>
            </a:r>
            <a:r>
              <a:rPr lang="sv-SE" sz="1600" dirty="0" smtClean="0"/>
              <a:t>EU, merkostnader </a:t>
            </a:r>
            <a:r>
              <a:rPr lang="sv-SE" sz="1600" dirty="0"/>
              <a:t>för </a:t>
            </a:r>
            <a:r>
              <a:rPr lang="sv-SE" sz="1600" dirty="0" smtClean="0"/>
              <a:t>skolskjutsar </a:t>
            </a:r>
            <a:r>
              <a:rPr lang="sv-SE" sz="1600" dirty="0"/>
              <a:t>och </a:t>
            </a:r>
            <a:r>
              <a:rPr lang="sv-SE" sz="1600" dirty="0" smtClean="0"/>
              <a:t>småskolor</a:t>
            </a:r>
          </a:p>
          <a:p>
            <a:pPr marL="0" indent="0">
              <a:buNone/>
            </a:pPr>
            <a:r>
              <a:rPr lang="sv-SE" sz="1600" b="1" dirty="0"/>
              <a:t>Betygspoäng gymnasiet:</a:t>
            </a:r>
            <a:r>
              <a:rPr lang="sv-SE" sz="1600" dirty="0"/>
              <a:t> föräldrarnas utbildningsnivå, föräldrarnas inkomst, kön och behov av ekonomiskt </a:t>
            </a:r>
            <a:r>
              <a:rPr lang="sv-SE" sz="1600" dirty="0" smtClean="0"/>
              <a:t>bistånd</a:t>
            </a:r>
          </a:p>
          <a:p>
            <a:pPr marL="0" indent="0">
              <a:buNone/>
            </a:pPr>
            <a:r>
              <a:rPr lang="sv-SE" sz="1600" b="1" dirty="0"/>
              <a:t>Kostnad </a:t>
            </a:r>
            <a:r>
              <a:rPr lang="sv-SE" sz="1600" b="1" dirty="0" smtClean="0"/>
              <a:t>gymnasiet:</a:t>
            </a:r>
            <a:r>
              <a:rPr lang="sv-SE" sz="1600" dirty="0" smtClean="0"/>
              <a:t> andelen </a:t>
            </a:r>
            <a:r>
              <a:rPr lang="sv-SE" sz="1600" dirty="0"/>
              <a:t>ungdomar i åldrarna 16–18 år, programvalsfaktor och </a:t>
            </a:r>
            <a:r>
              <a:rPr lang="sv-SE" sz="1600" dirty="0" smtClean="0"/>
              <a:t>bebyggelsestruktur</a:t>
            </a:r>
          </a:p>
          <a:p>
            <a:pPr marL="0" indent="0">
              <a:buNone/>
            </a:pPr>
            <a:r>
              <a:rPr lang="sv-SE" sz="1600" b="1" dirty="0"/>
              <a:t>Kostnad äldreomsorg</a:t>
            </a:r>
            <a:r>
              <a:rPr lang="sv-SE" sz="1600" b="1" dirty="0" smtClean="0"/>
              <a:t>:</a:t>
            </a:r>
            <a:r>
              <a:rPr lang="sv-SE" sz="1600" dirty="0" smtClean="0"/>
              <a:t> åldersstruktur, </a:t>
            </a:r>
            <a:r>
              <a:rPr lang="sv-SE" sz="1600" dirty="0"/>
              <a:t>civilstånd, ohälsa, andel födda utanför Norden, restider i hemtjänsten samt merkostnader för </a:t>
            </a:r>
            <a:r>
              <a:rPr lang="sv-SE" sz="1600" dirty="0" smtClean="0"/>
              <a:t>institutionsboende </a:t>
            </a:r>
            <a:r>
              <a:rPr lang="sv-SE" sz="1600" dirty="0"/>
              <a:t>i glesbygd </a:t>
            </a:r>
            <a:endParaRPr lang="sv-SE" sz="1600" dirty="0" smtClean="0"/>
          </a:p>
          <a:p>
            <a:pPr marL="0" indent="0">
              <a:buNone/>
            </a:pPr>
            <a:r>
              <a:rPr lang="sv-SE" sz="1600" b="1" dirty="0"/>
              <a:t>Kostnad IFO:</a:t>
            </a:r>
            <a:r>
              <a:rPr lang="sv-SE" sz="1600" dirty="0"/>
              <a:t> andel arbetslösa utan ersättning, andel lågutbildade 20-40-åringar födda i Sverige, tätortsgrad, andel boende i flerfamiljshus byggda 1965-75 samt andel i </a:t>
            </a:r>
            <a:r>
              <a:rPr lang="sv-SE" sz="1600" dirty="0" smtClean="0"/>
              <a:t>befolkningen </a:t>
            </a:r>
            <a:r>
              <a:rPr lang="sv-SE" sz="1600" dirty="0"/>
              <a:t>med ekonomiskt bistånd längre än 6 </a:t>
            </a:r>
            <a:r>
              <a:rPr lang="sv-SE" sz="1600" dirty="0" smtClean="0"/>
              <a:t>månader</a:t>
            </a:r>
          </a:p>
          <a:p>
            <a:pPr marL="0" indent="0">
              <a:buNone/>
            </a:pPr>
            <a:r>
              <a:rPr lang="sv-SE" sz="1600" b="1" dirty="0" smtClean="0"/>
              <a:t>Kostnad LSS: </a:t>
            </a:r>
            <a:r>
              <a:rPr lang="sv-SE" sz="1600" dirty="0"/>
              <a:t>antalet verkställda beslut 1/10 föregående år och </a:t>
            </a:r>
            <a:r>
              <a:rPr lang="sv-SE" sz="1600" dirty="0" smtClean="0"/>
              <a:t>personalkostnadsindex</a:t>
            </a:r>
          </a:p>
          <a:p>
            <a:pPr marL="0" indent="0">
              <a:buNone/>
            </a:pPr>
            <a:r>
              <a:rPr lang="sv-SE" sz="1600" dirty="0" smtClean="0"/>
              <a:t>Övriga mått (kvalitet förskola, äldreomsorg, IFO och LSS) rensas inte på detta sätt, eftersom strukturella skillnader inte har lika stor inverkan på utfallet och motsvarande mått därmed inte finns framtagna.</a:t>
            </a:r>
            <a:endParaRPr lang="sv-SE" sz="1600" dirty="0"/>
          </a:p>
        </p:txBody>
      </p:sp>
    </p:spTree>
    <p:extLst>
      <p:ext uri="{BB962C8B-B14F-4D97-AF65-F5344CB8AC3E}">
        <p14:creationId xmlns:p14="http://schemas.microsoft.com/office/powerpoint/2010/main" val="268772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Förskola</a:t>
            </a:r>
            <a:endParaRPr lang="sv-SE" dirty="0"/>
          </a:p>
        </p:txBody>
      </p:sp>
      <p:sp>
        <p:nvSpPr>
          <p:cNvPr id="5" name="Platshållare för innehåll 4"/>
          <p:cNvSpPr>
            <a:spLocks noGrp="1"/>
          </p:cNvSpPr>
          <p:nvPr>
            <p:ph idx="1"/>
          </p:nvPr>
        </p:nvSpPr>
        <p:spPr>
          <a:xfrm>
            <a:off x="838200" y="1825625"/>
            <a:ext cx="2934730" cy="4351338"/>
          </a:xfrm>
        </p:spPr>
        <p:txBody>
          <a:bodyPr>
            <a:normAutofit/>
          </a:bodyPr>
          <a:lstStyle/>
          <a:p>
            <a:pPr marL="0" indent="0">
              <a:buNone/>
            </a:pPr>
            <a:r>
              <a:rPr lang="sv-SE" sz="2400" dirty="0" smtClean="0"/>
              <a:t>Besparingspotential på </a:t>
            </a:r>
            <a:r>
              <a:rPr lang="sv-SE" sz="2400" b="1" dirty="0" smtClean="0"/>
              <a:t>29 miljoner kr</a:t>
            </a:r>
            <a:r>
              <a:rPr lang="sv-SE" sz="2400" dirty="0" smtClean="0"/>
              <a:t>, motsvarande omkring 1 procent.</a:t>
            </a:r>
          </a:p>
        </p:txBody>
      </p:sp>
      <p:sp>
        <p:nvSpPr>
          <p:cNvPr id="3" name="textruta 2"/>
          <p:cNvSpPr txBox="1"/>
          <p:nvPr/>
        </p:nvSpPr>
        <p:spPr>
          <a:xfrm>
            <a:off x="5713047" y="1321356"/>
            <a:ext cx="5126892" cy="369332"/>
          </a:xfrm>
          <a:prstGeom prst="rect">
            <a:avLst/>
          </a:prstGeom>
          <a:noFill/>
        </p:spPr>
        <p:txBody>
          <a:bodyPr wrap="square" rtlCol="0">
            <a:spAutoFit/>
          </a:bodyPr>
          <a:lstStyle/>
          <a:p>
            <a:r>
              <a:rPr lang="sv-SE" i="1" dirty="0" smtClean="0"/>
              <a:t>Kostnads- och resultatjämförelse för förskolan</a:t>
            </a:r>
            <a:endParaRPr lang="sv-SE" i="1" dirty="0"/>
          </a:p>
        </p:txBody>
      </p:sp>
      <p:pic>
        <p:nvPicPr>
          <p:cNvPr id="6" name="Bildobjekt 5"/>
          <p:cNvPicPr>
            <a:picLocks noChangeAspect="1"/>
          </p:cNvPicPr>
          <p:nvPr/>
        </p:nvPicPr>
        <p:blipFill>
          <a:blip r:embed="rId3"/>
          <a:stretch>
            <a:fillRect/>
          </a:stretch>
        </p:blipFill>
        <p:spPr>
          <a:xfrm>
            <a:off x="4695773" y="1690688"/>
            <a:ext cx="6658027" cy="4810962"/>
          </a:xfrm>
          <a:prstGeom prst="rect">
            <a:avLst/>
          </a:prstGeom>
        </p:spPr>
      </p:pic>
    </p:spTree>
    <p:extLst>
      <p:ext uri="{BB962C8B-B14F-4D97-AF65-F5344CB8AC3E}">
        <p14:creationId xmlns:p14="http://schemas.microsoft.com/office/powerpoint/2010/main" val="3967998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Grundskola</a:t>
            </a:r>
            <a:endParaRPr lang="sv-SE" dirty="0"/>
          </a:p>
        </p:txBody>
      </p:sp>
      <p:sp>
        <p:nvSpPr>
          <p:cNvPr id="6" name="Platshållare för innehåll 4"/>
          <p:cNvSpPr txBox="1">
            <a:spLocks/>
          </p:cNvSpPr>
          <p:nvPr/>
        </p:nvSpPr>
        <p:spPr>
          <a:xfrm>
            <a:off x="838200" y="1825625"/>
            <a:ext cx="293473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2400" dirty="0" smtClean="0"/>
              <a:t>Besparingspotential på drygt </a:t>
            </a:r>
            <a:r>
              <a:rPr lang="sv-SE" sz="2400" b="1" dirty="0" smtClean="0"/>
              <a:t>274 miljoner kr</a:t>
            </a:r>
            <a:r>
              <a:rPr lang="sv-SE" sz="2400" dirty="0" smtClean="0"/>
              <a:t>, motsvarande 9 procent.</a:t>
            </a:r>
            <a:endParaRPr lang="sv-SE" sz="2400" dirty="0"/>
          </a:p>
        </p:txBody>
      </p:sp>
      <p:sp>
        <p:nvSpPr>
          <p:cNvPr id="7" name="textruta 6"/>
          <p:cNvSpPr txBox="1"/>
          <p:nvPr/>
        </p:nvSpPr>
        <p:spPr>
          <a:xfrm>
            <a:off x="5533293" y="1321356"/>
            <a:ext cx="5126892" cy="369332"/>
          </a:xfrm>
          <a:prstGeom prst="rect">
            <a:avLst/>
          </a:prstGeom>
          <a:noFill/>
        </p:spPr>
        <p:txBody>
          <a:bodyPr wrap="square" rtlCol="0">
            <a:spAutoFit/>
          </a:bodyPr>
          <a:lstStyle/>
          <a:p>
            <a:r>
              <a:rPr lang="sv-SE" i="1" dirty="0" smtClean="0"/>
              <a:t>Kostnads- och resultatjämförelse för grundskolan</a:t>
            </a:r>
            <a:endParaRPr lang="sv-SE" i="1" dirty="0"/>
          </a:p>
        </p:txBody>
      </p:sp>
      <p:pic>
        <p:nvPicPr>
          <p:cNvPr id="3" name="Bildobjekt 2"/>
          <p:cNvPicPr>
            <a:picLocks noChangeAspect="1"/>
          </p:cNvPicPr>
          <p:nvPr/>
        </p:nvPicPr>
        <p:blipFill>
          <a:blip r:embed="rId3"/>
          <a:stretch>
            <a:fillRect/>
          </a:stretch>
        </p:blipFill>
        <p:spPr>
          <a:xfrm>
            <a:off x="4693564" y="1690688"/>
            <a:ext cx="6658027" cy="4810962"/>
          </a:xfrm>
          <a:prstGeom prst="rect">
            <a:avLst/>
          </a:prstGeom>
        </p:spPr>
      </p:pic>
    </p:spTree>
    <p:extLst>
      <p:ext uri="{BB962C8B-B14F-4D97-AF65-F5344CB8AC3E}">
        <p14:creationId xmlns:p14="http://schemas.microsoft.com/office/powerpoint/2010/main" val="1073551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Gymnasium</a:t>
            </a:r>
            <a:endParaRPr lang="sv-SE" dirty="0"/>
          </a:p>
        </p:txBody>
      </p:sp>
      <p:sp>
        <p:nvSpPr>
          <p:cNvPr id="6" name="Platshållare för innehåll 4"/>
          <p:cNvSpPr>
            <a:spLocks noGrp="1"/>
          </p:cNvSpPr>
          <p:nvPr>
            <p:ph idx="1"/>
          </p:nvPr>
        </p:nvSpPr>
        <p:spPr>
          <a:xfrm>
            <a:off x="838200" y="1825625"/>
            <a:ext cx="3225800" cy="4351338"/>
          </a:xfrm>
        </p:spPr>
        <p:txBody>
          <a:bodyPr>
            <a:normAutofit/>
          </a:bodyPr>
          <a:lstStyle/>
          <a:p>
            <a:pPr marL="0" indent="0">
              <a:buNone/>
            </a:pPr>
            <a:r>
              <a:rPr lang="sv-SE" sz="2400" dirty="0"/>
              <a:t>Besparingspotential på drygt </a:t>
            </a:r>
            <a:r>
              <a:rPr lang="sv-SE" sz="2400" b="1" dirty="0" smtClean="0"/>
              <a:t>239 </a:t>
            </a:r>
            <a:r>
              <a:rPr lang="sv-SE" sz="2400" b="1" dirty="0"/>
              <a:t>miljoner kr</a:t>
            </a:r>
            <a:r>
              <a:rPr lang="sv-SE" sz="2400" dirty="0"/>
              <a:t>, motsvarande </a:t>
            </a:r>
            <a:r>
              <a:rPr lang="sv-SE" sz="2400" dirty="0" smtClean="0"/>
              <a:t>22 </a:t>
            </a:r>
            <a:r>
              <a:rPr lang="sv-SE" sz="2400" dirty="0"/>
              <a:t>procent.</a:t>
            </a:r>
          </a:p>
        </p:txBody>
      </p:sp>
      <p:sp>
        <p:nvSpPr>
          <p:cNvPr id="7" name="textruta 6"/>
          <p:cNvSpPr txBox="1"/>
          <p:nvPr/>
        </p:nvSpPr>
        <p:spPr>
          <a:xfrm>
            <a:off x="5650524" y="1321356"/>
            <a:ext cx="5126892" cy="369332"/>
          </a:xfrm>
          <a:prstGeom prst="rect">
            <a:avLst/>
          </a:prstGeom>
          <a:noFill/>
        </p:spPr>
        <p:txBody>
          <a:bodyPr wrap="square" rtlCol="0">
            <a:spAutoFit/>
          </a:bodyPr>
          <a:lstStyle/>
          <a:p>
            <a:r>
              <a:rPr lang="sv-SE" i="1" dirty="0" smtClean="0"/>
              <a:t>Kostnads- och resultatjämförelse för gymnasiet</a:t>
            </a:r>
            <a:endParaRPr lang="sv-SE" i="1" dirty="0"/>
          </a:p>
        </p:txBody>
      </p:sp>
      <p:pic>
        <p:nvPicPr>
          <p:cNvPr id="3" name="Bildobjekt 2"/>
          <p:cNvPicPr>
            <a:picLocks noChangeAspect="1"/>
          </p:cNvPicPr>
          <p:nvPr/>
        </p:nvPicPr>
        <p:blipFill>
          <a:blip r:embed="rId3"/>
          <a:stretch>
            <a:fillRect/>
          </a:stretch>
        </p:blipFill>
        <p:spPr>
          <a:xfrm>
            <a:off x="4700813" y="1690688"/>
            <a:ext cx="6658027" cy="4810962"/>
          </a:xfrm>
          <a:prstGeom prst="rect">
            <a:avLst/>
          </a:prstGeom>
        </p:spPr>
      </p:pic>
    </p:spTree>
    <p:extLst>
      <p:ext uri="{BB962C8B-B14F-4D97-AF65-F5344CB8AC3E}">
        <p14:creationId xmlns:p14="http://schemas.microsoft.com/office/powerpoint/2010/main" val="2637512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Äldreomsorg</a:t>
            </a:r>
            <a:endParaRPr lang="sv-SE" dirty="0"/>
          </a:p>
        </p:txBody>
      </p:sp>
      <p:sp>
        <p:nvSpPr>
          <p:cNvPr id="6" name="Platshållare för innehåll 4"/>
          <p:cNvSpPr>
            <a:spLocks noGrp="1"/>
          </p:cNvSpPr>
          <p:nvPr>
            <p:ph idx="1"/>
          </p:nvPr>
        </p:nvSpPr>
        <p:spPr>
          <a:xfrm>
            <a:off x="838200" y="1825625"/>
            <a:ext cx="2934730" cy="4351338"/>
          </a:xfrm>
        </p:spPr>
        <p:txBody>
          <a:bodyPr>
            <a:normAutofit/>
          </a:bodyPr>
          <a:lstStyle/>
          <a:p>
            <a:pPr marL="0" indent="0">
              <a:buNone/>
            </a:pPr>
            <a:r>
              <a:rPr lang="sv-SE" sz="2400" dirty="0" smtClean="0"/>
              <a:t>Besparingspotential på </a:t>
            </a:r>
            <a:r>
              <a:rPr lang="sv-SE" sz="2400" b="1" dirty="0" smtClean="0"/>
              <a:t>280 miljoner kr</a:t>
            </a:r>
            <a:r>
              <a:rPr lang="sv-SE" sz="2400" dirty="0" smtClean="0"/>
              <a:t>, motsvarande 10 procent.</a:t>
            </a:r>
            <a:endParaRPr lang="sv-SE" sz="2400" dirty="0"/>
          </a:p>
        </p:txBody>
      </p:sp>
      <p:sp>
        <p:nvSpPr>
          <p:cNvPr id="7" name="textruta 6"/>
          <p:cNvSpPr txBox="1"/>
          <p:nvPr/>
        </p:nvSpPr>
        <p:spPr>
          <a:xfrm>
            <a:off x="5461340" y="1321356"/>
            <a:ext cx="5126892" cy="369332"/>
          </a:xfrm>
          <a:prstGeom prst="rect">
            <a:avLst/>
          </a:prstGeom>
          <a:noFill/>
        </p:spPr>
        <p:txBody>
          <a:bodyPr wrap="square" rtlCol="0">
            <a:spAutoFit/>
          </a:bodyPr>
          <a:lstStyle/>
          <a:p>
            <a:r>
              <a:rPr lang="sv-SE" i="1" dirty="0" smtClean="0"/>
              <a:t>Kostnads- och resultatjämförelse för äldreomsorgen</a:t>
            </a:r>
            <a:endParaRPr lang="sv-SE" i="1" dirty="0"/>
          </a:p>
        </p:txBody>
      </p:sp>
      <p:pic>
        <p:nvPicPr>
          <p:cNvPr id="3" name="Bildobjekt 2"/>
          <p:cNvPicPr>
            <a:picLocks noChangeAspect="1"/>
          </p:cNvPicPr>
          <p:nvPr/>
        </p:nvPicPr>
        <p:blipFill>
          <a:blip r:embed="rId3"/>
          <a:stretch>
            <a:fillRect/>
          </a:stretch>
        </p:blipFill>
        <p:spPr>
          <a:xfrm>
            <a:off x="4695772" y="1690688"/>
            <a:ext cx="6658027" cy="4810962"/>
          </a:xfrm>
          <a:prstGeom prst="rect">
            <a:avLst/>
          </a:prstGeom>
        </p:spPr>
      </p:pic>
    </p:spTree>
    <p:extLst>
      <p:ext uri="{BB962C8B-B14F-4D97-AF65-F5344CB8AC3E}">
        <p14:creationId xmlns:p14="http://schemas.microsoft.com/office/powerpoint/2010/main" val="1542432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Individ- och familjeomsorg (IFO)</a:t>
            </a:r>
            <a:endParaRPr lang="sv-SE" dirty="0"/>
          </a:p>
        </p:txBody>
      </p:sp>
      <p:sp>
        <p:nvSpPr>
          <p:cNvPr id="6" name="Platshållare för innehåll 4"/>
          <p:cNvSpPr>
            <a:spLocks noGrp="1"/>
          </p:cNvSpPr>
          <p:nvPr>
            <p:ph idx="1"/>
          </p:nvPr>
        </p:nvSpPr>
        <p:spPr>
          <a:xfrm>
            <a:off x="838200" y="1825625"/>
            <a:ext cx="2934730" cy="4351338"/>
          </a:xfrm>
        </p:spPr>
        <p:txBody>
          <a:bodyPr>
            <a:normAutofit/>
          </a:bodyPr>
          <a:lstStyle/>
          <a:p>
            <a:pPr marL="0" indent="0">
              <a:buNone/>
            </a:pPr>
            <a:r>
              <a:rPr lang="sv-SE" sz="2400" dirty="0" smtClean="0"/>
              <a:t>Besparingspotential på </a:t>
            </a:r>
            <a:r>
              <a:rPr lang="sv-SE" sz="2400" b="1" dirty="0" smtClean="0"/>
              <a:t>434 miljoner kr</a:t>
            </a:r>
            <a:r>
              <a:rPr lang="sv-SE" sz="2400" dirty="0" smtClean="0"/>
              <a:t>, motsvarande omkring 18 procent.</a:t>
            </a:r>
            <a:endParaRPr lang="sv-SE" sz="2400" dirty="0"/>
          </a:p>
        </p:txBody>
      </p:sp>
      <p:sp>
        <p:nvSpPr>
          <p:cNvPr id="7" name="textruta 6"/>
          <p:cNvSpPr txBox="1"/>
          <p:nvPr/>
        </p:nvSpPr>
        <p:spPr>
          <a:xfrm>
            <a:off x="5947509" y="1321356"/>
            <a:ext cx="5126892" cy="369332"/>
          </a:xfrm>
          <a:prstGeom prst="rect">
            <a:avLst/>
          </a:prstGeom>
          <a:noFill/>
        </p:spPr>
        <p:txBody>
          <a:bodyPr wrap="square" rtlCol="0">
            <a:spAutoFit/>
          </a:bodyPr>
          <a:lstStyle/>
          <a:p>
            <a:r>
              <a:rPr lang="sv-SE" i="1" dirty="0" smtClean="0"/>
              <a:t>Kostnads- och resultatjämförelse för IFO</a:t>
            </a:r>
            <a:endParaRPr lang="sv-SE" i="1" dirty="0"/>
          </a:p>
        </p:txBody>
      </p:sp>
      <p:pic>
        <p:nvPicPr>
          <p:cNvPr id="3" name="Bildobjekt 2"/>
          <p:cNvPicPr>
            <a:picLocks noChangeAspect="1"/>
          </p:cNvPicPr>
          <p:nvPr/>
        </p:nvPicPr>
        <p:blipFill>
          <a:blip r:embed="rId3"/>
          <a:stretch>
            <a:fillRect/>
          </a:stretch>
        </p:blipFill>
        <p:spPr>
          <a:xfrm>
            <a:off x="4695773" y="1690688"/>
            <a:ext cx="6658027" cy="4810962"/>
          </a:xfrm>
          <a:prstGeom prst="rect">
            <a:avLst/>
          </a:prstGeom>
        </p:spPr>
      </p:pic>
    </p:spTree>
    <p:extLst>
      <p:ext uri="{BB962C8B-B14F-4D97-AF65-F5344CB8AC3E}">
        <p14:creationId xmlns:p14="http://schemas.microsoft.com/office/powerpoint/2010/main" val="66173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Stöd och service till funktionshindrade (LSS)</a:t>
            </a:r>
            <a:endParaRPr lang="sv-SE" dirty="0"/>
          </a:p>
        </p:txBody>
      </p:sp>
      <p:sp>
        <p:nvSpPr>
          <p:cNvPr id="6" name="Platshållare för innehåll 4"/>
          <p:cNvSpPr>
            <a:spLocks noGrp="1"/>
          </p:cNvSpPr>
          <p:nvPr>
            <p:ph idx="1"/>
          </p:nvPr>
        </p:nvSpPr>
        <p:spPr>
          <a:xfrm>
            <a:off x="838200" y="1825625"/>
            <a:ext cx="2934730" cy="4351338"/>
          </a:xfrm>
        </p:spPr>
        <p:txBody>
          <a:bodyPr>
            <a:normAutofit/>
          </a:bodyPr>
          <a:lstStyle/>
          <a:p>
            <a:pPr marL="0" indent="0">
              <a:buNone/>
            </a:pPr>
            <a:r>
              <a:rPr lang="sv-SE" sz="2400" dirty="0" smtClean="0"/>
              <a:t>Besparingspotential på </a:t>
            </a:r>
            <a:r>
              <a:rPr lang="sv-SE" sz="2400" b="1" dirty="0" smtClean="0"/>
              <a:t>168 miljoner kr</a:t>
            </a:r>
            <a:r>
              <a:rPr lang="sv-SE" sz="2400" dirty="0" smtClean="0"/>
              <a:t>, motsvarande 13 procent.</a:t>
            </a:r>
            <a:endParaRPr lang="sv-SE" sz="2400" dirty="0"/>
          </a:p>
        </p:txBody>
      </p:sp>
      <p:sp>
        <p:nvSpPr>
          <p:cNvPr id="7" name="textruta 6"/>
          <p:cNvSpPr txBox="1"/>
          <p:nvPr/>
        </p:nvSpPr>
        <p:spPr>
          <a:xfrm>
            <a:off x="5963139" y="1321356"/>
            <a:ext cx="5126892" cy="369332"/>
          </a:xfrm>
          <a:prstGeom prst="rect">
            <a:avLst/>
          </a:prstGeom>
          <a:noFill/>
        </p:spPr>
        <p:txBody>
          <a:bodyPr wrap="square" rtlCol="0">
            <a:spAutoFit/>
          </a:bodyPr>
          <a:lstStyle/>
          <a:p>
            <a:r>
              <a:rPr lang="sv-SE" i="1" dirty="0" smtClean="0"/>
              <a:t>Kostnads- och resultatjämförelse för LSS</a:t>
            </a:r>
            <a:endParaRPr lang="sv-SE" i="1" dirty="0"/>
          </a:p>
        </p:txBody>
      </p:sp>
      <p:pic>
        <p:nvPicPr>
          <p:cNvPr id="3" name="Bildobjekt 2"/>
          <p:cNvPicPr>
            <a:picLocks noChangeAspect="1"/>
          </p:cNvPicPr>
          <p:nvPr/>
        </p:nvPicPr>
        <p:blipFill>
          <a:blip r:embed="rId3"/>
          <a:stretch>
            <a:fillRect/>
          </a:stretch>
        </p:blipFill>
        <p:spPr>
          <a:xfrm>
            <a:off x="4695773" y="1690688"/>
            <a:ext cx="6658027" cy="4810962"/>
          </a:xfrm>
          <a:prstGeom prst="rect">
            <a:avLst/>
          </a:prstGeom>
        </p:spPr>
      </p:pic>
    </p:spTree>
    <p:extLst>
      <p:ext uri="{BB962C8B-B14F-4D97-AF65-F5344CB8AC3E}">
        <p14:creationId xmlns:p14="http://schemas.microsoft.com/office/powerpoint/2010/main" val="4074962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Sammanfattning</a:t>
            </a:r>
            <a:endParaRPr lang="sv-SE" dirty="0"/>
          </a:p>
        </p:txBody>
      </p:sp>
      <p:sp>
        <p:nvSpPr>
          <p:cNvPr id="5" name="Platshållare för innehåll 4"/>
          <p:cNvSpPr>
            <a:spLocks noGrp="1"/>
          </p:cNvSpPr>
          <p:nvPr>
            <p:ph idx="1"/>
          </p:nvPr>
        </p:nvSpPr>
        <p:spPr>
          <a:xfrm>
            <a:off x="838200" y="1825625"/>
            <a:ext cx="4718538" cy="4614252"/>
          </a:xfrm>
        </p:spPr>
        <p:txBody>
          <a:bodyPr>
            <a:noAutofit/>
          </a:bodyPr>
          <a:lstStyle/>
          <a:p>
            <a:pPr marL="0" indent="0">
              <a:buNone/>
            </a:pPr>
            <a:r>
              <a:rPr lang="sv-SE" sz="1600" dirty="0" smtClean="0"/>
              <a:t>Om kostnaderna i Malmö skulle sänkas till genomsnittsnivån för de kommuner som presterar bäst resultat till lägst kostnad, skulle detta innebära en besparing på </a:t>
            </a:r>
            <a:r>
              <a:rPr lang="sv-SE" sz="1600" b="1" dirty="0" smtClean="0"/>
              <a:t>1,4 miljarder kr</a:t>
            </a:r>
            <a:r>
              <a:rPr lang="sv-SE" sz="1600" dirty="0" smtClean="0"/>
              <a:t>. Detta motsvarar en effektivisering på 11 procent. </a:t>
            </a:r>
          </a:p>
          <a:p>
            <a:pPr marL="0" indent="0">
              <a:buNone/>
            </a:pPr>
            <a:r>
              <a:rPr lang="sv-SE" sz="1600" dirty="0" smtClean="0"/>
              <a:t>Denna besparing skulle motsvara en skattesänkning om 2,59 kr, från nuvarande 31,93 till 29,34 kr. Verksamheterna i kommunen skulle även kunna utvecklas för motsvarande summa. Sammantaget motsvarar det till exempel grundskoleverksamhet för ytterligare 15 600 elever, förskola för 12 800 barn eller särskilt boende för 1 700 personer inom äldreomsorgen.</a:t>
            </a:r>
          </a:p>
          <a:p>
            <a:pPr marL="0" indent="0">
              <a:buNone/>
            </a:pPr>
            <a:r>
              <a:rPr lang="sv-SE" sz="1600" dirty="0"/>
              <a:t>Beräkningen är att betrakta som ett räkneexempel på en </a:t>
            </a:r>
            <a:r>
              <a:rPr lang="sv-SE" sz="1600" i="1" dirty="0"/>
              <a:t>teoretisk effektiviseringspotential</a:t>
            </a:r>
            <a:r>
              <a:rPr lang="sv-SE" sz="1600" dirty="0"/>
              <a:t>. Det viktiga är inte den exakta nivån, som kan vara något större eller något mindre. Istället ska det ses som en indikation på potentialens storlek, så att kommunen har en utgångspunkt för sitt effektiviseringsarbete</a:t>
            </a:r>
            <a:r>
              <a:rPr lang="sv-SE" sz="1600" dirty="0" smtClean="0"/>
              <a:t>.</a:t>
            </a:r>
            <a:endParaRPr lang="sv-SE" sz="1600" dirty="0"/>
          </a:p>
        </p:txBody>
      </p:sp>
      <p:graphicFrame>
        <p:nvGraphicFramePr>
          <p:cNvPr id="2" name="Tabell 1"/>
          <p:cNvGraphicFramePr>
            <a:graphicFrameLocks noGrp="1"/>
          </p:cNvGraphicFramePr>
          <p:nvPr>
            <p:extLst>
              <p:ext uri="{D42A27DB-BD31-4B8C-83A1-F6EECF244321}">
                <p14:modId xmlns:p14="http://schemas.microsoft.com/office/powerpoint/2010/main" val="2342432348"/>
              </p:ext>
            </p:extLst>
          </p:nvPr>
        </p:nvGraphicFramePr>
        <p:xfrm>
          <a:off x="6221046" y="2329894"/>
          <a:ext cx="4775201" cy="3049696"/>
        </p:xfrm>
        <a:graphic>
          <a:graphicData uri="http://schemas.openxmlformats.org/drawingml/2006/table">
            <a:tbl>
              <a:tblPr>
                <a:tableStyleId>{5C22544A-7EE6-4342-B048-85BDC9FD1C3A}</a:tableStyleId>
              </a:tblPr>
              <a:tblGrid>
                <a:gridCol w="2024184">
                  <a:extLst>
                    <a:ext uri="{9D8B030D-6E8A-4147-A177-3AD203B41FA5}">
                      <a16:colId xmlns:a16="http://schemas.microsoft.com/office/drawing/2014/main" xmlns="" val="622386344"/>
                    </a:ext>
                  </a:extLst>
                </a:gridCol>
                <a:gridCol w="1644506">
                  <a:extLst>
                    <a:ext uri="{9D8B030D-6E8A-4147-A177-3AD203B41FA5}">
                      <a16:colId xmlns:a16="http://schemas.microsoft.com/office/drawing/2014/main" xmlns="" val="3552455792"/>
                    </a:ext>
                  </a:extLst>
                </a:gridCol>
                <a:gridCol w="1106511">
                  <a:extLst>
                    <a:ext uri="{9D8B030D-6E8A-4147-A177-3AD203B41FA5}">
                      <a16:colId xmlns:a16="http://schemas.microsoft.com/office/drawing/2014/main" xmlns="" val="463763888"/>
                    </a:ext>
                  </a:extLst>
                </a:gridCol>
              </a:tblGrid>
              <a:tr h="846614">
                <a:tc>
                  <a:txBody>
                    <a:bodyPr/>
                    <a:lstStyle/>
                    <a:p>
                      <a:pPr algn="l" fontAlgn="b"/>
                      <a:r>
                        <a:rPr lang="sv-SE" sz="1800" b="0" i="0" u="none" strike="noStrike" dirty="0" smtClean="0">
                          <a:solidFill>
                            <a:srgbClr val="000000"/>
                          </a:solidFill>
                          <a:effectLst/>
                          <a:latin typeface="Calibri" panose="020F0502020204030204" pitchFamily="34" charset="0"/>
                        </a:rPr>
                        <a:t>Verksamhetsområde</a:t>
                      </a:r>
                      <a:endParaRPr lang="sv-SE" sz="18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800" u="none" strike="noStrike" dirty="0" smtClean="0">
                          <a:effectLst/>
                        </a:rPr>
                        <a:t>Effektiviserings-potential</a:t>
                      </a:r>
                      <a:r>
                        <a:rPr lang="sv-SE" sz="1800" u="none" strike="noStrike" dirty="0">
                          <a:effectLst/>
                        </a:rPr>
                        <a:t>, </a:t>
                      </a:r>
                      <a:r>
                        <a:rPr lang="sv-SE" sz="1800" u="none" strike="noStrike" dirty="0" smtClean="0">
                          <a:effectLst/>
                        </a:rPr>
                        <a:t>mkr</a:t>
                      </a:r>
                      <a:endParaRPr lang="sv-SE" sz="18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800" u="none" strike="noStrike" dirty="0" smtClean="0">
                          <a:effectLst/>
                        </a:rPr>
                        <a:t>Procent</a:t>
                      </a:r>
                      <a:endParaRPr lang="sv-SE" sz="18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02762143"/>
                  </a:ext>
                </a:extLst>
              </a:tr>
              <a:tr h="314726">
                <a:tc>
                  <a:txBody>
                    <a:bodyPr/>
                    <a:lstStyle/>
                    <a:p>
                      <a:pPr algn="l" fontAlgn="b"/>
                      <a:r>
                        <a:rPr lang="sv-SE" sz="1800" u="none" strike="noStrike" dirty="0">
                          <a:effectLst/>
                        </a:rPr>
                        <a:t>Förskola</a:t>
                      </a:r>
                      <a:endParaRPr lang="sv-SE"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800" u="none" strike="noStrike" kern="1200" dirty="0">
                          <a:solidFill>
                            <a:schemeClr val="dk1"/>
                          </a:solidFill>
                          <a:effectLst/>
                          <a:latin typeface="+mn-lt"/>
                          <a:ea typeface="+mn-ea"/>
                          <a:cs typeface="+mn-cs"/>
                        </a:rPr>
                        <a:t>29</a:t>
                      </a:r>
                    </a:p>
                  </a:txBody>
                  <a:tcPr marL="0" marR="0" marT="0" marB="0" anchor="b">
                    <a:lnT w="12700" cap="flat" cmpd="sng" algn="ctr">
                      <a:solidFill>
                        <a:schemeClr val="tx1"/>
                      </a:solidFill>
                      <a:prstDash val="solid"/>
                      <a:round/>
                      <a:headEnd type="none" w="med" len="med"/>
                      <a:tailEnd type="none" w="med" len="med"/>
                    </a:lnT>
                  </a:tcPr>
                </a:tc>
                <a:tc>
                  <a:txBody>
                    <a:bodyPr/>
                    <a:lstStyle/>
                    <a:p>
                      <a:pPr algn="r" fontAlgn="b"/>
                      <a:r>
                        <a:rPr lang="sv-SE" sz="1800" u="none" strike="noStrike" kern="1200">
                          <a:solidFill>
                            <a:schemeClr val="dk1"/>
                          </a:solidFill>
                          <a:effectLst/>
                          <a:latin typeface="+mn-lt"/>
                          <a:ea typeface="+mn-ea"/>
                          <a:cs typeface="+mn-cs"/>
                        </a:rPr>
                        <a:t>1%</a:t>
                      </a:r>
                    </a:p>
                  </a:txBody>
                  <a:tcPr marL="0" marR="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417072068"/>
                  </a:ext>
                </a:extLst>
              </a:tr>
              <a:tr h="314726">
                <a:tc>
                  <a:txBody>
                    <a:bodyPr/>
                    <a:lstStyle/>
                    <a:p>
                      <a:pPr algn="l" fontAlgn="b"/>
                      <a:r>
                        <a:rPr lang="sv-SE" sz="1800" u="none" strike="noStrike">
                          <a:effectLst/>
                        </a:rPr>
                        <a:t>Grundskola</a:t>
                      </a:r>
                      <a:endParaRPr lang="sv-SE"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800" u="none" strike="noStrike" kern="1200" dirty="0">
                          <a:solidFill>
                            <a:schemeClr val="dk1"/>
                          </a:solidFill>
                          <a:effectLst/>
                          <a:latin typeface="+mn-lt"/>
                          <a:ea typeface="+mn-ea"/>
                          <a:cs typeface="+mn-cs"/>
                        </a:rPr>
                        <a:t>274</a:t>
                      </a:r>
                    </a:p>
                  </a:txBody>
                  <a:tcPr marL="0" marR="0" marT="0" marB="0" anchor="b"/>
                </a:tc>
                <a:tc>
                  <a:txBody>
                    <a:bodyPr/>
                    <a:lstStyle/>
                    <a:p>
                      <a:pPr algn="r" fontAlgn="b"/>
                      <a:r>
                        <a:rPr lang="sv-SE" sz="1800" u="none" strike="noStrike" kern="1200" dirty="0">
                          <a:solidFill>
                            <a:schemeClr val="dk1"/>
                          </a:solidFill>
                          <a:effectLst/>
                          <a:latin typeface="+mn-lt"/>
                          <a:ea typeface="+mn-ea"/>
                          <a:cs typeface="+mn-cs"/>
                        </a:rPr>
                        <a:t>9%</a:t>
                      </a:r>
                    </a:p>
                  </a:txBody>
                  <a:tcPr marL="0" marR="0" marT="0" marB="0" anchor="b"/>
                </a:tc>
                <a:extLst>
                  <a:ext uri="{0D108BD9-81ED-4DB2-BD59-A6C34878D82A}">
                    <a16:rowId xmlns:a16="http://schemas.microsoft.com/office/drawing/2014/main" xmlns="" val="3963077132"/>
                  </a:ext>
                </a:extLst>
              </a:tr>
              <a:tr h="314726">
                <a:tc>
                  <a:txBody>
                    <a:bodyPr/>
                    <a:lstStyle/>
                    <a:p>
                      <a:pPr algn="l" fontAlgn="b"/>
                      <a:r>
                        <a:rPr lang="sv-SE" sz="1800" u="none" strike="noStrike">
                          <a:effectLst/>
                        </a:rPr>
                        <a:t>Gymnasium</a:t>
                      </a:r>
                      <a:endParaRPr lang="sv-SE"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800" u="none" strike="noStrike" kern="1200">
                          <a:solidFill>
                            <a:schemeClr val="dk1"/>
                          </a:solidFill>
                          <a:effectLst/>
                          <a:latin typeface="+mn-lt"/>
                          <a:ea typeface="+mn-ea"/>
                          <a:cs typeface="+mn-cs"/>
                        </a:rPr>
                        <a:t>239</a:t>
                      </a:r>
                    </a:p>
                  </a:txBody>
                  <a:tcPr marL="0" marR="0" marT="0" marB="0" anchor="b"/>
                </a:tc>
                <a:tc>
                  <a:txBody>
                    <a:bodyPr/>
                    <a:lstStyle/>
                    <a:p>
                      <a:pPr algn="r" fontAlgn="b"/>
                      <a:r>
                        <a:rPr lang="sv-SE" sz="1800" u="none" strike="noStrike" kern="1200" dirty="0">
                          <a:solidFill>
                            <a:schemeClr val="dk1"/>
                          </a:solidFill>
                          <a:effectLst/>
                          <a:latin typeface="+mn-lt"/>
                          <a:ea typeface="+mn-ea"/>
                          <a:cs typeface="+mn-cs"/>
                        </a:rPr>
                        <a:t>22%</a:t>
                      </a:r>
                    </a:p>
                  </a:txBody>
                  <a:tcPr marL="0" marR="0" marT="0" marB="0" anchor="b"/>
                </a:tc>
                <a:extLst>
                  <a:ext uri="{0D108BD9-81ED-4DB2-BD59-A6C34878D82A}">
                    <a16:rowId xmlns:a16="http://schemas.microsoft.com/office/drawing/2014/main" xmlns="" val="2017180617"/>
                  </a:ext>
                </a:extLst>
              </a:tr>
              <a:tr h="314726">
                <a:tc>
                  <a:txBody>
                    <a:bodyPr/>
                    <a:lstStyle/>
                    <a:p>
                      <a:pPr algn="l" fontAlgn="b"/>
                      <a:r>
                        <a:rPr lang="sv-SE" sz="1800" u="none" strike="noStrike">
                          <a:effectLst/>
                        </a:rPr>
                        <a:t>Äldreomsorg</a:t>
                      </a:r>
                      <a:endParaRPr lang="sv-SE"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800" u="none" strike="noStrike" kern="1200">
                          <a:solidFill>
                            <a:schemeClr val="dk1"/>
                          </a:solidFill>
                          <a:effectLst/>
                          <a:latin typeface="+mn-lt"/>
                          <a:ea typeface="+mn-ea"/>
                          <a:cs typeface="+mn-cs"/>
                        </a:rPr>
                        <a:t>280</a:t>
                      </a:r>
                    </a:p>
                  </a:txBody>
                  <a:tcPr marL="0" marR="0" marT="0" marB="0" anchor="b"/>
                </a:tc>
                <a:tc>
                  <a:txBody>
                    <a:bodyPr/>
                    <a:lstStyle/>
                    <a:p>
                      <a:pPr algn="r" fontAlgn="b"/>
                      <a:r>
                        <a:rPr lang="sv-SE" sz="1800" u="none" strike="noStrike" kern="1200" dirty="0">
                          <a:solidFill>
                            <a:schemeClr val="dk1"/>
                          </a:solidFill>
                          <a:effectLst/>
                          <a:latin typeface="+mn-lt"/>
                          <a:ea typeface="+mn-ea"/>
                          <a:cs typeface="+mn-cs"/>
                        </a:rPr>
                        <a:t>10%</a:t>
                      </a:r>
                    </a:p>
                  </a:txBody>
                  <a:tcPr marL="0" marR="0" marT="0" marB="0" anchor="b"/>
                </a:tc>
                <a:extLst>
                  <a:ext uri="{0D108BD9-81ED-4DB2-BD59-A6C34878D82A}">
                    <a16:rowId xmlns:a16="http://schemas.microsoft.com/office/drawing/2014/main" xmlns="" val="2395169257"/>
                  </a:ext>
                </a:extLst>
              </a:tr>
              <a:tr h="314726">
                <a:tc>
                  <a:txBody>
                    <a:bodyPr/>
                    <a:lstStyle/>
                    <a:p>
                      <a:pPr algn="l" fontAlgn="b"/>
                      <a:r>
                        <a:rPr lang="sv-SE" sz="1800" u="none" strike="noStrike">
                          <a:effectLst/>
                        </a:rPr>
                        <a:t>IFO</a:t>
                      </a:r>
                      <a:endParaRPr lang="sv-SE"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800" u="none" strike="noStrike" kern="1200">
                          <a:solidFill>
                            <a:schemeClr val="dk1"/>
                          </a:solidFill>
                          <a:effectLst/>
                          <a:latin typeface="+mn-lt"/>
                          <a:ea typeface="+mn-ea"/>
                          <a:cs typeface="+mn-cs"/>
                        </a:rPr>
                        <a:t>434</a:t>
                      </a:r>
                    </a:p>
                  </a:txBody>
                  <a:tcPr marL="0" marR="0" marT="0" marB="0" anchor="b"/>
                </a:tc>
                <a:tc>
                  <a:txBody>
                    <a:bodyPr/>
                    <a:lstStyle/>
                    <a:p>
                      <a:pPr algn="r" fontAlgn="b"/>
                      <a:r>
                        <a:rPr lang="sv-SE" sz="1800" u="none" strike="noStrike" kern="1200" dirty="0">
                          <a:solidFill>
                            <a:schemeClr val="dk1"/>
                          </a:solidFill>
                          <a:effectLst/>
                          <a:latin typeface="+mn-lt"/>
                          <a:ea typeface="+mn-ea"/>
                          <a:cs typeface="+mn-cs"/>
                        </a:rPr>
                        <a:t>18%</a:t>
                      </a:r>
                    </a:p>
                  </a:txBody>
                  <a:tcPr marL="0" marR="0" marT="0" marB="0" anchor="b"/>
                </a:tc>
                <a:extLst>
                  <a:ext uri="{0D108BD9-81ED-4DB2-BD59-A6C34878D82A}">
                    <a16:rowId xmlns:a16="http://schemas.microsoft.com/office/drawing/2014/main" xmlns="" val="2376969641"/>
                  </a:ext>
                </a:extLst>
              </a:tr>
              <a:tr h="314726">
                <a:tc>
                  <a:txBody>
                    <a:bodyPr/>
                    <a:lstStyle/>
                    <a:p>
                      <a:pPr algn="l" fontAlgn="b"/>
                      <a:r>
                        <a:rPr lang="sv-SE" sz="1800" u="none" strike="noStrike">
                          <a:effectLst/>
                        </a:rPr>
                        <a:t>LSS</a:t>
                      </a:r>
                      <a:endParaRPr lang="sv-SE"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800" u="none" strike="noStrike" kern="1200">
                          <a:solidFill>
                            <a:schemeClr val="dk1"/>
                          </a:solidFill>
                          <a:effectLst/>
                          <a:latin typeface="+mn-lt"/>
                          <a:ea typeface="+mn-ea"/>
                          <a:cs typeface="+mn-cs"/>
                        </a:rPr>
                        <a:t>168</a:t>
                      </a:r>
                    </a:p>
                  </a:txBody>
                  <a:tcPr marL="0" marR="0" marT="0" marB="0" anchor="b"/>
                </a:tc>
                <a:tc>
                  <a:txBody>
                    <a:bodyPr/>
                    <a:lstStyle/>
                    <a:p>
                      <a:pPr algn="r" fontAlgn="b"/>
                      <a:r>
                        <a:rPr lang="sv-SE" sz="1800" u="none" strike="noStrike" kern="1200" dirty="0">
                          <a:solidFill>
                            <a:schemeClr val="dk1"/>
                          </a:solidFill>
                          <a:effectLst/>
                          <a:latin typeface="+mn-lt"/>
                          <a:ea typeface="+mn-ea"/>
                          <a:cs typeface="+mn-cs"/>
                        </a:rPr>
                        <a:t>13%</a:t>
                      </a:r>
                    </a:p>
                  </a:txBody>
                  <a:tcPr marL="0" marR="0" marT="0" marB="0" anchor="b"/>
                </a:tc>
                <a:extLst>
                  <a:ext uri="{0D108BD9-81ED-4DB2-BD59-A6C34878D82A}">
                    <a16:rowId xmlns:a16="http://schemas.microsoft.com/office/drawing/2014/main" xmlns="" val="2788018834"/>
                  </a:ext>
                </a:extLst>
              </a:tr>
              <a:tr h="314726">
                <a:tc>
                  <a:txBody>
                    <a:bodyPr/>
                    <a:lstStyle/>
                    <a:p>
                      <a:pPr algn="l" fontAlgn="b"/>
                      <a:r>
                        <a:rPr lang="sv-SE" sz="1800" b="1" u="none" strike="noStrike" dirty="0">
                          <a:effectLst/>
                        </a:rPr>
                        <a:t>Totalt</a:t>
                      </a:r>
                      <a:endParaRPr lang="sv-SE"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sv-SE" sz="1800" b="1" u="none" strike="noStrike" kern="1200" dirty="0">
                          <a:solidFill>
                            <a:schemeClr val="dk1"/>
                          </a:solidFill>
                          <a:effectLst/>
                          <a:latin typeface="+mn-lt"/>
                          <a:ea typeface="+mn-ea"/>
                          <a:cs typeface="+mn-cs"/>
                        </a:rPr>
                        <a:t>1422</a:t>
                      </a:r>
                    </a:p>
                  </a:txBody>
                  <a:tcPr marL="0" marR="0" marT="0" marB="0" anchor="b"/>
                </a:tc>
                <a:tc>
                  <a:txBody>
                    <a:bodyPr/>
                    <a:lstStyle/>
                    <a:p>
                      <a:pPr algn="r" fontAlgn="b"/>
                      <a:r>
                        <a:rPr lang="sv-SE" sz="1800" b="1" u="none" strike="noStrike" kern="1200" dirty="0">
                          <a:solidFill>
                            <a:schemeClr val="dk1"/>
                          </a:solidFill>
                          <a:effectLst/>
                          <a:latin typeface="+mn-lt"/>
                          <a:ea typeface="+mn-ea"/>
                          <a:cs typeface="+mn-cs"/>
                        </a:rPr>
                        <a:t>11%</a:t>
                      </a:r>
                    </a:p>
                  </a:txBody>
                  <a:tcPr marL="0" marR="0" marT="0" marB="0" anchor="b"/>
                </a:tc>
                <a:extLst>
                  <a:ext uri="{0D108BD9-81ED-4DB2-BD59-A6C34878D82A}">
                    <a16:rowId xmlns:a16="http://schemas.microsoft.com/office/drawing/2014/main" xmlns="" val="1535212110"/>
                  </a:ext>
                </a:extLst>
              </a:tr>
            </a:tbl>
          </a:graphicData>
        </a:graphic>
      </p:graphicFrame>
      <p:sp>
        <p:nvSpPr>
          <p:cNvPr id="7" name="textruta 6"/>
          <p:cNvSpPr txBox="1"/>
          <p:nvPr/>
        </p:nvSpPr>
        <p:spPr>
          <a:xfrm>
            <a:off x="6221046" y="1825625"/>
            <a:ext cx="5126892" cy="369332"/>
          </a:xfrm>
          <a:prstGeom prst="rect">
            <a:avLst/>
          </a:prstGeom>
          <a:noFill/>
        </p:spPr>
        <p:txBody>
          <a:bodyPr wrap="square" rtlCol="0">
            <a:spAutoFit/>
          </a:bodyPr>
          <a:lstStyle/>
          <a:p>
            <a:r>
              <a:rPr lang="sv-SE" i="1" dirty="0" smtClean="0"/>
              <a:t>Effektiviseringspotential för Malmö kommun</a:t>
            </a:r>
            <a:endParaRPr lang="sv-SE" i="1" dirty="0"/>
          </a:p>
        </p:txBody>
      </p:sp>
    </p:spTree>
    <p:extLst>
      <p:ext uri="{BB962C8B-B14F-4D97-AF65-F5344CB8AC3E}">
        <p14:creationId xmlns:p14="http://schemas.microsoft.com/office/powerpoint/2010/main" val="4235264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Framgångsfaktorer</a:t>
            </a:r>
            <a:endParaRPr lang="sv-SE" dirty="0"/>
          </a:p>
        </p:txBody>
      </p:sp>
      <p:sp>
        <p:nvSpPr>
          <p:cNvPr id="3" name="Platshållare för innehåll 2"/>
          <p:cNvSpPr>
            <a:spLocks noGrp="1"/>
          </p:cNvSpPr>
          <p:nvPr>
            <p:ph idx="1"/>
          </p:nvPr>
        </p:nvSpPr>
        <p:spPr/>
        <p:txBody>
          <a:bodyPr>
            <a:normAutofit fontScale="92500" lnSpcReduction="10000"/>
          </a:bodyPr>
          <a:lstStyle/>
          <a:p>
            <a:pPr marL="0" indent="0">
              <a:buNone/>
            </a:pPr>
            <a:r>
              <a:rPr lang="sv-SE" dirty="0" smtClean="0"/>
              <a:t>Det finns inga heltäckande svar på varför vissa kommuner lyckas bättre än andra med sin verksamhet, men några faktorer som brukar lyftas fram är bland annat:</a:t>
            </a:r>
          </a:p>
          <a:p>
            <a:r>
              <a:rPr lang="sv-SE" dirty="0" smtClean="0"/>
              <a:t>Tydliga politiska mål, med tydliga regelverk, ansvarsfördelning och budgetdisciplin</a:t>
            </a:r>
          </a:p>
          <a:p>
            <a:r>
              <a:rPr lang="sv-SE" dirty="0" smtClean="0"/>
              <a:t>Analys, jämförelser och systematisk uppföljning av ekonomi och verksamhet</a:t>
            </a:r>
          </a:p>
          <a:p>
            <a:r>
              <a:rPr lang="sv-SE" dirty="0" smtClean="0"/>
              <a:t>Engagerade och delaktiga medarbetare med god arbetsmiljö</a:t>
            </a:r>
          </a:p>
          <a:p>
            <a:r>
              <a:rPr lang="sv-SE" dirty="0" smtClean="0"/>
              <a:t>Flexibla arbetssätt och öppenhet mot ny teknik och nya metoder</a:t>
            </a:r>
          </a:p>
          <a:p>
            <a:r>
              <a:rPr lang="sv-SE" dirty="0" smtClean="0"/>
              <a:t>Ett sektorsövergripande perspektiv samt samverkan mellan enheter, kommuner och myndigheter</a:t>
            </a:r>
          </a:p>
          <a:p>
            <a:endParaRPr lang="sv-SE" dirty="0"/>
          </a:p>
        </p:txBody>
      </p:sp>
    </p:spTree>
    <p:extLst>
      <p:ext uri="{BB962C8B-B14F-4D97-AF65-F5344CB8AC3E}">
        <p14:creationId xmlns:p14="http://schemas.microsoft.com/office/powerpoint/2010/main" val="99972468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850</TotalTime>
  <Words>1418</Words>
  <Application>Microsoft Office PowerPoint</Application>
  <PresentationFormat>Bredbild</PresentationFormat>
  <Paragraphs>98</Paragraphs>
  <Slides>11</Slides>
  <Notes>8</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Calibri Light</vt:lpstr>
      <vt:lpstr>Office-tema</vt:lpstr>
      <vt:lpstr>Inledning</vt:lpstr>
      <vt:lpstr>Förskola</vt:lpstr>
      <vt:lpstr>Grundskola</vt:lpstr>
      <vt:lpstr>Gymnasium</vt:lpstr>
      <vt:lpstr>Äldreomsorg</vt:lpstr>
      <vt:lpstr>Individ- och familjeomsorg (IFO)</vt:lpstr>
      <vt:lpstr>Stöd och service till funktionshindrade (LSS)</vt:lpstr>
      <vt:lpstr>Sammanfattning</vt:lpstr>
      <vt:lpstr>Framgångsfaktorer</vt:lpstr>
      <vt:lpstr>Metodbeskrivning</vt:lpstr>
      <vt:lpstr>Strukturella skillnader</vt:lpstr>
    </vt:vector>
  </TitlesOfParts>
  <Company>WSP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Inledning</dc:title>
  <dc:creator>Lagnerö, Martin</dc:creator>
  <cp:lastModifiedBy>Gidehag, Robert</cp:lastModifiedBy>
  <cp:revision>65</cp:revision>
  <dcterms:created xsi:type="dcterms:W3CDTF">2017-08-24T12:56:38Z</dcterms:created>
  <dcterms:modified xsi:type="dcterms:W3CDTF">2017-11-14T10:21:11Z</dcterms:modified>
</cp:coreProperties>
</file>