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77" r:id="rId2"/>
    <p:sldId id="278" r:id="rId3"/>
    <p:sldId id="273" r:id="rId4"/>
    <p:sldId id="274" r:id="rId5"/>
    <p:sldId id="275" r:id="rId6"/>
  </p:sldIdLst>
  <p:sldSz cx="9144000" cy="6858000" type="screen4x3"/>
  <p:notesSz cx="7099300" cy="10234613"/>
  <p:custDataLst>
    <p:tags r:id="rId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orient="horz" pos="3120">
          <p15:clr>
            <a:srgbClr val="A4A3A4"/>
          </p15:clr>
        </p15:guide>
        <p15:guide id="3" orient="horz" pos="868">
          <p15:clr>
            <a:srgbClr val="A4A3A4"/>
          </p15:clr>
        </p15:guide>
        <p15:guide id="4" orient="horz" pos="1096">
          <p15:clr>
            <a:srgbClr val="A4A3A4"/>
          </p15:clr>
        </p15:guide>
        <p15:guide id="5" pos="307">
          <p15:clr>
            <a:srgbClr val="A4A3A4"/>
          </p15:clr>
        </p15:guide>
        <p15:guide id="6" pos="5462">
          <p15:clr>
            <a:srgbClr val="A4A3A4"/>
          </p15:clr>
        </p15:guide>
        <p15:guide id="7" pos="664">
          <p15:clr>
            <a:srgbClr val="A4A3A4"/>
          </p15:clr>
        </p15:guide>
        <p15:guide id="8" pos="3339">
          <p15:clr>
            <a:srgbClr val="A4A3A4"/>
          </p15:clr>
        </p15:guide>
        <p15:guide id="9" pos="2883">
          <p15:clr>
            <a:srgbClr val="A4A3A4"/>
          </p15:clr>
        </p15:guide>
        <p15:guide id="10" orient="horz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F"/>
    <a:srgbClr val="EAF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729" y="42"/>
      </p:cViewPr>
      <p:guideLst>
        <p:guide orient="horz" pos="4042"/>
        <p:guide orient="horz" pos="3120"/>
        <p:guide orient="horz" pos="868"/>
        <p:guide orient="horz" pos="1096"/>
        <p:guide pos="307"/>
        <p:guide pos="5462"/>
        <p:guide pos="664"/>
        <p:guide pos="3339"/>
        <p:guide pos="2883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Blad1!$B$1:$E$1</c:f>
              <c:strCache>
                <c:ptCount val="4"/>
                <c:pt idx="0">
                  <c:v>Jag skulle arbeta i vård och omsorg men i offentlig regi</c:v>
                </c:pt>
                <c:pt idx="1">
                  <c:v>Jag skulle söka mig till annan verksamhet utanför offentligfinansierad vård och omsorg i Sverige</c:v>
                </c:pt>
                <c:pt idx="2">
                  <c:v>Jag skulle vidareutbilda mig till annat yrke</c:v>
                </c:pt>
                <c:pt idx="3">
                  <c:v>Annat</c:v>
                </c:pt>
              </c:strCache>
            </c:strRef>
          </c:cat>
          <c:val>
            <c:numRef>
              <c:f>Blad1!$B$2:$E$2</c:f>
              <c:numCache>
                <c:formatCode>###0.0%</c:formatCode>
                <c:ptCount val="4"/>
                <c:pt idx="0">
                  <c:v>0.50808485205067466</c:v>
                </c:pt>
                <c:pt idx="1">
                  <c:v>0.37554267239902267</c:v>
                </c:pt>
                <c:pt idx="2">
                  <c:v>4.5755256333261635E-2</c:v>
                </c:pt>
                <c:pt idx="3">
                  <c:v>7.0617219217042088E-2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81-434B-A244-D717D278A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3402776"/>
        <c:axId val="293409832"/>
      </c:barChart>
      <c:catAx>
        <c:axId val="29340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3409832"/>
        <c:crosses val="autoZero"/>
        <c:auto val="1"/>
        <c:lblAlgn val="ctr"/>
        <c:lblOffset val="100"/>
        <c:noMultiLvlLbl val="0"/>
      </c:catAx>
      <c:valAx>
        <c:axId val="29340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3402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Jag gjorde inget aktivt val mellan offentlig eller privat arbetsgivare</c:v>
                </c:pt>
                <c:pt idx="1">
                  <c:v>Jag upplevde att det fanns bättre möjlighet att påverka min egen arbetssituation inom det privata</c:v>
                </c:pt>
                <c:pt idx="2">
                  <c:v>Jag upplevde att det var bättre lön inom det privata</c:v>
                </c:pt>
                <c:pt idx="3">
                  <c:v>Jag upplevde att det var bättre arbetsmiljö inom det privata</c:v>
                </c:pt>
                <c:pt idx="4">
                  <c:v>Jag upplevde att det var bättre möjligheter att göra ett bra jobb inom privat regi</c:v>
                </c:pt>
                <c:pt idx="5">
                  <c:v>Det var kortare pendlingsavstånd</c:v>
                </c:pt>
                <c:pt idx="6">
                  <c:v>Annat</c:v>
                </c:pt>
                <c:pt idx="7">
                  <c:v>Jag hade föredragit en offentlig arbetsgivare men det fanns ingen sådan</c:v>
                </c:pt>
                <c:pt idx="8">
                  <c:v>Jag upplevde att det var bättre chefer och kollegor inom privat regi</c:v>
                </c:pt>
                <c:pt idx="9">
                  <c:v>Jag upplevde att det var bättre karriärmöjligehter inom det privata</c:v>
                </c:pt>
              </c:strCache>
            </c:strRef>
          </c:cat>
          <c:val>
            <c:numRef>
              <c:f>Blad1!$B$2:$B$11</c:f>
              <c:numCache>
                <c:formatCode>###0.0%</c:formatCode>
                <c:ptCount val="10"/>
                <c:pt idx="0">
                  <c:v>0.23056027363960269</c:v>
                </c:pt>
                <c:pt idx="1">
                  <c:v>0.20002792529057106</c:v>
                </c:pt>
                <c:pt idx="2">
                  <c:v>0.16536042036239496</c:v>
                </c:pt>
                <c:pt idx="3">
                  <c:v>9.2886313746371366E-2</c:v>
                </c:pt>
                <c:pt idx="4">
                  <c:v>8.5690056480118043E-2</c:v>
                </c:pt>
                <c:pt idx="5">
                  <c:v>6.4847853336286079E-2</c:v>
                </c:pt>
                <c:pt idx="6">
                  <c:v>6.4158918625525835E-2</c:v>
                </c:pt>
                <c:pt idx="7">
                  <c:v>4.7668706688938342E-2</c:v>
                </c:pt>
                <c:pt idx="8">
                  <c:v>3.7936447297043659E-2</c:v>
                </c:pt>
                <c:pt idx="9">
                  <c:v>1.0863084533149426E-2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C9-4DBF-B72E-3211A94D5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93414144"/>
        <c:axId val="293411792"/>
      </c:barChart>
      <c:catAx>
        <c:axId val="293414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3411792"/>
        <c:crosses val="autoZero"/>
        <c:auto val="1"/>
        <c:lblAlgn val="ctr"/>
        <c:lblOffset val="100"/>
        <c:noMultiLvlLbl val="0"/>
      </c:catAx>
      <c:valAx>
        <c:axId val="293411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341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Helt oviktigt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Blad1!$B$2</c:f>
              <c:numCache>
                <c:formatCode>###0.0%</c:formatCode>
                <c:ptCount val="1"/>
                <c:pt idx="0">
                  <c:v>0.11003117659490352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FE-40D8-81DD-312CD4ACB3C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Ganska oviktigt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Blad1!$C$2</c:f>
              <c:numCache>
                <c:formatCode>###0.0%</c:formatCode>
                <c:ptCount val="1"/>
                <c:pt idx="0">
                  <c:v>0.17690743431283931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FE-40D8-81DD-312CD4ACB3C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Ganska viktigt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Blad1!$D$2</c:f>
              <c:numCache>
                <c:formatCode>###0.0%</c:formatCode>
                <c:ptCount val="1"/>
                <c:pt idx="0">
                  <c:v>0.32039313135800124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FE-40D8-81DD-312CD4ACB3C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Mycket viktigt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</c:f>
              <c:strCache>
                <c:ptCount val="1"/>
                <c:pt idx="0">
                  <c:v>Kategori 1</c:v>
                </c:pt>
              </c:strCache>
            </c:strRef>
          </c:cat>
          <c:val>
            <c:numRef>
              <c:f>Blad1!$E$2</c:f>
              <c:numCache>
                <c:formatCode>###0.0%</c:formatCode>
                <c:ptCount val="1"/>
                <c:pt idx="0">
                  <c:v>0.39266825773425695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FE-40D8-81DD-312CD4ACB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6749304"/>
        <c:axId val="446744208"/>
      </c:barChart>
      <c:catAx>
        <c:axId val="4467493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6744208"/>
        <c:crosses val="autoZero"/>
        <c:auto val="1"/>
        <c:lblAlgn val="ctr"/>
        <c:lblOffset val="100"/>
        <c:noMultiLvlLbl val="0"/>
      </c:catAx>
      <c:valAx>
        <c:axId val="44674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6749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0.3393</cdr:x>
      <cdr:y>0.02478</cdr:y>
    </cdr:from>
    <cdr:to>
      <cdr:x>0.62158</cdr:x>
      <cdr:y>0.27384</cdr:y>
    </cdr:to>
    <cdr:sp macro="" textlink="">
      <cdr:nvSpPr>
        <cdr:cNvPr id="3" name="Oval 2"/>
        <cdr:cNvSpPr/>
      </cdr:nvSpPr>
      <cdr:spPr>
        <a:xfrm xmlns:a="http://schemas.openxmlformats.org/drawingml/2006/main">
          <a:off x="2777188" y="104503"/>
          <a:ext cx="2310523" cy="1050128"/>
        </a:xfrm>
        <a:prstGeom xmlns:a="http://schemas.openxmlformats.org/drawingml/2006/main" prst="wedgeEllipseCallout">
          <a:avLst>
            <a:gd name="adj1" fmla="val -90281"/>
            <a:gd name="adj2" fmla="val 33767"/>
          </a:avLst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sv-SE" dirty="0" smtClean="0"/>
            <a:t>Bara hälften vill jobba i offentlig sektor om privata arbetsgivaren försvinner</a:t>
          </a:r>
          <a:endParaRPr lang="sv-SE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5048C7CF-854D-4258-B031-7AEC5DCEEB1E}" type="datetimeFigureOut">
              <a:rPr lang="sv-SE" smtClean="0"/>
              <a:pPr/>
              <a:t>2018-05-18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F1208B74-B811-423C-93F2-C573E744DD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74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72743"/>
            <a:ext cx="9144000" cy="5485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2018-05-18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8" y="6418060"/>
            <a:ext cx="323875" cy="158400"/>
          </a:xfrm>
        </p:spPr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8" y="1684338"/>
            <a:ext cx="8184847" cy="4056074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6418060"/>
            <a:ext cx="552866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 b="0">
                <a:solidFill>
                  <a:schemeClr val="accent2"/>
                </a:solidFill>
              </a:defRPr>
            </a:lvl1pPr>
          </a:lstStyle>
          <a:p>
            <a:fld id="{9B32E951-18B6-4B36-9DC3-AA2CD01B4387}" type="datetime1">
              <a:rPr lang="sv-SE" smtClean="0"/>
              <a:pPr/>
              <a:t>2018-05-18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8" y="6418060"/>
            <a:ext cx="315309" cy="156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2"/>
                </a:solidFill>
              </a:defRPr>
            </a:lvl1pPr>
          </a:lstStyle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93622" y="1379350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06946" y="2010505"/>
            <a:ext cx="8129951" cy="1470025"/>
          </a:xfrm>
        </p:spPr>
        <p:txBody>
          <a:bodyPr/>
          <a:lstStyle/>
          <a:p>
            <a:r>
              <a:rPr lang="sv-SE" dirty="0"/>
              <a:t>Privata alternativs betydelse för sjuksköterskor</a:t>
            </a:r>
          </a:p>
        </p:txBody>
      </p:sp>
    </p:spTree>
    <p:extLst>
      <p:ext uri="{BB962C8B-B14F-4D97-AF65-F5344CB8AC3E}">
        <p14:creationId xmlns:p14="http://schemas.microsoft.com/office/powerpoint/2010/main" val="118164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 undersökningen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Enheten för Statistik om utbildning och arbete vid Statistiska centralbyrån (SCB) genomförde under perioden oktober – december 2017 en enkätunder-sökning på uppdrag av Svenskt Näringsliv.</a:t>
            </a:r>
          </a:p>
          <a:p>
            <a:r>
              <a:rPr lang="sv-SE" dirty="0"/>
              <a:t>Syftet med undersökningen var att undersöka privata utbildningsanordnares och privata vårdgivares betydelse för lärare och sjuksköterskor. </a:t>
            </a:r>
          </a:p>
          <a:p>
            <a:r>
              <a:rPr lang="sv-SE" dirty="0"/>
              <a:t>Populationen av sjuksköterskor utgjordes av 8 788 sjuksköterskor i privat sektor enligt Yrkesregistret. </a:t>
            </a:r>
          </a:p>
          <a:p>
            <a:r>
              <a:rPr lang="sv-SE" dirty="0"/>
              <a:t>Urvalet bestod av 2000 sjuksköterskor.  </a:t>
            </a:r>
          </a:p>
          <a:p>
            <a:r>
              <a:rPr lang="sv-SE" dirty="0"/>
              <a:t>Det var totalt 1 097 sjuksköterskor som besvarade frågeblanketten vilket var 54,9 procent av urvalet.</a:t>
            </a:r>
          </a:p>
          <a:p>
            <a:r>
              <a:rPr lang="sv-SE" dirty="0"/>
              <a:t>För varje svarande person har en vikt beräknats och använts. </a:t>
            </a:r>
            <a:r>
              <a:rPr lang="sv-SE"/>
              <a:t>Syftet med detta är att kunna redovisa resultat för hela populationen och inte bara för de svarande.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694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Många skulle söka sig vidare om arbetsplatsen avvecklades 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065957"/>
              </p:ext>
            </p:extLst>
          </p:nvPr>
        </p:nvGraphicFramePr>
        <p:xfrm>
          <a:off x="485775" y="1524000"/>
          <a:ext cx="818515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ktangel 16"/>
          <p:cNvSpPr/>
          <p:nvPr/>
        </p:nvSpPr>
        <p:spPr>
          <a:xfrm>
            <a:off x="339907" y="5740400"/>
            <a:ext cx="83310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Källa: SCB. N = 887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Fråga: Det finns de som hävdar att många privata företag kan komma att avvecklas om en lagstiftning om vinstbegränsning i välfärden skulle komma att införas. Om den vårdgivare där du arbetar skulle komma att avvecklas, var skulle du söka nytt arbete i första hand?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Vet ej och Uppgift saknas exkluderade. </a:t>
            </a:r>
          </a:p>
        </p:txBody>
      </p:sp>
    </p:spTree>
    <p:extLst>
      <p:ext uri="{BB962C8B-B14F-4D97-AF65-F5344CB8AC3E}">
        <p14:creationId xmlns:p14="http://schemas.microsoft.com/office/powerpoint/2010/main" val="220240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Majoritet såg bättre möjligheter hos privata alternativ </a:t>
            </a:r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914796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llips 8"/>
          <p:cNvSpPr/>
          <p:nvPr/>
        </p:nvSpPr>
        <p:spPr>
          <a:xfrm>
            <a:off x="5853660" y="1684338"/>
            <a:ext cx="2817266" cy="195077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59,3 % föredrog av olika anledningar att arbeta för privata alternativ</a:t>
            </a:r>
          </a:p>
        </p:txBody>
      </p:sp>
      <p:cxnSp>
        <p:nvCxnSpPr>
          <p:cNvPr id="11" name="Rak pilkoppling 10"/>
          <p:cNvCxnSpPr/>
          <p:nvPr/>
        </p:nvCxnSpPr>
        <p:spPr>
          <a:xfrm flipH="1">
            <a:off x="7558549" y="3588895"/>
            <a:ext cx="280220" cy="1115840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/>
          <p:cNvCxnSpPr/>
          <p:nvPr/>
        </p:nvCxnSpPr>
        <p:spPr>
          <a:xfrm flipH="1">
            <a:off x="7086600" y="3588895"/>
            <a:ext cx="471949" cy="820873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koppling 13"/>
          <p:cNvCxnSpPr/>
          <p:nvPr/>
        </p:nvCxnSpPr>
        <p:spPr>
          <a:xfrm flipH="1">
            <a:off x="5978460" y="3588895"/>
            <a:ext cx="766362" cy="474286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/>
          <p:cNvCxnSpPr/>
          <p:nvPr/>
        </p:nvCxnSpPr>
        <p:spPr>
          <a:xfrm flipH="1">
            <a:off x="5853660" y="3409012"/>
            <a:ext cx="792214" cy="329704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/>
          <p:cNvCxnSpPr/>
          <p:nvPr/>
        </p:nvCxnSpPr>
        <p:spPr>
          <a:xfrm flipH="1" flipV="1">
            <a:off x="5058697" y="2391794"/>
            <a:ext cx="809951" cy="321423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/>
          <p:cNvCxnSpPr/>
          <p:nvPr/>
        </p:nvCxnSpPr>
        <p:spPr>
          <a:xfrm flipH="1" flipV="1">
            <a:off x="4616245" y="2035277"/>
            <a:ext cx="1362215" cy="356517"/>
          </a:xfrm>
          <a:prstGeom prst="straightConnector1">
            <a:avLst/>
          </a:prstGeom>
          <a:ln w="190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339907" y="5785850"/>
            <a:ext cx="8331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Källa: SCB. N = 887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Fråga: Ange den främsta anledningen till att du har valt att arbeta hos en privat arbetsgivare inom skattefinansierad vård och omsorg?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Vet ej och Uppgift saknas exkluderade.</a:t>
            </a:r>
          </a:p>
        </p:txBody>
      </p:sp>
    </p:spTree>
    <p:extLst>
      <p:ext uri="{BB962C8B-B14F-4D97-AF65-F5344CB8AC3E}">
        <p14:creationId xmlns:p14="http://schemas.microsoft.com/office/powerpoint/2010/main" val="93011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Mångfald viktigt enligt klar majoritet </a:t>
            </a:r>
          </a:p>
        </p:txBody>
      </p:sp>
      <p:graphicFrame>
        <p:nvGraphicFramePr>
          <p:cNvPr id="12" name="Platshållare för innehåll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871369"/>
              </p:ext>
            </p:extLst>
          </p:nvPr>
        </p:nvGraphicFramePr>
        <p:xfrm>
          <a:off x="485775" y="1684338"/>
          <a:ext cx="8185150" cy="405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Höger klammerparentes 12"/>
          <p:cNvSpPr/>
          <p:nvPr/>
        </p:nvSpPr>
        <p:spPr>
          <a:xfrm rot="16200000">
            <a:off x="5388965" y="-285842"/>
            <a:ext cx="464695" cy="5426442"/>
          </a:xfrm>
          <a:prstGeom prst="rightBrac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3492707" y="1838261"/>
            <a:ext cx="4452083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400" dirty="0"/>
              <a:t>71,3 % tycker mångfald bland arbetsgivare är viktigt</a:t>
            </a:r>
            <a:endParaRPr lang="sv-SE" dirty="0"/>
          </a:p>
        </p:txBody>
      </p:sp>
      <p:sp>
        <p:nvSpPr>
          <p:cNvPr id="17" name="Rektangel 16"/>
          <p:cNvSpPr/>
          <p:nvPr/>
        </p:nvSpPr>
        <p:spPr>
          <a:xfrm>
            <a:off x="339907" y="5835594"/>
            <a:ext cx="8331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Källa: SCB. N = 887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Fråga: Hur viktigt är det för dig att det finns olika typer av arbetsgivare (offentliga, privata, ideella etc.) att välja mellan i ditt yrke?</a:t>
            </a:r>
          </a:p>
          <a:p>
            <a:r>
              <a:rPr lang="sv-SE" sz="1200" dirty="0">
                <a:solidFill>
                  <a:srgbClr val="000000"/>
                </a:solidFill>
                <a:latin typeface="Arial" panose="020B0604020202020204" pitchFamily="34" charset="0"/>
              </a:rPr>
              <a:t>Uppgift saknas exkluderad.</a:t>
            </a:r>
          </a:p>
        </p:txBody>
      </p:sp>
    </p:spTree>
    <p:extLst>
      <p:ext uri="{BB962C8B-B14F-4D97-AF65-F5344CB8AC3E}">
        <p14:creationId xmlns:p14="http://schemas.microsoft.com/office/powerpoint/2010/main" val="340840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SvN_Toolbox_V4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vN_Format_V4 2013.potx" id="{D276F696-6091-44A7-B5AF-94E40129B489}" vid="{7F59855A-3B21-46AD-AF17-F0238571EE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SvN_Format_V4 2013</Template>
  <TotalTime>0</TotalTime>
  <Words>307</Words>
  <Application>Microsoft Office PowerPoint</Application>
  <PresentationFormat>Bildspel på skärmen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SvN_Toolbox_V4</vt:lpstr>
      <vt:lpstr>Privata alternativs betydelse för sjuksköterskor</vt:lpstr>
      <vt:lpstr>Om undersökningen</vt:lpstr>
      <vt:lpstr>Många skulle söka sig vidare om arbetsplatsen avvecklades </vt:lpstr>
      <vt:lpstr>Majoritet såg bättre möjligheter hos privata alternativ </vt:lpstr>
      <vt:lpstr>Mångfald viktigt enligt klar majoritet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2018-01-30T14:26:05Z</dcterms:created>
  <dcterms:modified xsi:type="dcterms:W3CDTF">2018-05-18T13:34:49Z</dcterms:modified>
</cp:coreProperties>
</file>