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71" r:id="rId3"/>
    <p:sldId id="257" r:id="rId4"/>
    <p:sldId id="258" r:id="rId5"/>
    <p:sldId id="259" r:id="rId6"/>
    <p:sldId id="261" r:id="rId7"/>
    <p:sldId id="265" r:id="rId8"/>
    <p:sldId id="269" r:id="rId9"/>
    <p:sldId id="270" r:id="rId10"/>
    <p:sldId id="268" r:id="rId11"/>
  </p:sldIdLst>
  <p:sldSz cx="9144000" cy="6858000" type="screen4x3"/>
  <p:notesSz cx="6873875" cy="1006316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8F80"/>
    <a:srgbClr val="233B2B"/>
    <a:srgbClr val="B59073"/>
    <a:srgbClr val="9C3848"/>
    <a:srgbClr val="AFC1C4"/>
    <a:srgbClr val="5E8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243A9D-9B37-411C-8ABC-3D38068F9AA8}" v="47" dt="2023-04-19T06:14:19.484"/>
    <p1510:client id="{D1FEEFD2-614B-4F25-902F-3A34A9D45A8D}" v="810" dt="2023-04-18T19:37:11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40" d="100"/>
          <a:sy n="140" d="100"/>
        </p:scale>
        <p:origin x="54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Sagebro" userId="185ac728-a1f4-4696-8d29-907c9864c67b" providerId="ADAL" clId="{7ADEA6C9-D8F1-4060-B497-5FE166AFDA6A}"/>
    <pc:docChg chg="modSld sldOrd">
      <pc:chgData name="Stefan Sagebro" userId="185ac728-a1f4-4696-8d29-907c9864c67b" providerId="ADAL" clId="{7ADEA6C9-D8F1-4060-B497-5FE166AFDA6A}" dt="2023-04-19T06:33:06.866" v="1"/>
      <pc:docMkLst>
        <pc:docMk/>
      </pc:docMkLst>
      <pc:sldChg chg="ord">
        <pc:chgData name="Stefan Sagebro" userId="185ac728-a1f4-4696-8d29-907c9864c67b" providerId="ADAL" clId="{7ADEA6C9-D8F1-4060-B497-5FE166AFDA6A}" dt="2023-04-19T06:33:06.866" v="1"/>
        <pc:sldMkLst>
          <pc:docMk/>
          <pc:sldMk cId="3384204315" sldId="268"/>
        </pc:sldMkLst>
      </pc:sldChg>
    </pc:docChg>
  </pc:docChgLst>
  <pc:docChgLst>
    <pc:chgData name="Celicia Svärd" userId="ac41803a-3562-488b-85e7-d91f7d1bcdde" providerId="ADAL" clId="{22243A9D-9B37-411C-8ABC-3D38068F9AA8}"/>
    <pc:docChg chg="undo custSel addSld modSld sldOrd">
      <pc:chgData name="Celicia Svärd" userId="ac41803a-3562-488b-85e7-d91f7d1bcdde" providerId="ADAL" clId="{22243A9D-9B37-411C-8ABC-3D38068F9AA8}" dt="2023-04-19T06:14:19.484" v="332"/>
      <pc:docMkLst>
        <pc:docMk/>
      </pc:docMkLst>
      <pc:sldChg chg="modSp mod">
        <pc:chgData name="Celicia Svärd" userId="ac41803a-3562-488b-85e7-d91f7d1bcdde" providerId="ADAL" clId="{22243A9D-9B37-411C-8ABC-3D38068F9AA8}" dt="2023-04-19T06:13:22.209" v="322" actId="1076"/>
        <pc:sldMkLst>
          <pc:docMk/>
          <pc:sldMk cId="2014276407" sldId="270"/>
        </pc:sldMkLst>
        <pc:spChg chg="mod">
          <ac:chgData name="Celicia Svärd" userId="ac41803a-3562-488b-85e7-d91f7d1bcdde" providerId="ADAL" clId="{22243A9D-9B37-411C-8ABC-3D38068F9AA8}" dt="2023-04-19T06:13:22.209" v="322" actId="1076"/>
          <ac:spMkLst>
            <pc:docMk/>
            <pc:sldMk cId="2014276407" sldId="270"/>
            <ac:spMk id="3" creationId="{B0805CED-64CC-ED99-A3D2-50D8E42D648A}"/>
          </ac:spMkLst>
        </pc:spChg>
      </pc:sldChg>
      <pc:sldChg chg="addSp delSp modSp add mod ord delAnim modAnim">
        <pc:chgData name="Celicia Svärd" userId="ac41803a-3562-488b-85e7-d91f7d1bcdde" providerId="ADAL" clId="{22243A9D-9B37-411C-8ABC-3D38068F9AA8}" dt="2023-04-19T06:14:19.484" v="332"/>
        <pc:sldMkLst>
          <pc:docMk/>
          <pc:sldMk cId="2177274281" sldId="271"/>
        </pc:sldMkLst>
        <pc:spChg chg="mod">
          <ac:chgData name="Celicia Svärd" userId="ac41803a-3562-488b-85e7-d91f7d1bcdde" providerId="ADAL" clId="{22243A9D-9B37-411C-8ABC-3D38068F9AA8}" dt="2023-04-19T06:08:19.364" v="316" actId="1076"/>
          <ac:spMkLst>
            <pc:docMk/>
            <pc:sldMk cId="2177274281" sldId="271"/>
            <ac:spMk id="2" creationId="{CC827E9B-4C19-C9BE-047E-021BCD052C18}"/>
          </ac:spMkLst>
        </pc:spChg>
        <pc:spChg chg="del mod">
          <ac:chgData name="Celicia Svärd" userId="ac41803a-3562-488b-85e7-d91f7d1bcdde" providerId="ADAL" clId="{22243A9D-9B37-411C-8ABC-3D38068F9AA8}" dt="2023-04-19T06:13:05.981" v="321" actId="478"/>
          <ac:spMkLst>
            <pc:docMk/>
            <pc:sldMk cId="2177274281" sldId="271"/>
            <ac:spMk id="3" creationId="{B0805CED-64CC-ED99-A3D2-50D8E42D648A}"/>
          </ac:spMkLst>
        </pc:spChg>
        <pc:spChg chg="del mod">
          <ac:chgData name="Celicia Svärd" userId="ac41803a-3562-488b-85e7-d91f7d1bcdde" providerId="ADAL" clId="{22243A9D-9B37-411C-8ABC-3D38068F9AA8}" dt="2023-04-19T06:13:05.981" v="321" actId="478"/>
          <ac:spMkLst>
            <pc:docMk/>
            <pc:sldMk cId="2177274281" sldId="271"/>
            <ac:spMk id="4" creationId="{BE386F49-1C77-16AA-F0E5-2AACD11CADC7}"/>
          </ac:spMkLst>
        </pc:spChg>
        <pc:spChg chg="add mod">
          <ac:chgData name="Celicia Svärd" userId="ac41803a-3562-488b-85e7-d91f7d1bcdde" providerId="ADAL" clId="{22243A9D-9B37-411C-8ABC-3D38068F9AA8}" dt="2023-04-19T06:08:37.794" v="319" actId="14100"/>
          <ac:spMkLst>
            <pc:docMk/>
            <pc:sldMk cId="2177274281" sldId="271"/>
            <ac:spMk id="5" creationId="{29052ECE-965F-2565-943D-CD443F675FE3}"/>
          </ac:spMkLst>
        </pc:spChg>
        <pc:spChg chg="add mod">
          <ac:chgData name="Celicia Svärd" userId="ac41803a-3562-488b-85e7-d91f7d1bcdde" providerId="ADAL" clId="{22243A9D-9B37-411C-8ABC-3D38068F9AA8}" dt="2023-04-19T06:13:49.542" v="330" actId="1076"/>
          <ac:spMkLst>
            <pc:docMk/>
            <pc:sldMk cId="2177274281" sldId="271"/>
            <ac:spMk id="6" creationId="{94FB47EA-D35A-C0F6-210C-D6682758825B}"/>
          </ac:spMkLst>
        </pc:spChg>
        <pc:picChg chg="mod">
          <ac:chgData name="Celicia Svärd" userId="ac41803a-3562-488b-85e7-d91f7d1bcdde" providerId="ADAL" clId="{22243A9D-9B37-411C-8ABC-3D38068F9AA8}" dt="2023-04-19T06:13:42.505" v="329" actId="1076"/>
          <ac:picMkLst>
            <pc:docMk/>
            <pc:sldMk cId="2177274281" sldId="271"/>
            <ac:picMk id="12" creationId="{CD8BDDAF-1320-5E09-9F1F-A767276F41E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6FC2C-701B-4DF7-9788-692B3D99D176}" type="datetimeFigureOut">
              <a:rPr lang="sv-SE" smtClean="0"/>
              <a:t>2023-04-19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1257300"/>
            <a:ext cx="4530725" cy="3397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7388" y="4843463"/>
            <a:ext cx="5499100" cy="3962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558338"/>
            <a:ext cx="2978150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94138" y="9558338"/>
            <a:ext cx="2978150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8DA5D-071B-4C6B-9E6A-D141DA30BC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78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D8DA5D-071B-4C6B-9E6A-D141DA30BC9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429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8388" y="24479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645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8388" y="4318000"/>
            <a:ext cx="6400800" cy="8540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61138" y="739775"/>
            <a:ext cx="1820862" cy="42640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095375" y="739775"/>
            <a:ext cx="5313363" cy="42640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5375" y="2098675"/>
            <a:ext cx="7286625" cy="2560701"/>
          </a:xfrm>
        </p:spPr>
        <p:txBody>
          <a:bodyPr/>
          <a:lstStyle>
            <a:lvl1pPr marL="363538" indent="-363538">
              <a:buSzPct val="110000"/>
              <a:buFont typeface="Arial" pitchFamily="34" charset="0"/>
              <a:buChar char="□"/>
              <a:defRPr/>
            </a:lvl1pPr>
            <a:lvl2pPr marL="627063" indent="-263525">
              <a:buFont typeface="Arial" pitchFamily="34" charset="0"/>
              <a:buChar char="-"/>
              <a:defRPr sz="2600"/>
            </a:lvl2pPr>
            <a:lvl3pPr marL="989013" indent="-361950">
              <a:buFont typeface="Arial" pitchFamily="34" charset="0"/>
              <a:buChar char="□"/>
              <a:defRPr sz="2400"/>
            </a:lvl3pPr>
            <a:lvl4pPr marL="1252538" indent="-263525">
              <a:buFont typeface="Arial" pitchFamily="34" charset="0"/>
              <a:buChar char="-"/>
              <a:defRPr sz="2200"/>
            </a:lvl4pPr>
            <a:lvl5pPr marL="1528763" indent="-276225">
              <a:buFont typeface="Arial" pitchFamily="34" charset="0"/>
              <a:buChar char="-"/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95375" y="2098675"/>
            <a:ext cx="3567113" cy="290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14888" y="2098675"/>
            <a:ext cx="3567112" cy="290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95375" y="739775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75" y="2098675"/>
            <a:ext cx="72866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6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D4D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800">
          <a:solidFill>
            <a:srgbClr val="5B6275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8BDDAF-1320-5E09-9F1F-A767276F4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01"/>
          <a:stretch/>
        </p:blipFill>
        <p:spPr>
          <a:xfrm>
            <a:off x="1191945" y="-495300"/>
            <a:ext cx="6760110" cy="7353300"/>
          </a:xfrm>
          <a:prstGeom prst="rect">
            <a:avLst/>
          </a:prstGeom>
        </p:spPr>
      </p:pic>
      <p:pic>
        <p:nvPicPr>
          <p:cNvPr id="9" name="Bildobjekt 8" descr="En bild som visar text&#10;&#10;Automatiskt genererad beskrivning">
            <a:extLst>
              <a:ext uri="{FF2B5EF4-FFF2-40B4-BE49-F238E27FC236}">
                <a16:creationId xmlns:a16="http://schemas.microsoft.com/office/drawing/2014/main" id="{B4D29129-B9A7-B0AF-4434-95C840BC5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239" y="3606800"/>
            <a:ext cx="9588478" cy="539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24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8BDDAF-1320-5E09-9F1F-A767276F4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01"/>
          <a:stretch/>
        </p:blipFill>
        <p:spPr>
          <a:xfrm>
            <a:off x="1191945" y="-495300"/>
            <a:ext cx="6760110" cy="7353300"/>
          </a:xfrm>
          <a:prstGeom prst="rect">
            <a:avLst/>
          </a:prstGeom>
        </p:spPr>
      </p:pic>
      <p:pic>
        <p:nvPicPr>
          <p:cNvPr id="9" name="Bildobjekt 8" descr="En bild som visar text&#10;&#10;Automatiskt genererad beskrivning">
            <a:extLst>
              <a:ext uri="{FF2B5EF4-FFF2-40B4-BE49-F238E27FC236}">
                <a16:creationId xmlns:a16="http://schemas.microsoft.com/office/drawing/2014/main" id="{B4D29129-B9A7-B0AF-4434-95C840BC5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239" y="3606800"/>
            <a:ext cx="9588478" cy="539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2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8BDDAF-1320-5E09-9F1F-A767276F4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01"/>
          <a:stretch/>
        </p:blipFill>
        <p:spPr>
          <a:xfrm>
            <a:off x="1191945" y="-495300"/>
            <a:ext cx="6760110" cy="7353300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CC827E9B-4C19-C9BE-047E-021BCD052C18}"/>
              </a:ext>
            </a:extLst>
          </p:cNvPr>
          <p:cNvSpPr/>
          <p:nvPr/>
        </p:nvSpPr>
        <p:spPr>
          <a:xfrm>
            <a:off x="2816352" y="1316736"/>
            <a:ext cx="3575304" cy="4078224"/>
          </a:xfrm>
          <a:prstGeom prst="rect">
            <a:avLst/>
          </a:prstGeom>
          <a:solidFill>
            <a:srgbClr val="668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052ECE-965F-2565-943D-CD443F675FE3}"/>
              </a:ext>
            </a:extLst>
          </p:cNvPr>
          <p:cNvSpPr txBox="1">
            <a:spLocks/>
          </p:cNvSpPr>
          <p:nvPr/>
        </p:nvSpPr>
        <p:spPr bwMode="auto">
          <a:xfrm>
            <a:off x="2879173" y="1113392"/>
            <a:ext cx="507288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30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Rapportförfattare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4FB47EA-D35A-C0F6-210C-D6682758825B}"/>
              </a:ext>
            </a:extLst>
          </p:cNvPr>
          <p:cNvSpPr txBox="1"/>
          <p:nvPr/>
        </p:nvSpPr>
        <p:spPr>
          <a:xfrm>
            <a:off x="3133944" y="2340828"/>
            <a:ext cx="3367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Ulrica Dyrke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Konkurrensexpert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Almega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0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Stefan Sagebro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Konkurrensexpert</a:t>
            </a:r>
          </a:p>
          <a:p>
            <a:pPr lvl="0" eaLnBrk="0" fontAlgn="ctr" hangingPunct="0"/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Svenskt Näringsliv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0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Celicia Svärd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Näringspolitisk expert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Almega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dirty="0" err="1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Almega</a:t>
            </a:r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 Tjänsteföretagen</a:t>
            </a:r>
          </a:p>
        </p:txBody>
      </p:sp>
    </p:spTree>
    <p:extLst>
      <p:ext uri="{BB962C8B-B14F-4D97-AF65-F5344CB8AC3E}">
        <p14:creationId xmlns:p14="http://schemas.microsoft.com/office/powerpoint/2010/main" val="21772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AE9064-69FA-97E7-5119-49AF7E3A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1141496"/>
            <a:ext cx="7286625" cy="984250"/>
          </a:xfrm>
        </p:spPr>
        <p:txBody>
          <a:bodyPr/>
          <a:lstStyle/>
          <a:p>
            <a:r>
              <a:rPr lang="sv-SE" sz="4800" dirty="0">
                <a:solidFill>
                  <a:schemeClr val="bg1"/>
                </a:solidFill>
                <a:latin typeface="Lab Grotesque" panose="00000500000000000000" pitchFamily="2" charset="0"/>
              </a:rPr>
              <a:t>Varför gör vi rapporten?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CFDE4AAE-C3BF-2B0D-5660-1ED71797FA94}"/>
              </a:ext>
            </a:extLst>
          </p:cNvPr>
          <p:cNvSpPr txBox="1"/>
          <p:nvPr/>
        </p:nvSpPr>
        <p:spPr>
          <a:xfrm>
            <a:off x="4034486" y="2577183"/>
            <a:ext cx="38944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bg1"/>
                </a:solidFill>
                <a:latin typeface="Lab Grotesque" panose="00000500000000000000" pitchFamily="2" charset="0"/>
              </a:rPr>
              <a:t>Osund konkurrens – välkänt och utbrett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>
              <a:solidFill>
                <a:schemeClr val="bg1"/>
              </a:solidFill>
              <a:latin typeface="Lab Grotesqu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bg1"/>
                </a:solidFill>
                <a:latin typeface="Lab Grotesque" panose="00000500000000000000" pitchFamily="2" charset="0"/>
              </a:rPr>
              <a:t>Unikt underlag – över 1 000 fritextsvar</a:t>
            </a:r>
            <a:br>
              <a:rPr lang="sv-SE" sz="2200" dirty="0">
                <a:solidFill>
                  <a:schemeClr val="bg1"/>
                </a:solidFill>
                <a:latin typeface="Lab Grotesque" panose="00000500000000000000" pitchFamily="2" charset="0"/>
              </a:rPr>
            </a:br>
            <a:endParaRPr lang="sv-SE" sz="2200" dirty="0">
              <a:solidFill>
                <a:schemeClr val="bg1"/>
              </a:solidFill>
              <a:latin typeface="Lab Grotesqu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chemeClr val="bg1"/>
                </a:solidFill>
                <a:latin typeface="Lab Grotesque" panose="00000500000000000000" pitchFamily="2" charset="0"/>
              </a:rPr>
              <a:t>Angripa frågan annorlunda – ögonöppnare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2D5FBA7-897C-85B9-C216-B5D571A95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06287">
            <a:off x="-1904156" y="3323761"/>
            <a:ext cx="7131071" cy="401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4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E41FDE5F-0B4A-0B85-86DD-1B86978900FB}"/>
              </a:ext>
            </a:extLst>
          </p:cNvPr>
          <p:cNvSpPr txBox="1">
            <a:spLocks/>
          </p:cNvSpPr>
          <p:nvPr/>
        </p:nvSpPr>
        <p:spPr bwMode="auto">
          <a:xfrm>
            <a:off x="928687" y="1213644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pPr algn="ctr"/>
            <a:r>
              <a:rPr lang="sv-SE" sz="54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Lagligt och lämpligt?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6360D3D-46E7-447C-5176-DDAE33388FFA}"/>
              </a:ext>
            </a:extLst>
          </p:cNvPr>
          <p:cNvSpPr txBox="1"/>
          <p:nvPr/>
        </p:nvSpPr>
        <p:spPr>
          <a:xfrm>
            <a:off x="1294453" y="2899416"/>
            <a:ext cx="457079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v-SE" altLang="sv-SE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  <a:t>Kommunallagens bestämmelser sätter gränserna</a:t>
            </a: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sv-SE" altLang="sv-SE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  <a:ea typeface="Calibri" panose="020F0502020204030204" pitchFamily="34" charset="0"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v-SE" altLang="sv-SE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  <a:t>Konkurrenslagen ett möjligt verktyg</a:t>
            </a: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sv-SE" altLang="sv-SE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  <a:ea typeface="Calibri" panose="020F0502020204030204" pitchFamily="34" charset="0"/>
            </a:endParaRPr>
          </a:p>
          <a:p>
            <a:pPr marL="342900" marR="0" lvl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v-SE" altLang="sv-SE" sz="2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  <a:t>Lagligt - och lämpligt?</a:t>
            </a:r>
            <a:endParaRPr kumimoji="0" lang="sv-SE" altLang="sv-SE" sz="2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A000824-4C59-1586-76F6-05B05033C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85536">
            <a:off x="3612396" y="3048870"/>
            <a:ext cx="6416668" cy="360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A4F82024-A844-6DFE-D166-A71EAA41DB9E}"/>
              </a:ext>
            </a:extLst>
          </p:cNvPr>
          <p:cNvSpPr txBox="1">
            <a:spLocks/>
          </p:cNvSpPr>
          <p:nvPr/>
        </p:nvSpPr>
        <p:spPr bwMode="auto">
          <a:xfrm>
            <a:off x="2801257" y="368967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48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Topplistan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F9C620B9-C4A1-4894-A171-BB998C7450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4" r="28033"/>
          <a:stretch/>
        </p:blipFill>
        <p:spPr>
          <a:xfrm>
            <a:off x="1305831" y="1088572"/>
            <a:ext cx="6117861" cy="660399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973E901E-B3AE-9216-7D28-D0A4E717C40F}"/>
              </a:ext>
            </a:extLst>
          </p:cNvPr>
          <p:cNvSpPr txBox="1"/>
          <p:nvPr/>
        </p:nvSpPr>
        <p:spPr>
          <a:xfrm>
            <a:off x="3059017" y="1983776"/>
            <a:ext cx="33272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Restaurangverksamhet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Gymverksamhet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Kaféverksamhet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Uthyrning av fest- och konferenslokaler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Campingplatser och</a:t>
            </a:r>
            <a:b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</a:b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ställplatser för husbil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Städtjänster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Anordnande av evenemang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Trädgårdsskötsel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Övriga hushållsnära tjänster</a:t>
            </a:r>
          </a:p>
          <a:p>
            <a:pPr marL="514350" marR="0" lvl="0" indent="-514350" algn="l" defTabSz="914400" rtl="0" eaLnBrk="0" fontAlgn="ctr" latinLnBrk="0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sv-SE" altLang="sv-SE" sz="1500" dirty="0">
                <a:solidFill>
                  <a:schemeClr val="bg1"/>
                </a:solidFill>
                <a:latin typeface="Lab Grotesque" panose="00000500000000000000" pitchFamily="2" charset="0"/>
              </a:rPr>
              <a:t>Bredband och fiber</a:t>
            </a:r>
          </a:p>
        </p:txBody>
      </p:sp>
    </p:spTree>
    <p:extLst>
      <p:ext uri="{BB962C8B-B14F-4D97-AF65-F5344CB8AC3E}">
        <p14:creationId xmlns:p14="http://schemas.microsoft.com/office/powerpoint/2010/main" val="22299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8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17273504-BCCA-16DC-6F2E-B34BF9BC5FAA}"/>
              </a:ext>
            </a:extLst>
          </p:cNvPr>
          <p:cNvSpPr txBox="1"/>
          <p:nvPr/>
        </p:nvSpPr>
        <p:spPr>
          <a:xfrm>
            <a:off x="1610079" y="3011690"/>
            <a:ext cx="42363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Gränsdragning mellan verksamheter</a:t>
            </a:r>
            <a:b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ctr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  <a:t>Anknytningskompetens</a:t>
            </a:r>
            <a:b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kumimoji="0" lang="sv-SE" altLang="sv-SE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ctr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sv-SE" alt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Lab Grotesque" panose="00000500000000000000" pitchFamily="2" charset="0"/>
                <a:ea typeface="Times New Roman" panose="02020603050405020304" pitchFamily="18" charset="0"/>
              </a:rPr>
              <a:t>Arbetsmarknadsåtgärder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6FBE7B90-C2BF-1990-4956-767F475AE8A2}"/>
              </a:ext>
            </a:extLst>
          </p:cNvPr>
          <p:cNvSpPr txBox="1">
            <a:spLocks/>
          </p:cNvSpPr>
          <p:nvPr/>
        </p:nvSpPr>
        <p:spPr bwMode="auto">
          <a:xfrm>
            <a:off x="1857375" y="775168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6000" kern="0" dirty="0">
                <a:solidFill>
                  <a:srgbClr val="233B2B"/>
                </a:solidFill>
                <a:latin typeface="Lab Grotesque" panose="00000500000000000000" pitchFamily="2" charset="0"/>
              </a:rPr>
              <a:t>Kaféverksamhet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641B363-0041-1E6A-1666-2CDD254FC75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8734" y="-343093"/>
            <a:ext cx="3976507" cy="2236522"/>
          </a:xfrm>
          <a:prstGeom prst="rect">
            <a:avLst/>
          </a:prstGeom>
        </p:spPr>
      </p:pic>
      <p:sp>
        <p:nvSpPr>
          <p:cNvPr id="11" name="Rubrik 1">
            <a:extLst>
              <a:ext uri="{FF2B5EF4-FFF2-40B4-BE49-F238E27FC236}">
                <a16:creationId xmlns:a16="http://schemas.microsoft.com/office/drawing/2014/main" id="{3DE24EE7-A82F-EBCE-D07F-DE5B0A82D1AC}"/>
              </a:ext>
            </a:extLst>
          </p:cNvPr>
          <p:cNvSpPr txBox="1">
            <a:spLocks/>
          </p:cNvSpPr>
          <p:nvPr/>
        </p:nvSpPr>
        <p:spPr bwMode="auto">
          <a:xfrm>
            <a:off x="656024" y="326026"/>
            <a:ext cx="724716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80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3</a:t>
            </a:r>
          </a:p>
        </p:txBody>
      </p:sp>
      <p:pic>
        <p:nvPicPr>
          <p:cNvPr id="16" name="Bildobjekt 15" descr="En bild som visar logotyp&#10;&#10;Automatiskt genererad beskrivning">
            <a:extLst>
              <a:ext uri="{FF2B5EF4-FFF2-40B4-BE49-F238E27FC236}">
                <a16:creationId xmlns:a16="http://schemas.microsoft.com/office/drawing/2014/main" id="{7C27AE65-1184-D824-01F2-232BE8BD51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344" y="1487238"/>
            <a:ext cx="4426291" cy="2489496"/>
          </a:xfrm>
          <a:prstGeom prst="rect">
            <a:avLst/>
          </a:prstGeom>
        </p:spPr>
      </p:pic>
      <p:sp>
        <p:nvSpPr>
          <p:cNvPr id="17" name="textruta 16">
            <a:extLst>
              <a:ext uri="{FF2B5EF4-FFF2-40B4-BE49-F238E27FC236}">
                <a16:creationId xmlns:a16="http://schemas.microsoft.com/office/drawing/2014/main" id="{6E8AD7A5-2C5C-60D1-3FC5-8DA35BA9DC4B}"/>
              </a:ext>
            </a:extLst>
          </p:cNvPr>
          <p:cNvSpPr txBox="1"/>
          <p:nvPr/>
        </p:nvSpPr>
        <p:spPr>
          <a:xfrm>
            <a:off x="6708170" y="3220244"/>
            <a:ext cx="18583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ctr" hangingPunct="0">
              <a:lnSpc>
                <a:spcPts val="2100"/>
              </a:lnSpc>
            </a:pPr>
            <a:r>
              <a:rPr lang="sv-SE" altLang="sv-SE" sz="16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Ett bra exempel är café X, där kan allmänheten köpa fika/lunch till priser som ett vanligt företag aldrig kan konkurrera med.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ab Grotesque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6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8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ektangel&#10;&#10;Automatiskt genererad beskrivning">
            <a:extLst>
              <a:ext uri="{FF2B5EF4-FFF2-40B4-BE49-F238E27FC236}">
                <a16:creationId xmlns:a16="http://schemas.microsoft.com/office/drawing/2014/main" id="{5495464E-619A-3EF3-0B1A-A0F30A002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51" y="-1"/>
            <a:ext cx="9163251" cy="6858001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9055F9F8-7049-5BF3-E71B-72F70AE94C0A}"/>
              </a:ext>
            </a:extLst>
          </p:cNvPr>
          <p:cNvSpPr txBox="1">
            <a:spLocks/>
          </p:cNvSpPr>
          <p:nvPr/>
        </p:nvSpPr>
        <p:spPr bwMode="auto">
          <a:xfrm>
            <a:off x="1096126" y="701352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48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Arbetsmarknadsåtgärder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5390DEF-B9D6-67CF-3D8D-B9698FA34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11125">
            <a:off x="4148033" y="3542065"/>
            <a:ext cx="6674645" cy="3754046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0AD19091-8779-2331-6602-FDE66FB93802}"/>
              </a:ext>
            </a:extLst>
          </p:cNvPr>
          <p:cNvSpPr txBox="1"/>
          <p:nvPr/>
        </p:nvSpPr>
        <p:spPr>
          <a:xfrm>
            <a:off x="1027325" y="2386954"/>
            <a:ext cx="66728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Berör flera olika kommunala säljverksamheter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2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Arbetsmarknadspolitik är statligt ansvar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615ADF4-0183-B1BF-CEDC-676DFC95522C}"/>
              </a:ext>
            </a:extLst>
          </p:cNvPr>
          <p:cNvSpPr txBox="1"/>
          <p:nvPr/>
        </p:nvSpPr>
        <p:spPr>
          <a:xfrm>
            <a:off x="1027325" y="3796104"/>
            <a:ext cx="49692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Visst lagstöd för kommunala insatser finns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2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Sök lösningar som minimerar påverkan på konkurrensen</a:t>
            </a:r>
          </a:p>
        </p:txBody>
      </p:sp>
    </p:spTree>
    <p:extLst>
      <p:ext uri="{BB962C8B-B14F-4D97-AF65-F5344CB8AC3E}">
        <p14:creationId xmlns:p14="http://schemas.microsoft.com/office/powerpoint/2010/main" val="97578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E41FDE5F-0B4A-0B85-86DD-1B86978900FB}"/>
              </a:ext>
            </a:extLst>
          </p:cNvPr>
          <p:cNvSpPr txBox="1">
            <a:spLocks/>
          </p:cNvSpPr>
          <p:nvPr/>
        </p:nvSpPr>
        <p:spPr bwMode="auto">
          <a:xfrm>
            <a:off x="1130817" y="1004248"/>
            <a:ext cx="72866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44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Hur kan kommuner agera?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6360D3D-46E7-447C-5176-DDAE33388FFA}"/>
              </a:ext>
            </a:extLst>
          </p:cNvPr>
          <p:cNvSpPr txBox="1"/>
          <p:nvPr/>
        </p:nvSpPr>
        <p:spPr>
          <a:xfrm>
            <a:off x="1246327" y="2697285"/>
            <a:ext cx="45707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Avveckla eller avyttra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verksamheten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2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Omfattning och inriktning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2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Prissättning</a:t>
            </a:r>
            <a:b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2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marL="342900" lvl="0" indent="-342900" eaLnBrk="0" fontAlgn="ctr" hangingPunct="0">
              <a:buFont typeface="Arial" panose="020B0604020202020204" pitchFamily="34" charset="0"/>
              <a:buChar char="•"/>
            </a:pPr>
            <a:r>
              <a:rPr lang="sv-SE" altLang="sv-SE" sz="22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Dialog med näringslivet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A000824-4C59-1586-76F6-05B05033C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85536">
            <a:off x="3612396" y="3065027"/>
            <a:ext cx="6416668" cy="360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8BDDAF-1320-5E09-9F1F-A767276F4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01"/>
          <a:stretch/>
        </p:blipFill>
        <p:spPr>
          <a:xfrm>
            <a:off x="1191945" y="-495300"/>
            <a:ext cx="6760110" cy="7353300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CC827E9B-4C19-C9BE-047E-021BCD052C18}"/>
              </a:ext>
            </a:extLst>
          </p:cNvPr>
          <p:cNvSpPr/>
          <p:nvPr/>
        </p:nvSpPr>
        <p:spPr>
          <a:xfrm>
            <a:off x="2816352" y="1316736"/>
            <a:ext cx="3575304" cy="4078224"/>
          </a:xfrm>
          <a:prstGeom prst="rect">
            <a:avLst/>
          </a:prstGeom>
          <a:solidFill>
            <a:srgbClr val="668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B0805CED-64CC-ED99-A3D2-50D8E42D648A}"/>
              </a:ext>
            </a:extLst>
          </p:cNvPr>
          <p:cNvSpPr txBox="1">
            <a:spLocks/>
          </p:cNvSpPr>
          <p:nvPr/>
        </p:nvSpPr>
        <p:spPr bwMode="auto">
          <a:xfrm>
            <a:off x="3441196" y="970915"/>
            <a:ext cx="1475223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4D4D4D"/>
                </a:solidFill>
                <a:latin typeface="Arial" charset="0"/>
              </a:defRPr>
            </a:lvl9pPr>
          </a:lstStyle>
          <a:p>
            <a:r>
              <a:rPr lang="sv-SE" sz="4400" kern="0" dirty="0">
                <a:solidFill>
                  <a:schemeClr val="bg1"/>
                </a:solidFill>
                <a:latin typeface="Lab Grotesque" panose="00000500000000000000" pitchFamily="2" charset="0"/>
              </a:rPr>
              <a:t>Panel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E386F49-1C77-16AA-F0E5-2AACD11CADC7}"/>
              </a:ext>
            </a:extLst>
          </p:cNvPr>
          <p:cNvSpPr txBox="1"/>
          <p:nvPr/>
        </p:nvSpPr>
        <p:spPr>
          <a:xfrm>
            <a:off x="3344256" y="2247737"/>
            <a:ext cx="3367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Rikard </a:t>
            </a:r>
            <a:r>
              <a:rPr lang="sv-SE" altLang="sv-SE" sz="2000" b="1" dirty="0" err="1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Jermsten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Generaldirektör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Konkurrensverket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0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Göran Gren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Avdelningschef för företagsjuridik</a:t>
            </a:r>
          </a:p>
          <a:p>
            <a:pPr lvl="0" eaLnBrk="0" fontAlgn="ctr" hangingPunct="0"/>
            <a: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Svenskt Näringsliv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endParaRPr lang="sv-SE" altLang="sv-SE" sz="20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  <a:p>
            <a:pPr lvl="0" eaLnBrk="0" fontAlgn="ctr" hangingPunct="0"/>
            <a:r>
              <a:rPr lang="sv-SE" altLang="sv-SE" sz="2000" b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Stefan Lundin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i="1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Chefsjurist</a:t>
            </a:r>
            <a:br>
              <a:rPr lang="sv-SE" altLang="sv-SE" sz="2000" dirty="0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</a:br>
            <a:r>
              <a:rPr lang="sv-SE" altLang="sv-SE" sz="2000" dirty="0" err="1">
                <a:solidFill>
                  <a:schemeClr val="bg1"/>
                </a:solidFill>
                <a:latin typeface="Lab Grotesque" panose="00000500000000000000" pitchFamily="2" charset="0"/>
                <a:ea typeface="Times New Roman" panose="02020603050405020304" pitchFamily="18" charset="0"/>
              </a:rPr>
              <a:t>Visita</a:t>
            </a:r>
            <a:endParaRPr lang="sv-SE" altLang="sv-SE" sz="2000" dirty="0">
              <a:solidFill>
                <a:schemeClr val="bg1"/>
              </a:solidFill>
              <a:latin typeface="Lab Grotesque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7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efault Theme">
  <a:themeElements>
    <a:clrScheme name="Almega">
      <a:dk1>
        <a:srgbClr val="9AA294"/>
      </a:dk1>
      <a:lt1>
        <a:srgbClr val="FFFFFF"/>
      </a:lt1>
      <a:dk2>
        <a:srgbClr val="D0D1B4"/>
      </a:dk2>
      <a:lt2>
        <a:srgbClr val="88AEB6"/>
      </a:lt2>
      <a:accent1>
        <a:srgbClr val="F75A1E"/>
      </a:accent1>
      <a:accent2>
        <a:srgbClr val="9AA294"/>
      </a:accent2>
      <a:accent3>
        <a:srgbClr val="C9D9CD"/>
      </a:accent3>
      <a:accent4>
        <a:srgbClr val="D0D1B4"/>
      </a:accent4>
      <a:accent5>
        <a:srgbClr val="88AEB6"/>
      </a:accent5>
      <a:accent6>
        <a:srgbClr val="D0DFE2"/>
      </a:accent6>
      <a:hlink>
        <a:srgbClr val="737C6C"/>
      </a:hlink>
      <a:folHlink>
        <a:srgbClr val="C2C7BE"/>
      </a:folHlink>
    </a:clrScheme>
    <a:fontScheme name="Almega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mega modern 1">
        <a:dk1>
          <a:srgbClr val="9AA294"/>
        </a:dk1>
        <a:lt1>
          <a:srgbClr val="FFFFFF"/>
        </a:lt1>
        <a:dk2>
          <a:srgbClr val="D0D1B4"/>
        </a:dk2>
        <a:lt2>
          <a:srgbClr val="88AEB6"/>
        </a:lt2>
        <a:accent1>
          <a:srgbClr val="D0DFE2"/>
        </a:accent1>
        <a:accent2>
          <a:srgbClr val="E8E8D8"/>
        </a:accent2>
        <a:accent3>
          <a:srgbClr val="FFFFFF"/>
        </a:accent3>
        <a:accent4>
          <a:srgbClr val="838A7E"/>
        </a:accent4>
        <a:accent5>
          <a:srgbClr val="E4ECEE"/>
        </a:accent5>
        <a:accent6>
          <a:srgbClr val="D2D2C4"/>
        </a:accent6>
        <a:hlink>
          <a:srgbClr val="F75A1E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1670</TotalTime>
  <Words>196</Words>
  <Application>Microsoft Office PowerPoint</Application>
  <PresentationFormat>Bildspel på skärmen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Lab Grotesque</vt:lpstr>
      <vt:lpstr>Default Theme</vt:lpstr>
      <vt:lpstr>PowerPoint-presentation</vt:lpstr>
      <vt:lpstr>PowerPoint-presentation</vt:lpstr>
      <vt:lpstr>Varför gör vi rapporten?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Celicia Svärd</dc:creator>
  <cp:lastModifiedBy>Stefan Sagebro</cp:lastModifiedBy>
  <cp:revision>2</cp:revision>
  <dcterms:created xsi:type="dcterms:W3CDTF">2023-04-17T10:25:13Z</dcterms:created>
  <dcterms:modified xsi:type="dcterms:W3CDTF">2023-04-19T06:33:17Z</dcterms:modified>
</cp:coreProperties>
</file>