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4"/>
  </p:notesMasterIdLst>
  <p:handoutMasterIdLst>
    <p:handoutMasterId r:id="rId5"/>
  </p:handoutMasterIdLst>
  <p:sldIdLst>
    <p:sldId id="331" r:id="rId3"/>
  </p:sldIdLst>
  <p:sldSz cx="9144000" cy="6858000" type="screen4x3"/>
  <p:notesSz cx="6805613" cy="99441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1F5FB"/>
    <a:srgbClr val="F79397"/>
    <a:srgbClr val="F8CBAD"/>
    <a:srgbClr val="B4C7E7"/>
    <a:srgbClr val="57758D"/>
    <a:srgbClr val="EF8200"/>
    <a:srgbClr val="FF00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>
      <p:cViewPr varScale="1">
        <p:scale>
          <a:sx n="115" d="100"/>
          <a:sy n="115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4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k4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Blad1!$E$18</c:f>
              <c:strCache>
                <c:ptCount val="1"/>
                <c:pt idx="0">
                  <c:v>Obetalda dagar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775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D4A-403A-95FB-976B50B931C0}"/>
              </c:ext>
            </c:extLst>
          </c:dPt>
          <c:dPt>
            <c:idx val="2"/>
            <c:invertIfNegative val="0"/>
            <c:bubble3D val="0"/>
            <c:spPr>
              <a:solidFill>
                <a:srgbClr val="EF8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4A-403A-95FB-976B50B931C0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D4A-403A-95FB-976B50B931C0}"/>
              </c:ext>
            </c:extLst>
          </c:dPt>
          <c:dPt>
            <c:idx val="6"/>
            <c:invertIfNegative val="0"/>
            <c:bubble3D val="0"/>
            <c:spPr>
              <a:solidFill>
                <a:srgbClr val="5775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D4A-403A-95FB-976B50B931C0}"/>
              </c:ext>
            </c:extLst>
          </c:dPt>
          <c:dPt>
            <c:idx val="7"/>
            <c:invertIfNegative val="0"/>
            <c:bubble3D val="0"/>
            <c:spPr>
              <a:solidFill>
                <a:srgbClr val="EF8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D4A-403A-95FB-976B50B931C0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D4A-403A-95FB-976B50B931C0}"/>
              </c:ext>
            </c:extLst>
          </c:dPt>
          <c:cat>
            <c:multiLvlStrRef>
              <c:f>Blad1!$F$16:$O$17</c:f>
              <c:multiLvlStrCache>
                <c:ptCount val="10"/>
                <c:lvl>
                  <c:pt idx="1">
                    <c:v>2003</c:v>
                  </c:pt>
                  <c:pt idx="2">
                    <c:v>2013</c:v>
                  </c:pt>
                  <c:pt idx="3">
                    <c:v>2019 *</c:v>
                  </c:pt>
                  <c:pt idx="6">
                    <c:v>2003</c:v>
                  </c:pt>
                  <c:pt idx="7">
                    <c:v>2013</c:v>
                  </c:pt>
                  <c:pt idx="8">
                    <c:v>2019 *</c:v>
                  </c:pt>
                  <c:pt idx="9">
                    <c:v> </c:v>
                  </c:pt>
                </c:lvl>
                <c:lvl>
                  <c:pt idx="0">
                    <c:v>Kvinnor</c:v>
                  </c:pt>
                  <c:pt idx="5">
                    <c:v>Män</c:v>
                  </c:pt>
                </c:lvl>
              </c:multiLvlStrCache>
            </c:multiLvlStrRef>
          </c:cat>
          <c:val>
            <c:numRef>
              <c:f>Blad1!$F$18:$O$18</c:f>
              <c:numCache>
                <c:formatCode>General</c:formatCode>
                <c:ptCount val="10"/>
                <c:pt idx="1">
                  <c:v>100</c:v>
                </c:pt>
                <c:pt idx="2">
                  <c:v>153</c:v>
                </c:pt>
                <c:pt idx="3">
                  <c:v>177</c:v>
                </c:pt>
                <c:pt idx="6">
                  <c:v>8</c:v>
                </c:pt>
                <c:pt idx="7">
                  <c:v>32</c:v>
                </c:pt>
                <c:pt idx="8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A-403A-95FB-976B50B931C0}"/>
            </c:ext>
          </c:extLst>
        </c:ser>
        <c:ser>
          <c:idx val="1"/>
          <c:order val="1"/>
          <c:tx>
            <c:strRef>
              <c:f>Blad1!$E$19</c:f>
              <c:strCache>
                <c:ptCount val="1"/>
                <c:pt idx="0">
                  <c:v>Föräldrapenningsdagar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4C7E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D4A-403A-95FB-976B50B931C0}"/>
              </c:ext>
            </c:extLst>
          </c:dPt>
          <c:dPt>
            <c:idx val="2"/>
            <c:invertIfNegative val="0"/>
            <c:bubble3D val="0"/>
            <c:spPr>
              <a:solidFill>
                <a:srgbClr val="F8CB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D4A-403A-95FB-976B50B931C0}"/>
              </c:ext>
            </c:extLst>
          </c:dPt>
          <c:dPt>
            <c:idx val="3"/>
            <c:invertIfNegative val="0"/>
            <c:bubble3D val="0"/>
            <c:spPr>
              <a:solidFill>
                <a:srgbClr val="F793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D4A-403A-95FB-976B50B931C0}"/>
              </c:ext>
            </c:extLst>
          </c:dPt>
          <c:dPt>
            <c:idx val="6"/>
            <c:invertIfNegative val="0"/>
            <c:bubble3D val="0"/>
            <c:spPr>
              <a:solidFill>
                <a:srgbClr val="B4C7E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4A-403A-95FB-976B50B931C0}"/>
              </c:ext>
            </c:extLst>
          </c:dPt>
          <c:dPt>
            <c:idx val="7"/>
            <c:invertIfNegative val="0"/>
            <c:bubble3D val="0"/>
            <c:spPr>
              <a:solidFill>
                <a:srgbClr val="F8CB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D4A-403A-95FB-976B50B931C0}"/>
              </c:ext>
            </c:extLst>
          </c:dPt>
          <c:dPt>
            <c:idx val="8"/>
            <c:invertIfNegative val="0"/>
            <c:bubble3D val="0"/>
            <c:spPr>
              <a:solidFill>
                <a:srgbClr val="F793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D4A-403A-95FB-976B50B931C0}"/>
              </c:ext>
            </c:extLst>
          </c:dPt>
          <c:cat>
            <c:multiLvlStrRef>
              <c:f>Blad1!$F$16:$O$17</c:f>
              <c:multiLvlStrCache>
                <c:ptCount val="10"/>
                <c:lvl>
                  <c:pt idx="1">
                    <c:v>2003</c:v>
                  </c:pt>
                  <c:pt idx="2">
                    <c:v>2013</c:v>
                  </c:pt>
                  <c:pt idx="3">
                    <c:v>2019 *</c:v>
                  </c:pt>
                  <c:pt idx="6">
                    <c:v>2003</c:v>
                  </c:pt>
                  <c:pt idx="7">
                    <c:v>2013</c:v>
                  </c:pt>
                  <c:pt idx="8">
                    <c:v>2019 *</c:v>
                  </c:pt>
                  <c:pt idx="9">
                    <c:v> </c:v>
                  </c:pt>
                </c:lvl>
                <c:lvl>
                  <c:pt idx="0">
                    <c:v>Kvinnor</c:v>
                  </c:pt>
                  <c:pt idx="5">
                    <c:v>Män</c:v>
                  </c:pt>
                </c:lvl>
              </c:multiLvlStrCache>
            </c:multiLvlStrRef>
          </c:cat>
          <c:val>
            <c:numRef>
              <c:f>Blad1!$F$19:$O$19</c:f>
              <c:numCache>
                <c:formatCode>General</c:formatCode>
                <c:ptCount val="10"/>
                <c:pt idx="1">
                  <c:v>329</c:v>
                </c:pt>
                <c:pt idx="2">
                  <c:v>284</c:v>
                </c:pt>
                <c:pt idx="3">
                  <c:v>260</c:v>
                </c:pt>
                <c:pt idx="6">
                  <c:v>43</c:v>
                </c:pt>
                <c:pt idx="7">
                  <c:v>66</c:v>
                </c:pt>
                <c:pt idx="8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A-403A-95FB-976B50B93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"/>
        <c:overlap val="100"/>
        <c:axId val="1021969584"/>
        <c:axId val="1021972864"/>
      </c:barChart>
      <c:catAx>
        <c:axId val="102196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21972864"/>
        <c:crosses val="autoZero"/>
        <c:auto val="1"/>
        <c:lblAlgn val="ctr"/>
        <c:lblOffset val="100"/>
        <c:noMultiLvlLbl val="0"/>
      </c:catAx>
      <c:valAx>
        <c:axId val="102197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21969584"/>
        <c:crosses val="autoZero"/>
        <c:crossBetween val="between"/>
      </c:valAx>
      <c:spPr>
        <a:solidFill>
          <a:srgbClr val="F1F5FB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Blad1!$E$19</c:f>
              <c:strCache>
                <c:ptCount val="1"/>
                <c:pt idx="0">
                  <c:v>Föräldrapenningsdagar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775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E0F-4A2F-9E14-F4CDF474AE6E}"/>
              </c:ext>
            </c:extLst>
          </c:dPt>
          <c:dPt>
            <c:idx val="2"/>
            <c:invertIfNegative val="0"/>
            <c:bubble3D val="0"/>
            <c:spPr>
              <a:solidFill>
                <a:srgbClr val="EF8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E0F-4A2F-9E14-F4CDF474AE6E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E0F-4A2F-9E14-F4CDF474AE6E}"/>
              </c:ext>
            </c:extLst>
          </c:dPt>
          <c:dPt>
            <c:idx val="6"/>
            <c:invertIfNegative val="0"/>
            <c:bubble3D val="0"/>
            <c:spPr>
              <a:solidFill>
                <a:srgbClr val="5775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E0F-4A2F-9E14-F4CDF474AE6E}"/>
              </c:ext>
            </c:extLst>
          </c:dPt>
          <c:dPt>
            <c:idx val="7"/>
            <c:invertIfNegative val="0"/>
            <c:bubble3D val="0"/>
            <c:spPr>
              <a:solidFill>
                <a:srgbClr val="EF8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E0F-4A2F-9E14-F4CDF474AE6E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E0F-4A2F-9E14-F4CDF474AE6E}"/>
              </c:ext>
            </c:extLst>
          </c:dPt>
          <c:cat>
            <c:multiLvlStrRef>
              <c:f>Blad1!$F$16:$O$17</c:f>
              <c:multiLvlStrCache>
                <c:ptCount val="10"/>
                <c:lvl>
                  <c:pt idx="1">
                    <c:v>2003</c:v>
                  </c:pt>
                  <c:pt idx="2">
                    <c:v>2013</c:v>
                  </c:pt>
                  <c:pt idx="3">
                    <c:v>2019 *</c:v>
                  </c:pt>
                  <c:pt idx="6">
                    <c:v>2003</c:v>
                  </c:pt>
                  <c:pt idx="7">
                    <c:v>2013</c:v>
                  </c:pt>
                  <c:pt idx="8">
                    <c:v>2019 *</c:v>
                  </c:pt>
                  <c:pt idx="9">
                    <c:v> </c:v>
                  </c:pt>
                </c:lvl>
                <c:lvl>
                  <c:pt idx="0">
                    <c:v>Kvinnor</c:v>
                  </c:pt>
                  <c:pt idx="5">
                    <c:v>Män</c:v>
                  </c:pt>
                </c:lvl>
              </c:multiLvlStrCache>
            </c:multiLvlStrRef>
          </c:cat>
          <c:val>
            <c:numRef>
              <c:f>Blad1!$F$19:$O$19</c:f>
              <c:numCache>
                <c:formatCode>General</c:formatCode>
                <c:ptCount val="10"/>
                <c:pt idx="1">
                  <c:v>329</c:v>
                </c:pt>
                <c:pt idx="2">
                  <c:v>284</c:v>
                </c:pt>
                <c:pt idx="3">
                  <c:v>260</c:v>
                </c:pt>
                <c:pt idx="6">
                  <c:v>43</c:v>
                </c:pt>
                <c:pt idx="7">
                  <c:v>66</c:v>
                </c:pt>
                <c:pt idx="8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0F-4A2F-9E14-F4CDF474AE6E}"/>
            </c:ext>
          </c:extLst>
        </c:ser>
        <c:ser>
          <c:idx val="0"/>
          <c:order val="1"/>
          <c:tx>
            <c:strRef>
              <c:f>Blad1!$E$18</c:f>
              <c:strCache>
                <c:ptCount val="1"/>
                <c:pt idx="0">
                  <c:v>Obetalda dagar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8CB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E0F-4A2F-9E14-F4CDF474AE6E}"/>
              </c:ext>
            </c:extLst>
          </c:dPt>
          <c:dPt>
            <c:idx val="3"/>
            <c:invertIfNegative val="0"/>
            <c:bubble3D val="0"/>
            <c:spPr>
              <a:solidFill>
                <a:srgbClr val="F793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E0F-4A2F-9E14-F4CDF474AE6E}"/>
              </c:ext>
            </c:extLst>
          </c:dPt>
          <c:dPt>
            <c:idx val="7"/>
            <c:invertIfNegative val="0"/>
            <c:bubble3D val="0"/>
            <c:spPr>
              <a:solidFill>
                <a:srgbClr val="F8CB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E0F-4A2F-9E14-F4CDF474AE6E}"/>
              </c:ext>
            </c:extLst>
          </c:dPt>
          <c:dPt>
            <c:idx val="8"/>
            <c:invertIfNegative val="0"/>
            <c:bubble3D val="0"/>
            <c:spPr>
              <a:solidFill>
                <a:srgbClr val="F793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E0F-4A2F-9E14-F4CDF474AE6E}"/>
              </c:ext>
            </c:extLst>
          </c:dPt>
          <c:cat>
            <c:multiLvlStrRef>
              <c:f>Blad1!$F$16:$O$17</c:f>
              <c:multiLvlStrCache>
                <c:ptCount val="10"/>
                <c:lvl>
                  <c:pt idx="1">
                    <c:v>2003</c:v>
                  </c:pt>
                  <c:pt idx="2">
                    <c:v>2013</c:v>
                  </c:pt>
                  <c:pt idx="3">
                    <c:v>2019 *</c:v>
                  </c:pt>
                  <c:pt idx="6">
                    <c:v>2003</c:v>
                  </c:pt>
                  <c:pt idx="7">
                    <c:v>2013</c:v>
                  </c:pt>
                  <c:pt idx="8">
                    <c:v>2019 *</c:v>
                  </c:pt>
                  <c:pt idx="9">
                    <c:v> </c:v>
                  </c:pt>
                </c:lvl>
                <c:lvl>
                  <c:pt idx="0">
                    <c:v>Kvinnor</c:v>
                  </c:pt>
                  <c:pt idx="5">
                    <c:v>Män</c:v>
                  </c:pt>
                </c:lvl>
              </c:multiLvlStrCache>
            </c:multiLvlStrRef>
          </c:cat>
          <c:val>
            <c:numRef>
              <c:f>Blad1!$F$18:$O$18</c:f>
              <c:numCache>
                <c:formatCode>General</c:formatCode>
                <c:ptCount val="10"/>
                <c:pt idx="1">
                  <c:v>100</c:v>
                </c:pt>
                <c:pt idx="2">
                  <c:v>153</c:v>
                </c:pt>
                <c:pt idx="3">
                  <c:v>177</c:v>
                </c:pt>
                <c:pt idx="6">
                  <c:v>8</c:v>
                </c:pt>
                <c:pt idx="7">
                  <c:v>32</c:v>
                </c:pt>
                <c:pt idx="8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0F-4A2F-9E14-F4CDF474AE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"/>
        <c:overlap val="100"/>
        <c:axId val="1021969584"/>
        <c:axId val="1021972864"/>
      </c:barChart>
      <c:catAx>
        <c:axId val="102196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21972864"/>
        <c:crosses val="autoZero"/>
        <c:auto val="1"/>
        <c:lblAlgn val="ctr"/>
        <c:lblOffset val="100"/>
        <c:noMultiLvlLbl val="0"/>
      </c:catAx>
      <c:valAx>
        <c:axId val="1021972864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 dagar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021969584"/>
        <c:crosses val="autoZero"/>
        <c:crossBetween val="between"/>
      </c:valAx>
      <c:spPr>
        <a:solidFill>
          <a:srgbClr val="F1F5FB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AEA26-D5CF-41B2-A597-06AE11EA3CD3}" type="datetimeFigureOut">
              <a:rPr lang="sv-SE" smtClean="0"/>
              <a:t>2017-12-16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857B5-D4B1-4DAC-B5A9-53D7B6A121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4272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E174-2F1E-40F9-BCFD-E02A6F17E279}" type="datetimeFigureOut">
              <a:rPr lang="sv-SE" smtClean="0"/>
              <a:t>2017-12-16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9DF3B-69A3-49C7-92AA-AE5E154D65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07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algn="ctr"/>
            <a:endParaRPr lang="sv-S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0" y="1377950"/>
            <a:ext cx="9144000" cy="5480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8685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pPr algn="ctr"/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0" y="1377950"/>
            <a:ext cx="9144000" cy="5480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8" y="2010505"/>
            <a:ext cx="7766442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6120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78" y="1684338"/>
            <a:ext cx="8184847" cy="4056074"/>
          </a:xfrm>
        </p:spPr>
        <p:txBody>
          <a:bodyPr tIns="3600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D588D78-B953-44D6-AAA3-70985707A376}" type="datetime1">
              <a:rPr lang="sv-SE" smtClean="0"/>
              <a:t>2017-12-16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148" y="6418060"/>
            <a:ext cx="323875" cy="158400"/>
          </a:xfrm>
        </p:spPr>
        <p:txBody>
          <a:bodyPr/>
          <a:lstStyle/>
          <a:p>
            <a:fld id="{5718465E-2E6A-4310-8AAC-7D6E13D1D673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69825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269825" y="63550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252520" y="228926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269825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9252520" y="2103198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03632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403632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8588478" y="-134202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rot="5400000">
            <a:off x="8588478" y="7008334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-269825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9252520" y="1372743"/>
            <a:ext cx="1648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471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546547" cy="819533"/>
          </a:xfrm>
          <a:prstGeom prst="rect">
            <a:avLst/>
          </a:prstGeom>
        </p:spPr>
        <p:txBody>
          <a:bodyPr vert="horz" lIns="0" tIns="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78" y="1684338"/>
            <a:ext cx="8184847" cy="4056074"/>
          </a:xfrm>
          <a:prstGeom prst="rect">
            <a:avLst/>
          </a:prstGeom>
        </p:spPr>
        <p:txBody>
          <a:bodyPr vert="horz" lIns="0" tIns="3600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874" y="6418060"/>
            <a:ext cx="552866" cy="1584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7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9B32E951-18B6-4B36-9DC3-AA2CD01B4387}" type="datetime1">
              <a:rPr lang="sv-SE" smtClean="0"/>
              <a:t>2017-12-16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148" y="6418060"/>
            <a:ext cx="315309" cy="156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7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5718465E-2E6A-4310-8AAC-7D6E13D1D67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397646" y="275149"/>
            <a:ext cx="1490733" cy="7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493622" y="1379350"/>
            <a:ext cx="865037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7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 spd="med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6078" y="286819"/>
            <a:ext cx="6966242" cy="10328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Kvinnors obetalda föräldraledighet riskerar att öka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65084" y="5949281"/>
            <a:ext cx="1558644" cy="635346"/>
          </a:xfrm>
        </p:spPr>
        <p:txBody>
          <a:bodyPr/>
          <a:lstStyle/>
          <a:p>
            <a:r>
              <a:rPr lang="sv-SE" dirty="0"/>
              <a:t>Källa: Socialförsäkringsrapport 2013:9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465E-2E6A-4310-8AAC-7D6E13D1D673}" type="slidenum">
              <a:rPr lang="sv-SE" smtClean="0"/>
              <a:pPr/>
              <a:t>1</a:t>
            </a:fld>
            <a:endParaRPr lang="sv-SE" dirty="0"/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242D1067-5A8D-454D-A0DB-24AC753FA4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230392"/>
              </p:ext>
            </p:extLst>
          </p:nvPr>
        </p:nvGraphicFramePr>
        <p:xfrm>
          <a:off x="10692680" y="2534128"/>
          <a:ext cx="8118369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ktangel 17">
            <a:extLst>
              <a:ext uri="{FF2B5EF4-FFF2-40B4-BE49-F238E27FC236}">
                <a16:creationId xmlns:a16="http://schemas.microsoft.com/office/drawing/2014/main" id="{9158C7D7-AE5D-4F7B-AE00-CFA8BA72A341}"/>
              </a:ext>
            </a:extLst>
          </p:cNvPr>
          <p:cNvSpPr/>
          <p:nvPr/>
        </p:nvSpPr>
        <p:spPr>
          <a:xfrm>
            <a:off x="12276856" y="3068960"/>
            <a:ext cx="576000" cy="17334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FE796E0-F6B4-48B0-BD6B-435342E6BF3D}"/>
              </a:ext>
            </a:extLst>
          </p:cNvPr>
          <p:cNvSpPr/>
          <p:nvPr/>
        </p:nvSpPr>
        <p:spPr>
          <a:xfrm>
            <a:off x="12276856" y="1831962"/>
            <a:ext cx="576000" cy="1236998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DFF76D98-2FEC-4DDE-8E26-AEA7FBA846DA}"/>
              </a:ext>
            </a:extLst>
          </p:cNvPr>
          <p:cNvSpPr txBox="1"/>
          <p:nvPr/>
        </p:nvSpPr>
        <p:spPr>
          <a:xfrm>
            <a:off x="4788024" y="6186471"/>
            <a:ext cx="30483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* Uppskattning utifrån utredningsförslag</a:t>
            </a:r>
          </a:p>
        </p:txBody>
      </p:sp>
      <p:graphicFrame>
        <p:nvGraphicFramePr>
          <p:cNvPr id="28" name="Diagram 27">
            <a:extLst>
              <a:ext uri="{FF2B5EF4-FFF2-40B4-BE49-F238E27FC236}">
                <a16:creationId xmlns:a16="http://schemas.microsoft.com/office/drawing/2014/main" id="{242D1067-5A8D-454D-A0DB-24AC753FA4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503909"/>
              </p:ext>
            </p:extLst>
          </p:nvPr>
        </p:nvGraphicFramePr>
        <p:xfrm>
          <a:off x="486077" y="2004498"/>
          <a:ext cx="7446711" cy="372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Rektangel 29">
            <a:extLst>
              <a:ext uri="{FF2B5EF4-FFF2-40B4-BE49-F238E27FC236}">
                <a16:creationId xmlns:a16="http://schemas.microsoft.com/office/drawing/2014/main" id="{E825A084-7800-4912-93C3-DCF2FF0C17CB}"/>
              </a:ext>
            </a:extLst>
          </p:cNvPr>
          <p:cNvSpPr/>
          <p:nvPr/>
        </p:nvSpPr>
        <p:spPr>
          <a:xfrm>
            <a:off x="3208090" y="6017950"/>
            <a:ext cx="17719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000" dirty="0"/>
              <a:t>Obetalda dagar</a:t>
            </a:r>
          </a:p>
          <a:p>
            <a:r>
              <a:rPr lang="sv-SE" sz="1000" dirty="0"/>
              <a:t>Föräldrapenningdagar 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57927A50-BBB2-42B8-AD3D-A4DCFB186956}"/>
              </a:ext>
            </a:extLst>
          </p:cNvPr>
          <p:cNvSpPr/>
          <p:nvPr/>
        </p:nvSpPr>
        <p:spPr>
          <a:xfrm>
            <a:off x="2915816" y="6250585"/>
            <a:ext cx="90000" cy="90000"/>
          </a:xfrm>
          <a:prstGeom prst="rect">
            <a:avLst/>
          </a:prstGeom>
          <a:solidFill>
            <a:srgbClr val="577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DC6929DB-A37A-4464-A6AA-A4B71C2D026E}"/>
              </a:ext>
            </a:extLst>
          </p:cNvPr>
          <p:cNvSpPr/>
          <p:nvPr/>
        </p:nvSpPr>
        <p:spPr>
          <a:xfrm>
            <a:off x="3044401" y="6250585"/>
            <a:ext cx="90000" cy="90000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AE118333-7D8A-48C1-BB26-5B83C6990857}"/>
              </a:ext>
            </a:extLst>
          </p:cNvPr>
          <p:cNvSpPr/>
          <p:nvPr/>
        </p:nvSpPr>
        <p:spPr>
          <a:xfrm>
            <a:off x="3172986" y="6250585"/>
            <a:ext cx="90000" cy="9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496651BB-B3F3-47F9-ADDD-E5642E9C84E3}"/>
              </a:ext>
            </a:extLst>
          </p:cNvPr>
          <p:cNvSpPr/>
          <p:nvPr/>
        </p:nvSpPr>
        <p:spPr>
          <a:xfrm>
            <a:off x="2915816" y="6096471"/>
            <a:ext cx="90000" cy="9000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A205B554-5AF0-48DF-82F8-0C401D971F0C}"/>
              </a:ext>
            </a:extLst>
          </p:cNvPr>
          <p:cNvSpPr/>
          <p:nvPr/>
        </p:nvSpPr>
        <p:spPr>
          <a:xfrm>
            <a:off x="3044401" y="6096471"/>
            <a:ext cx="90000" cy="900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37965E2E-D95F-4CAD-9B5D-E5956D044A4C}"/>
              </a:ext>
            </a:extLst>
          </p:cNvPr>
          <p:cNvSpPr/>
          <p:nvPr/>
        </p:nvSpPr>
        <p:spPr>
          <a:xfrm>
            <a:off x="3172986" y="6096471"/>
            <a:ext cx="90000" cy="90000"/>
          </a:xfrm>
          <a:prstGeom prst="rect">
            <a:avLst/>
          </a:prstGeom>
          <a:solidFill>
            <a:srgbClr val="F793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39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4209"/>
  <p:tag name="AS_OS" val="Microsoft Windows NT 6.1.7601 Service Pack 1"/>
  <p:tag name="AS_RELEASE_DATE" val="2014.02.17"/>
  <p:tag name="AS_TITLE" val="Aspose.Slides for .NET 4.0"/>
  <p:tag name="AS_VERSION" val="14.1.2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vN_Format_V2.1">
  <a:themeElements>
    <a:clrScheme name="Svenskt Näringsliv färger">
      <a:dk1>
        <a:sysClr val="windowText" lastClr="000000"/>
      </a:dk1>
      <a:lt1>
        <a:srgbClr val="FFFFFF"/>
      </a:lt1>
      <a:dk2>
        <a:srgbClr val="AEC1CF"/>
      </a:dk2>
      <a:lt2>
        <a:srgbClr val="EF8200"/>
      </a:lt2>
      <a:accent1>
        <a:srgbClr val="AEC1CF"/>
      </a:accent1>
      <a:accent2>
        <a:srgbClr val="33414E"/>
      </a:accent2>
      <a:accent3>
        <a:srgbClr val="57758D"/>
      </a:accent3>
      <a:accent4>
        <a:srgbClr val="EF8200"/>
      </a:accent4>
      <a:accent5>
        <a:srgbClr val="FFCC00"/>
      </a:accent5>
      <a:accent6>
        <a:srgbClr val="E53517"/>
      </a:accent6>
      <a:hlink>
        <a:srgbClr val="33414E"/>
      </a:hlink>
      <a:folHlink>
        <a:srgbClr val="57758D"/>
      </a:folHlink>
    </a:clrScheme>
    <a:fontScheme name="Sv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4990</TotalTime>
  <Words>20</Words>
  <Application>Microsoft Office PowerPoint</Application>
  <PresentationFormat>Bildspel på skärmen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SvN_Format_V2.1</vt:lpstr>
      <vt:lpstr>Kvinnors obetalda föräldraledighet riskerar att öka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Snabbfrågor sjukfrånvaro</dc:title>
  <dc:creator>Ekblad, Mikaela (TSSTK)</dc:creator>
  <cp:lastModifiedBy>Bäck, Catharina</cp:lastModifiedBy>
  <cp:revision>110</cp:revision>
  <cp:lastPrinted>2017-12-14T08:40:14Z</cp:lastPrinted>
  <dcterms:created xsi:type="dcterms:W3CDTF">2016-04-13T12:37:16Z</dcterms:created>
  <dcterms:modified xsi:type="dcterms:W3CDTF">2017-12-16T12:28:18Z</dcterms:modified>
</cp:coreProperties>
</file>