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95" r:id="rId2"/>
  </p:sldMasterIdLst>
  <p:notesMasterIdLst>
    <p:notesMasterId r:id="rId8"/>
  </p:notesMasterIdLst>
  <p:sldIdLst>
    <p:sldId id="256" r:id="rId3"/>
    <p:sldId id="320" r:id="rId4"/>
    <p:sldId id="295" r:id="rId5"/>
    <p:sldId id="309" r:id="rId6"/>
    <p:sldId id="326" r:id="rId7"/>
  </p:sldIdLst>
  <p:sldSz cx="9144000" cy="6858000" type="screen4x3"/>
  <p:notesSz cx="6724650" cy="9874250"/>
  <p:custDataLst>
    <p:tags r:id="rId9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25">
          <p15:clr>
            <a:srgbClr val="A4A3A4"/>
          </p15:clr>
        </p15:guide>
        <p15:guide id="2" orient="horz" pos="3120">
          <p15:clr>
            <a:srgbClr val="A4A3A4"/>
          </p15:clr>
        </p15:guide>
        <p15:guide id="3" orient="horz" pos="868">
          <p15:clr>
            <a:srgbClr val="A4A3A4"/>
          </p15:clr>
        </p15:guide>
        <p15:guide id="4" orient="horz" pos="1096">
          <p15:clr>
            <a:srgbClr val="A4A3A4"/>
          </p15:clr>
        </p15:guide>
        <p15:guide id="5" pos="307">
          <p15:clr>
            <a:srgbClr val="A4A3A4"/>
          </p15:clr>
        </p15:guide>
        <p15:guide id="6" pos="5462">
          <p15:clr>
            <a:srgbClr val="A4A3A4"/>
          </p15:clr>
        </p15:guide>
        <p15:guide id="7" pos="664">
          <p15:clr>
            <a:srgbClr val="A4A3A4"/>
          </p15:clr>
        </p15:guide>
        <p15:guide id="8" pos="3339">
          <p15:clr>
            <a:srgbClr val="A4A3A4"/>
          </p15:clr>
        </p15:guide>
        <p15:guide id="9" pos="28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14E"/>
    <a:srgbClr val="57758D"/>
    <a:srgbClr val="EF8200"/>
    <a:srgbClr val="E5371A"/>
    <a:srgbClr val="FFCC00"/>
    <a:srgbClr val="2C3B47"/>
    <a:srgbClr val="E4E9EF"/>
    <a:srgbClr val="EF7F00"/>
    <a:srgbClr val="AEC1C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80" autoAdjust="0"/>
    <p:restoredTop sz="99793" autoAdjust="0"/>
  </p:normalViewPr>
  <p:slideViewPr>
    <p:cSldViewPr snapToGrid="0" showGuides="1">
      <p:cViewPr varScale="1">
        <p:scale>
          <a:sx n="132" d="100"/>
          <a:sy n="132" d="100"/>
        </p:scale>
        <p:origin x="636" y="132"/>
      </p:cViewPr>
      <p:guideLst>
        <p:guide orient="horz" pos="3625"/>
        <p:guide orient="horz" pos="3120"/>
        <p:guide orient="horz" pos="868"/>
        <p:guide orient="horz" pos="1096"/>
        <p:guide pos="307"/>
        <p:guide pos="5462"/>
        <p:guide pos="664"/>
        <p:guide pos="3339"/>
        <p:guide pos="28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78147038216898E-2"/>
          <c:y val="3.1461965703980063E-2"/>
          <c:w val="0.89379544795601806"/>
          <c:h val="0.8285376919754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33414E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Skattehöjningarna kommer att minska vår möjlighet att anställa fler medarbetare</c:v>
                </c:pt>
                <c:pt idx="1">
                  <c:v>Skattehöjningarna kommer inte att påverka vår möjlighet att anställa fler medarbetare</c:v>
                </c:pt>
                <c:pt idx="2">
                  <c:v>Skattehöjningarna kommer att öka vår möjlighet att anställa fler medarbetare, till exempel genom olika satsningar som görs för pengarna</c:v>
                </c:pt>
                <c:pt idx="3">
                  <c:v>Tveksam, vet ej 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55</c:v>
                </c:pt>
                <c:pt idx="1">
                  <c:v>18</c:v>
                </c:pt>
                <c:pt idx="2">
                  <c:v>1</c:v>
                </c:pt>
                <c:pt idx="3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4"/>
        <c:overlap val="-27"/>
        <c:axId val="237646832"/>
        <c:axId val="237651536"/>
      </c:barChart>
      <c:catAx>
        <c:axId val="23764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7651536"/>
        <c:crosses val="autoZero"/>
        <c:auto val="1"/>
        <c:lblAlgn val="ctr"/>
        <c:lblOffset val="100"/>
        <c:noMultiLvlLbl val="0"/>
      </c:catAx>
      <c:valAx>
        <c:axId val="237651536"/>
        <c:scaling>
          <c:orientation val="minMax"/>
          <c:max val="100"/>
        </c:scaling>
        <c:delete val="0"/>
        <c:axPos val="l"/>
        <c:majorGridlines>
          <c:spPr>
            <a:ln w="12700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7646832"/>
        <c:crosses val="autoZero"/>
        <c:crossBetween val="between"/>
      </c:valAx>
      <c:spPr>
        <a:solidFill>
          <a:srgbClr val="E4E9EF"/>
        </a:solidFill>
        <a:ln w="12700"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EF8200"/>
          </a:solidFill>
        </a:defRPr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78147038216898E-2"/>
          <c:y val="3.1461965703980063E-2"/>
          <c:w val="0.89379544795601806"/>
          <c:h val="0.8285376919754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33414E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Fler</c:v>
                </c:pt>
                <c:pt idx="1">
                  <c:v>Lika många</c:v>
                </c:pt>
                <c:pt idx="2">
                  <c:v>Färre</c:v>
                </c:pt>
                <c:pt idx="3">
                  <c:v>Tveksam, vet ej 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15</c:v>
                </c:pt>
                <c:pt idx="2">
                  <c:v>64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4"/>
        <c:overlap val="-27"/>
        <c:axId val="237654280"/>
        <c:axId val="237647616"/>
      </c:barChart>
      <c:catAx>
        <c:axId val="237654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7647616"/>
        <c:crosses val="autoZero"/>
        <c:auto val="1"/>
        <c:lblAlgn val="ctr"/>
        <c:lblOffset val="100"/>
        <c:noMultiLvlLbl val="0"/>
      </c:catAx>
      <c:valAx>
        <c:axId val="237647616"/>
        <c:scaling>
          <c:orientation val="minMax"/>
          <c:max val="100"/>
        </c:scaling>
        <c:delete val="0"/>
        <c:axPos val="l"/>
        <c:majorGridlines>
          <c:spPr>
            <a:ln w="12700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7654280"/>
        <c:crosses val="autoZero"/>
        <c:crossBetween val="between"/>
      </c:valAx>
      <c:spPr>
        <a:solidFill>
          <a:srgbClr val="E4E9EF"/>
        </a:solidFill>
        <a:ln w="12700"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EF8200"/>
          </a:solidFill>
        </a:defRPr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2C3B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Tveksam, vet ej </c:v>
                </c:pt>
                <c:pt idx="1">
                  <c:v>Annat</c:v>
                </c:pt>
                <c:pt idx="2">
                  <c:v>Vi har i större utsträckning valt att anställa personer med större erfarenhet </c:v>
                </c:pt>
                <c:pt idx="3">
                  <c:v>Vi har höjt priserna </c:v>
                </c:pt>
                <c:pt idx="4">
                  <c:v>Vi schemalägger färre arbetande timmar totalt sett</c:v>
                </c:pt>
                <c:pt idx="5">
                  <c:v>Färre unga har fått sommarjobb</c:v>
                </c:pt>
                <c:pt idx="6">
                  <c:v>Vår lönsamhet har försämrats</c:v>
                </c:pt>
              </c:strCache>
            </c:strRef>
          </c:cat>
          <c:val>
            <c:numRef>
              <c:f>Blad1!$B$2:$B$8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46</c:v>
                </c:pt>
                <c:pt idx="3">
                  <c:v>9</c:v>
                </c:pt>
                <c:pt idx="4">
                  <c:v>17</c:v>
                </c:pt>
                <c:pt idx="5">
                  <c:v>27</c:v>
                </c:pt>
                <c:pt idx="6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9405464"/>
        <c:axId val="239404680"/>
      </c:barChart>
      <c:catAx>
        <c:axId val="239405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9404680"/>
        <c:crosses val="autoZero"/>
        <c:auto val="1"/>
        <c:lblAlgn val="ctr"/>
        <c:lblOffset val="100"/>
        <c:noMultiLvlLbl val="0"/>
      </c:catAx>
      <c:valAx>
        <c:axId val="239404680"/>
        <c:scaling>
          <c:orientation val="minMax"/>
          <c:max val="100"/>
        </c:scaling>
        <c:delete val="0"/>
        <c:axPos val="b"/>
        <c:majorGridlines>
          <c:spPr>
            <a:ln w="12700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9405464"/>
        <c:crosses val="autoZero"/>
        <c:crossBetween val="between"/>
      </c:valAx>
      <c:spPr>
        <a:solidFill>
          <a:srgbClr val="E4E9EF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93713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5048C7CF-854D-4258-B031-7AEC5DCEEB1E}" type="datetimeFigureOut">
              <a:rPr lang="sv-SE" smtClean="0"/>
              <a:pPr/>
              <a:t>2016-10-05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3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14015" cy="493713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80" y="9378824"/>
            <a:ext cx="2914015" cy="493713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F1208B74-B811-423C-93F2-C573E744DD2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7456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382712"/>
            <a:ext cx="9143995" cy="5475285"/>
          </a:xfrm>
          <a:prstGeom prst="rect">
            <a:avLst/>
          </a:prstGeom>
        </p:spPr>
      </p:pic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  <a:prstGeom prst="rect">
            <a:avLst/>
          </a:prstGeom>
        </p:spPr>
        <p:txBody>
          <a:bodyPr vert="horz" lIns="0" tIns="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Connector 16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39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BFE3856A-5690-4DF3-91BC-B3AD6C24ACB6}" type="datetime1">
              <a:rPr lang="sv-SE" smtClean="0"/>
              <a:pPr/>
              <a:t>2016-10-05</a:t>
            </a:fld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210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8" y="1684338"/>
            <a:ext cx="8184847" cy="4056074"/>
          </a:xfrm>
        </p:spPr>
        <p:txBody>
          <a:bodyPr tIns="3600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D588D78-B953-44D6-AAA3-70985707A376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3148" y="6418060"/>
            <a:ext cx="323875" cy="158400"/>
          </a:xfrm>
        </p:spPr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‹#›</a:t>
            </a:fld>
            <a:endParaRPr lang="sv-SE" dirty="0">
              <a:solidFill>
                <a:srgbClr val="33414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25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9243E5EA-BCAB-40E2-826C-55D019F15F3F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‹#›</a:t>
            </a:fld>
            <a:endParaRPr lang="sv-SE">
              <a:solidFill>
                <a:srgbClr val="3341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95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BFE3856A-5690-4DF3-91BC-B3AD6C24ACB6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‹#›</a:t>
            </a:fld>
            <a:endParaRPr lang="sv-SE">
              <a:solidFill>
                <a:srgbClr val="3341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2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rtbild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382712"/>
            <a:ext cx="9143995" cy="5475285"/>
          </a:xfrm>
          <a:prstGeom prst="rect">
            <a:avLst/>
          </a:prstGeom>
        </p:spPr>
      </p:pic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  <a:prstGeom prst="rect">
            <a:avLst/>
          </a:prstGeom>
        </p:spPr>
        <p:txBody>
          <a:bodyPr vert="horz" lIns="0" tIns="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Connector 16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31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Rubrik innehåll och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/>
          <p:cNvSpPr>
            <a:spLocks noGrp="1"/>
          </p:cNvSpPr>
          <p:nvPr>
            <p:ph type="pic" idx="13"/>
          </p:nvPr>
        </p:nvSpPr>
        <p:spPr>
          <a:xfrm>
            <a:off x="5297725" y="1740846"/>
            <a:ext cx="3373200" cy="32015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8000"/>
            <a:ext cx="6546547" cy="81953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9" y="1684338"/>
            <a:ext cx="4558112" cy="4066176"/>
          </a:xfrm>
        </p:spPr>
        <p:txBody>
          <a:bodyPr tIns="3600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4CD114CB-3C1A-4A9D-9A39-378080B769E4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‹#›</a:t>
            </a:fld>
            <a:endParaRPr lang="sv-SE">
              <a:solidFill>
                <a:srgbClr val="33414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7038975" y="6343650"/>
            <a:ext cx="2019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>
                <a:solidFill>
                  <a:srgbClr val="57758D"/>
                </a:solidFill>
              </a:rPr>
              <a:t>Källa: TNS Sifo</a:t>
            </a:r>
          </a:p>
          <a:p>
            <a:endParaRPr lang="sv-SE" dirty="0">
              <a:solidFill>
                <a:srgbClr val="5775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69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Rubrik innehåll och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/>
          <p:cNvSpPr>
            <a:spLocks noGrp="1"/>
          </p:cNvSpPr>
          <p:nvPr>
            <p:ph type="pic" idx="13"/>
          </p:nvPr>
        </p:nvSpPr>
        <p:spPr>
          <a:xfrm>
            <a:off x="5297725" y="1740846"/>
            <a:ext cx="3373200" cy="32015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8000"/>
            <a:ext cx="6546547" cy="81953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9" y="1684338"/>
            <a:ext cx="4558112" cy="4066176"/>
          </a:xfrm>
        </p:spPr>
        <p:txBody>
          <a:bodyPr tIns="3600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4CD114CB-3C1A-4A9D-9A39-378080B769E4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‹#›</a:t>
            </a:fld>
            <a:endParaRPr lang="sv-SE">
              <a:solidFill>
                <a:srgbClr val="33414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7038975" y="6343650"/>
            <a:ext cx="2019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57758D"/>
                </a:solidFill>
              </a:rPr>
              <a:t>Källa: TNS Sifo</a:t>
            </a:r>
            <a:endParaRPr lang="sv-SE" dirty="0">
              <a:solidFill>
                <a:srgbClr val="5775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306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68425"/>
            <a:ext cx="9144000" cy="54895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010505"/>
            <a:ext cx="7766442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88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68425"/>
            <a:ext cx="9144000" cy="548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010505"/>
            <a:ext cx="7766442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16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68425"/>
            <a:ext cx="9144000" cy="54895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010505"/>
            <a:ext cx="7766442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01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8" y="1684338"/>
            <a:ext cx="8184847" cy="4056074"/>
          </a:xfrm>
        </p:spPr>
        <p:txBody>
          <a:bodyPr tIns="3600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D588D78-B953-44D6-AAA3-70985707A376}" type="datetime1">
              <a:rPr lang="sv-SE" smtClean="0"/>
              <a:pPr/>
              <a:t>2016-10-05</a:t>
            </a:fld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3148" y="6418060"/>
            <a:ext cx="323875" cy="158400"/>
          </a:xfrm>
        </p:spPr>
        <p:txBody>
          <a:bodyPr/>
          <a:lstStyle/>
          <a:p>
            <a:fld id="{5718465E-2E6A-4310-8AAC-7D6E13D1D67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54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innehåll och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/>
          <p:cNvSpPr>
            <a:spLocks noGrp="1"/>
          </p:cNvSpPr>
          <p:nvPr>
            <p:ph type="pic" idx="13"/>
          </p:nvPr>
        </p:nvSpPr>
        <p:spPr>
          <a:xfrm>
            <a:off x="5297725" y="1740846"/>
            <a:ext cx="3373200" cy="32015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8000"/>
            <a:ext cx="6546547" cy="81953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9" y="1684338"/>
            <a:ext cx="4558112" cy="4066176"/>
          </a:xfrm>
        </p:spPr>
        <p:txBody>
          <a:bodyPr tIns="3600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4CD114CB-3C1A-4A9D-9A39-378080B769E4}" type="datetime1">
              <a:rPr lang="sv-SE" smtClean="0"/>
              <a:pPr/>
              <a:t>2016-10-05</a:t>
            </a:fld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10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inga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8" y="1684338"/>
            <a:ext cx="8184847" cy="4056074"/>
          </a:xfrm>
        </p:spPr>
        <p:txBody>
          <a:bodyPr tIns="36000"/>
          <a:lstStyle>
            <a:lvl1pPr marL="0" indent="0">
              <a:lnSpc>
                <a:spcPct val="90000"/>
              </a:lnSpc>
              <a:buFontTx/>
              <a:buNone/>
              <a:defRPr/>
            </a:lvl1pPr>
            <a:lvl2pPr marL="179388" indent="0">
              <a:lnSpc>
                <a:spcPct val="90000"/>
              </a:lnSpc>
              <a:buFontTx/>
              <a:buNone/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D588D78-B953-44D6-AAA3-70985707A376}" type="datetime1">
              <a:rPr lang="sv-SE" smtClean="0"/>
              <a:pPr/>
              <a:t>2016-10-05</a:t>
            </a:fld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29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innehåll och foto inga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/>
          <p:cNvSpPr>
            <a:spLocks noGrp="1"/>
          </p:cNvSpPr>
          <p:nvPr>
            <p:ph type="pic" idx="13"/>
          </p:nvPr>
        </p:nvSpPr>
        <p:spPr>
          <a:xfrm>
            <a:off x="5297725" y="1739900"/>
            <a:ext cx="3373200" cy="32015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9" y="288000"/>
            <a:ext cx="6529318" cy="81953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9" y="1684338"/>
            <a:ext cx="4558112" cy="4066176"/>
          </a:xfrm>
        </p:spPr>
        <p:txBody>
          <a:bodyPr tIns="36000"/>
          <a:lstStyle>
            <a:lvl1pPr marL="0" indent="0">
              <a:lnSpc>
                <a:spcPct val="90000"/>
              </a:lnSpc>
              <a:buFontTx/>
              <a:buNone/>
              <a:defRPr/>
            </a:lvl1pPr>
            <a:lvl2pPr marL="179388" indent="0">
              <a:lnSpc>
                <a:spcPct val="90000"/>
              </a:lnSpc>
              <a:buFontTx/>
              <a:buNone/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4CD114CB-3C1A-4A9D-9A39-378080B769E4}" type="datetime1">
              <a:rPr lang="sv-SE" smtClean="0"/>
              <a:pPr/>
              <a:t>2016-10-05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04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9243E5EA-BCAB-40E2-826C-55D019F15F3F}" type="datetime1">
              <a:rPr lang="sv-SE" smtClean="0"/>
              <a:pPr/>
              <a:t>2016-10-05</a:t>
            </a:fld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3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  <a:prstGeom prst="rect">
            <a:avLst/>
          </a:prstGeom>
        </p:spPr>
        <p:txBody>
          <a:bodyPr vert="horz" lIns="0" tIns="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78" y="1684338"/>
            <a:ext cx="8184847" cy="4056074"/>
          </a:xfrm>
          <a:prstGeom prst="rect">
            <a:avLst/>
          </a:prstGeom>
        </p:spPr>
        <p:txBody>
          <a:bodyPr vert="horz" lIns="0" tIns="3600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3874" y="6418060"/>
            <a:ext cx="552866" cy="1584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700" b="0">
                <a:solidFill>
                  <a:schemeClr val="accent2"/>
                </a:solidFill>
              </a:defRPr>
            </a:lvl1pPr>
          </a:lstStyle>
          <a:p>
            <a:fld id="{9B32E951-18B6-4B36-9DC3-AA2CD01B4387}" type="datetime1">
              <a:rPr lang="sv-SE" smtClean="0"/>
              <a:pPr/>
              <a:t>2016-10-05</a:t>
            </a:fld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148" y="6418060"/>
            <a:ext cx="315309" cy="156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accent2"/>
                </a:solidFill>
              </a:defRPr>
            </a:lvl1pPr>
          </a:lstStyle>
          <a:p>
            <a:fld id="{5718465E-2E6A-4310-8AAC-7D6E13D1D67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493622" y="1379350"/>
            <a:ext cx="865037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7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67" r:id="rId2"/>
    <p:sldLayoutId id="2147483668" r:id="rId3"/>
    <p:sldLayoutId id="2147483670" r:id="rId4"/>
    <p:sldLayoutId id="2147483650" r:id="rId5"/>
    <p:sldLayoutId id="2147483671" r:id="rId6"/>
    <p:sldLayoutId id="2147483672" r:id="rId7"/>
    <p:sldLayoutId id="2147483673" r:id="rId8"/>
    <p:sldLayoutId id="2147483654" r:id="rId9"/>
    <p:sldLayoutId id="2147483655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9875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  <a:prstGeom prst="rect">
            <a:avLst/>
          </a:prstGeom>
        </p:spPr>
        <p:txBody>
          <a:bodyPr vert="horz" lIns="0" tIns="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78" y="1684338"/>
            <a:ext cx="8184847" cy="4056074"/>
          </a:xfrm>
          <a:prstGeom prst="rect">
            <a:avLst/>
          </a:prstGeom>
        </p:spPr>
        <p:txBody>
          <a:bodyPr vert="horz" lIns="0" tIns="3600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3874" y="6418060"/>
            <a:ext cx="552866" cy="1584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700" b="0">
                <a:solidFill>
                  <a:schemeClr val="accent2"/>
                </a:solidFill>
              </a:defRPr>
            </a:lvl1pPr>
          </a:lstStyle>
          <a:p>
            <a:fld id="{9B32E951-18B6-4B36-9DC3-AA2CD01B4387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148" y="6418060"/>
            <a:ext cx="315309" cy="156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accent2"/>
                </a:solidFill>
              </a:defRPr>
            </a:lvl1pPr>
          </a:lstStyle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‹#›</a:t>
            </a:fld>
            <a:endParaRPr lang="sv-SE" dirty="0">
              <a:solidFill>
                <a:srgbClr val="33414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493622" y="1379350"/>
            <a:ext cx="865037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56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13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9875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Företagarpanelen – Budgetfrågor 2016</a:t>
            </a:r>
            <a:br>
              <a:rPr lang="sv-SE" dirty="0" smtClean="0"/>
            </a:br>
            <a:r>
              <a:rPr lang="sv-SE" sz="2400" dirty="0" smtClean="0"/>
              <a:t>Riket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428232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11813708"/>
              </p:ext>
            </p:extLst>
          </p:nvPr>
        </p:nvGraphicFramePr>
        <p:xfrm>
          <a:off x="560802" y="1757254"/>
          <a:ext cx="8156995" cy="4440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8D78-B953-44D6-AAA3-70985707A376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2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3703" y="1757254"/>
            <a:ext cx="266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sv-SE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85969" y="801900"/>
            <a:ext cx="7451809" cy="819533"/>
          </a:xfrm>
        </p:spPr>
        <p:txBody>
          <a:bodyPr>
            <a:noAutofit/>
          </a:bodyPr>
          <a:lstStyle/>
          <a:p>
            <a:r>
              <a:rPr lang="sv-SE" sz="2400" dirty="0" smtClean="0"/>
              <a:t>Kommer regeringens skattehöjningar och budget att påverka era möjligheter att anställa fler medarbetare?</a:t>
            </a:r>
            <a:r>
              <a:rPr lang="sv-SE" sz="2000" i="1" dirty="0">
                <a:solidFill>
                  <a:prstClr val="black"/>
                </a:solidFill>
              </a:rPr>
              <a:t/>
            </a:r>
            <a:br>
              <a:rPr lang="sv-SE" sz="2000" i="1" dirty="0">
                <a:solidFill>
                  <a:prstClr val="black"/>
                </a:solidFill>
              </a:rPr>
            </a:br>
            <a:endParaRPr lang="sv-SE" sz="2000" dirty="0"/>
          </a:p>
        </p:txBody>
      </p:sp>
      <p:sp>
        <p:nvSpPr>
          <p:cNvPr id="12" name="TextBox 13"/>
          <p:cNvSpPr txBox="1"/>
          <p:nvPr/>
        </p:nvSpPr>
        <p:spPr>
          <a:xfrm>
            <a:off x="403148" y="6156450"/>
            <a:ext cx="1188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i="1" dirty="0" smtClean="0"/>
              <a:t>Bas: Alla (2784)</a:t>
            </a:r>
            <a:endParaRPr lang="sv-SE" sz="1000" i="1" dirty="0"/>
          </a:p>
        </p:txBody>
      </p:sp>
    </p:spTree>
    <p:extLst>
      <p:ext uri="{BB962C8B-B14F-4D97-AF65-F5344CB8AC3E}">
        <p14:creationId xmlns:p14="http://schemas.microsoft.com/office/powerpoint/2010/main" val="374790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889552823"/>
              </p:ext>
            </p:extLst>
          </p:nvPr>
        </p:nvGraphicFramePr>
        <p:xfrm>
          <a:off x="560802" y="1757254"/>
          <a:ext cx="8156995" cy="4440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8D78-B953-44D6-AAA3-70985707A376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3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31890" y="1752238"/>
            <a:ext cx="309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sv-SE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520606" y="862935"/>
            <a:ext cx="6986696" cy="819533"/>
          </a:xfrm>
        </p:spPr>
        <p:txBody>
          <a:bodyPr>
            <a:noAutofit/>
          </a:bodyPr>
          <a:lstStyle/>
          <a:p>
            <a:r>
              <a:rPr lang="sv-SE" sz="2400" dirty="0" smtClean="0"/>
              <a:t>Leder regeringens åtgärder till fler, färre </a:t>
            </a:r>
            <a:br>
              <a:rPr lang="sv-SE" sz="2400" dirty="0" smtClean="0"/>
            </a:br>
            <a:r>
              <a:rPr lang="sv-SE" sz="2400" dirty="0" smtClean="0"/>
              <a:t>eller lika många jobb som förut?</a:t>
            </a:r>
            <a:r>
              <a:rPr lang="sv-SE" sz="2400" i="1" dirty="0">
                <a:solidFill>
                  <a:prstClr val="black"/>
                </a:solidFill>
              </a:rPr>
              <a:t/>
            </a:r>
            <a:br>
              <a:rPr lang="sv-SE" sz="2400" i="1" dirty="0">
                <a:solidFill>
                  <a:prstClr val="black"/>
                </a:solidFill>
              </a:rPr>
            </a:br>
            <a:endParaRPr lang="sv-SE" sz="2400" dirty="0"/>
          </a:p>
        </p:txBody>
      </p:sp>
      <p:sp>
        <p:nvSpPr>
          <p:cNvPr id="12" name="TextBox 13"/>
          <p:cNvSpPr txBox="1"/>
          <p:nvPr/>
        </p:nvSpPr>
        <p:spPr>
          <a:xfrm>
            <a:off x="403148" y="6156450"/>
            <a:ext cx="1188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i="1" dirty="0" smtClean="0"/>
              <a:t>Bas: Alla (2784)</a:t>
            </a:r>
            <a:endParaRPr lang="sv-SE" sz="1000" i="1" dirty="0"/>
          </a:p>
        </p:txBody>
      </p:sp>
    </p:spTree>
    <p:extLst>
      <p:ext uri="{BB962C8B-B14F-4D97-AF65-F5344CB8AC3E}">
        <p14:creationId xmlns:p14="http://schemas.microsoft.com/office/powerpoint/2010/main" val="201763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226710470"/>
              </p:ext>
            </p:extLst>
          </p:nvPr>
        </p:nvGraphicFramePr>
        <p:xfrm>
          <a:off x="403148" y="1438564"/>
          <a:ext cx="8027930" cy="4717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8D78-B953-44D6-AAA3-70985707A376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4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6228" y="5856368"/>
            <a:ext cx="309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sv-SE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84536" y="855646"/>
            <a:ext cx="7109985" cy="819533"/>
          </a:xfrm>
        </p:spPr>
        <p:txBody>
          <a:bodyPr>
            <a:normAutofit fontScale="90000"/>
          </a:bodyPr>
          <a:lstStyle/>
          <a:p>
            <a:r>
              <a:rPr lang="sv-SE" sz="2700" dirty="0" smtClean="0"/>
              <a:t>Hur har ert företag påverkats negativt?</a:t>
            </a: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sv-SE" sz="2000" b="0" i="1" dirty="0" smtClean="0"/>
              <a:t>Flera svar möjliga </a:t>
            </a:r>
            <a:r>
              <a:rPr lang="sv-SE" sz="2400" i="1" dirty="0">
                <a:solidFill>
                  <a:prstClr val="black"/>
                </a:solidFill>
              </a:rPr>
              <a:t/>
            </a:r>
            <a:br>
              <a:rPr lang="sv-SE" sz="2400" i="1" dirty="0">
                <a:solidFill>
                  <a:prstClr val="black"/>
                </a:solidFill>
              </a:rPr>
            </a:br>
            <a:endParaRPr lang="sv-SE" sz="2400" dirty="0"/>
          </a:p>
        </p:txBody>
      </p:sp>
      <p:sp>
        <p:nvSpPr>
          <p:cNvPr id="8" name="TextBox 13"/>
          <p:cNvSpPr txBox="1"/>
          <p:nvPr/>
        </p:nvSpPr>
        <p:spPr>
          <a:xfrm>
            <a:off x="356353" y="5987173"/>
            <a:ext cx="26916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i="1" dirty="0" smtClean="0">
                <a:solidFill>
                  <a:prstClr val="black"/>
                </a:solidFill>
              </a:rPr>
              <a:t>Bas: De som påverkats negativt (1830)</a:t>
            </a:r>
            <a:endParaRPr lang="sv-SE" sz="10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43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882" r="14882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 undersökningen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C1B1-5AE7-42AE-A725-BD46D22E5362}" type="datetime1">
              <a:rPr lang="sv-SE" smtClean="0">
                <a:solidFill>
                  <a:srgbClr val="33414E"/>
                </a:solidFill>
              </a:rPr>
              <a:pPr/>
              <a:t>2016-10-05</a:t>
            </a:fld>
            <a:endParaRPr lang="sv-SE" dirty="0">
              <a:solidFill>
                <a:srgbClr val="33414E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>
                <a:solidFill>
                  <a:srgbClr val="33414E"/>
                </a:solidFill>
              </a:rPr>
              <a:pPr/>
              <a:t>5</a:t>
            </a:fld>
            <a:endParaRPr lang="sv-SE">
              <a:solidFill>
                <a:srgbClr val="33414E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14351" y="1714500"/>
            <a:ext cx="4388062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indent="-25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7931E"/>
              </a:buClr>
              <a:defRPr/>
            </a:pPr>
            <a:endParaRPr lang="sv-SE" kern="0" dirty="0" smtClean="0">
              <a:solidFill>
                <a:prstClr val="black"/>
              </a:solidFill>
            </a:endParaRPr>
          </a:p>
          <a:p>
            <a:pPr marL="285750" indent="-28575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7931E"/>
              </a:buClr>
              <a:buFont typeface="Arial" panose="020B0604020202020204" pitchFamily="34" charset="0"/>
              <a:buChar char="•"/>
              <a:defRPr/>
            </a:pPr>
            <a:r>
              <a:rPr lang="sv-SE" kern="0" dirty="0" smtClean="0">
                <a:solidFill>
                  <a:prstClr val="black"/>
                </a:solidFill>
              </a:rPr>
              <a:t>Antal intervjuer: </a:t>
            </a:r>
            <a:r>
              <a:rPr lang="sv-SE" kern="0" dirty="0" smtClean="0"/>
              <a:t>2784 </a:t>
            </a:r>
            <a:r>
              <a:rPr lang="sv-SE" kern="0" dirty="0" smtClean="0">
                <a:solidFill>
                  <a:prstClr val="black"/>
                </a:solidFill>
              </a:rPr>
              <a:t>(</a:t>
            </a:r>
            <a:r>
              <a:rPr lang="sv-SE" kern="0" dirty="0" smtClean="0"/>
              <a:t>35% </a:t>
            </a:r>
            <a:r>
              <a:rPr lang="sv-SE" kern="0" dirty="0" smtClean="0">
                <a:solidFill>
                  <a:prstClr val="black"/>
                </a:solidFill>
              </a:rPr>
              <a:t>svarsfrekvens)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Arial" panose="020B0604020202020204" pitchFamily="34" charset="0"/>
              <a:buChar char="•"/>
              <a:defRPr/>
            </a:pPr>
            <a:r>
              <a:rPr lang="sv-SE" kern="0" dirty="0" smtClean="0">
                <a:solidFill>
                  <a:srgbClr val="000000"/>
                </a:solidFill>
              </a:rPr>
              <a:t>Metod</a:t>
            </a:r>
          </a:p>
          <a:p>
            <a:pPr marL="585788" lvl="1" indent="-153988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7931E"/>
              </a:buClr>
              <a:buFontTx/>
              <a:buChar char="•"/>
              <a:defRPr/>
            </a:pPr>
            <a:r>
              <a:rPr lang="sv-SE" kern="0" dirty="0" smtClean="0">
                <a:solidFill>
                  <a:srgbClr val="000000"/>
                </a:solidFill>
              </a:rPr>
              <a:t>Internetundersökning i Svenskt Näringslivs Företagarpanel </a:t>
            </a:r>
          </a:p>
          <a:p>
            <a:pPr marL="585788" lvl="1" indent="-153988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7931E"/>
              </a:buClr>
              <a:defRPr/>
            </a:pPr>
            <a:r>
              <a:rPr lang="sv-SE" kern="0" dirty="0" smtClean="0">
                <a:solidFill>
                  <a:srgbClr val="000000"/>
                </a:solidFill>
              </a:rPr>
              <a:t>   med hjälp av TNS Sifo.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Arial" panose="020B0604020202020204" pitchFamily="34" charset="0"/>
              <a:buChar char="•"/>
              <a:defRPr/>
            </a:pPr>
            <a:r>
              <a:rPr lang="sv-SE" kern="0" dirty="0" smtClean="0">
                <a:solidFill>
                  <a:srgbClr val="000000"/>
                </a:solidFill>
              </a:rPr>
              <a:t>Tidsperiod</a:t>
            </a:r>
          </a:p>
          <a:p>
            <a:pPr marL="585788" lvl="1" indent="-153988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7931E"/>
              </a:buClr>
              <a:buFontTx/>
              <a:buChar char="•"/>
              <a:defRPr/>
            </a:pPr>
            <a:r>
              <a:rPr lang="sv-SE" dirty="0" smtClean="0">
                <a:solidFill>
                  <a:prstClr val="black"/>
                </a:solidFill>
              </a:rPr>
              <a:t>23 september -  28 september 2016</a:t>
            </a:r>
            <a:endParaRPr lang="sv-SE" kern="0" dirty="0" smtClean="0">
              <a:solidFill>
                <a:srgbClr val="000000"/>
              </a:solidFill>
            </a:endParaRPr>
          </a:p>
          <a:p>
            <a:pPr marL="219075" indent="-219075" fontAlgn="base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Tx/>
              <a:buChar char="•"/>
              <a:defRPr/>
            </a:pPr>
            <a:endParaRPr lang="sv-SE" kern="0" dirty="0" smtClean="0">
              <a:solidFill>
                <a:srgbClr val="000000"/>
              </a:solidFill>
            </a:endParaRPr>
          </a:p>
          <a:p>
            <a:pPr marL="219075" indent="-219075" fontAlgn="base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defRPr/>
            </a:pPr>
            <a:endParaRPr lang="sv-SE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82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3a1cf56a5a4a9275d2ee6fb5b81e67f6ee1e015"/>
</p:tagLst>
</file>

<file path=ppt/theme/theme1.xml><?xml version="1.0" encoding="utf-8"?>
<a:theme xmlns:a="http://schemas.openxmlformats.org/drawingml/2006/main" name="Office Theme">
  <a:themeElements>
    <a:clrScheme name="Svenskt Näringsliv färger">
      <a:dk1>
        <a:sysClr val="windowText" lastClr="000000"/>
      </a:dk1>
      <a:lt1>
        <a:srgbClr val="FFFFFF"/>
      </a:lt1>
      <a:dk2>
        <a:srgbClr val="AEC1CF"/>
      </a:dk2>
      <a:lt2>
        <a:srgbClr val="EF8200"/>
      </a:lt2>
      <a:accent1>
        <a:srgbClr val="AEC1CF"/>
      </a:accent1>
      <a:accent2>
        <a:srgbClr val="33414E"/>
      </a:accent2>
      <a:accent3>
        <a:srgbClr val="57758D"/>
      </a:accent3>
      <a:accent4>
        <a:srgbClr val="EF8200"/>
      </a:accent4>
      <a:accent5>
        <a:srgbClr val="FFCC00"/>
      </a:accent5>
      <a:accent6>
        <a:srgbClr val="E53517"/>
      </a:accent6>
      <a:hlink>
        <a:srgbClr val="33414E"/>
      </a:hlink>
      <a:folHlink>
        <a:srgbClr val="57758D"/>
      </a:folHlink>
    </a:clrScheme>
    <a:fontScheme name="Sv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Svenskt Näringsliv färger">
      <a:dk1>
        <a:sysClr val="windowText" lastClr="000000"/>
      </a:dk1>
      <a:lt1>
        <a:srgbClr val="FFFFFF"/>
      </a:lt1>
      <a:dk2>
        <a:srgbClr val="AEC1CF"/>
      </a:dk2>
      <a:lt2>
        <a:srgbClr val="EF8200"/>
      </a:lt2>
      <a:accent1>
        <a:srgbClr val="AEC1CF"/>
      </a:accent1>
      <a:accent2>
        <a:srgbClr val="33414E"/>
      </a:accent2>
      <a:accent3>
        <a:srgbClr val="57758D"/>
      </a:accent3>
      <a:accent4>
        <a:srgbClr val="EF8200"/>
      </a:accent4>
      <a:accent5>
        <a:srgbClr val="FFCC00"/>
      </a:accent5>
      <a:accent6>
        <a:srgbClr val="E53517"/>
      </a:accent6>
      <a:hlink>
        <a:srgbClr val="33414E"/>
      </a:hlink>
      <a:folHlink>
        <a:srgbClr val="57758D"/>
      </a:folHlink>
    </a:clrScheme>
    <a:fontScheme name="Sv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</Words>
  <Application>Microsoft Office PowerPoint</Application>
  <PresentationFormat>Bildspel på skärmen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2_Office Theme</vt:lpstr>
      <vt:lpstr>Företagarpanelen – Budgetfrågor 2016 Riket</vt:lpstr>
      <vt:lpstr>Kommer regeringens skattehöjningar och budget att påverka era möjligheter att anställa fler medarbetare? </vt:lpstr>
      <vt:lpstr>Leder regeringens åtgärder till fler, färre  eller lika många jobb som förut? </vt:lpstr>
      <vt:lpstr>Hur har ert företag påverkats negativt? Flera svar möjliga  </vt:lpstr>
      <vt:lpstr>Om undersökningen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2011-12-01T12:53:27Z</dcterms:created>
  <dcterms:modified xsi:type="dcterms:W3CDTF">2016-10-05T12:39:28Z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