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309" r:id="rId2"/>
    <p:sldId id="307" r:id="rId3"/>
    <p:sldId id="308" r:id="rId4"/>
    <p:sldId id="311" r:id="rId5"/>
    <p:sldId id="312" r:id="rId6"/>
    <p:sldId id="314" r:id="rId7"/>
    <p:sldId id="281" r:id="rId8"/>
    <p:sldId id="282" r:id="rId9"/>
    <p:sldId id="310" r:id="rId10"/>
    <p:sldId id="304" r:id="rId11"/>
  </p:sldIdLst>
  <p:sldSz cx="9144000" cy="5143500" type="screen16x9"/>
  <p:notesSz cx="7099300" cy="10234613"/>
  <p:custDataLst>
    <p:tags r:id="rId13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9">
          <p15:clr>
            <a:srgbClr val="A4A3A4"/>
          </p15:clr>
        </p15:guide>
        <p15:guide id="2" orient="horz" pos="2340">
          <p15:clr>
            <a:srgbClr val="A4A3A4"/>
          </p15:clr>
        </p15:guide>
        <p15:guide id="3" orient="horz" pos="651">
          <p15:clr>
            <a:srgbClr val="A4A3A4"/>
          </p15:clr>
        </p15:guide>
        <p15:guide id="4" orient="horz" pos="822">
          <p15:clr>
            <a:srgbClr val="A4A3A4"/>
          </p15:clr>
        </p15:guide>
        <p15:guide id="5" orient="horz" pos="478">
          <p15:clr>
            <a:srgbClr val="A4A3A4"/>
          </p15:clr>
        </p15:guide>
        <p15:guide id="6" pos="307">
          <p15:clr>
            <a:srgbClr val="A4A3A4"/>
          </p15:clr>
        </p15:guide>
        <p15:guide id="7" pos="5462">
          <p15:clr>
            <a:srgbClr val="A4A3A4"/>
          </p15:clr>
        </p15:guide>
        <p15:guide id="8" pos="664">
          <p15:clr>
            <a:srgbClr val="A4A3A4"/>
          </p15:clr>
        </p15:guide>
        <p15:guide id="9" pos="3339">
          <p15:clr>
            <a:srgbClr val="A4A3A4"/>
          </p15:clr>
        </p15:guide>
        <p15:guide id="10" pos="2883">
          <p15:clr>
            <a:srgbClr val="A4A3A4"/>
          </p15:clr>
        </p15:guide>
        <p15:guide id="11" orient="horz" pos="16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F"/>
    <a:srgbClr val="EA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9" autoAdjust="0"/>
    <p:restoredTop sz="86692" autoAdjust="0"/>
  </p:normalViewPr>
  <p:slideViewPr>
    <p:cSldViewPr snapToGrid="0" showGuides="1">
      <p:cViewPr varScale="1">
        <p:scale>
          <a:sx n="53" d="100"/>
          <a:sy n="53" d="100"/>
        </p:scale>
        <p:origin x="870" y="66"/>
      </p:cViewPr>
      <p:guideLst>
        <p:guide orient="horz" pos="2929"/>
        <p:guide orient="horz" pos="2340"/>
        <p:guide orient="horz" pos="651"/>
        <p:guide orient="horz" pos="822"/>
        <p:guide orient="horz" pos="478"/>
        <p:guide pos="307"/>
        <p:guide pos="5462"/>
        <p:guide pos="664"/>
        <p:guide pos="3339"/>
        <p:guide pos="2883"/>
        <p:guide orient="horz" pos="16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snrtn\AppData\Local\Microsoft\Windows\INetCache\Content.Outlook\BVFSFFJK\Nya_avslut_total%20ekonomi_C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snrtn\AppData\Local\Microsoft\Windows\INetCache\Content.Outlook\BVFSFFJK\Nya_avslut_total%20ekonomi_C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clas\Documents\NB_Statistik_Analys\F&#246;retagsamheten_2018\Presentationer\Underlag\Underlag_v&#228;lf&#228;rdssektorn_2018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clas\Documents\NB_Statistik_Analys\F&#246;retagsamheten_2018\Presentationer\Underlag\Underlag_v&#228;lf&#228;rdssektorn_2018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clas\Documents\NB_Statistik_Analys\F&#246;retagsamheten_2018\Presentationer\Underlag\Underlag_v&#228;lf&#228;rdssektorn_2018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las\Documents\NB_Statistik_Analys\F&#246;retagsamheten_2018\Diagramunderlag_V&#228;lf&#228;rdssektor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las\Documents\NB_Statistik_Analys\F&#246;retagsamheten_2018\Diagramunderlag_V&#228;lf&#228;rdssektorn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snrtn\AppData\Local\Microsoft\Windows\INetCache\Content.Outlook\BVFSFFJK\Nya_avslut_total%20ekonomi_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snrtn\AppData\Local\Microsoft\Windows\INetCache\Content.Outlook\BVFSFFJK\Nya_avslut_total%20ekonomi_C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Blad1!$A$14:$B$14</c:f>
              <c:strCache>
                <c:ptCount val="2"/>
                <c:pt idx="0">
                  <c:v>totalt</c:v>
                </c:pt>
                <c:pt idx="1">
                  <c:v>Nya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Blad1!$C$13:$G$13</c:f>
              <c:strCache>
                <c:ptCount val="5"/>
                <c:pt idx="0">
                  <c:v>År 2012 - År 2013</c:v>
                </c:pt>
                <c:pt idx="1">
                  <c:v>År 2013 - År 2014</c:v>
                </c:pt>
                <c:pt idx="2">
                  <c:v>År 2014 - År 2015</c:v>
                </c:pt>
                <c:pt idx="3">
                  <c:v>År 2015 - År 2016</c:v>
                </c:pt>
                <c:pt idx="4">
                  <c:v>År 2016 - År 2017</c:v>
                </c:pt>
              </c:strCache>
            </c:strRef>
          </c:cat>
          <c:val>
            <c:numRef>
              <c:f>Blad1!$C$14:$G$14</c:f>
              <c:numCache>
                <c:formatCode>0.0%</c:formatCode>
                <c:ptCount val="5"/>
                <c:pt idx="0">
                  <c:v>-1.3020334699191949E-2</c:v>
                </c:pt>
                <c:pt idx="1">
                  <c:v>-1.8106804278379407E-3</c:v>
                </c:pt>
                <c:pt idx="2">
                  <c:v>2.022570906593768E-2</c:v>
                </c:pt>
                <c:pt idx="3">
                  <c:v>1.2636525273050481E-2</c:v>
                </c:pt>
                <c:pt idx="4">
                  <c:v>-2.7465981062268718E-2</c:v>
                </c:pt>
              </c:numCache>
            </c:numRef>
          </c:val>
        </c:ser>
        <c:ser>
          <c:idx val="1"/>
          <c:order val="1"/>
          <c:tx>
            <c:strRef>
              <c:f>Blad1!$A$15:$B$15</c:f>
              <c:strCache>
                <c:ptCount val="2"/>
                <c:pt idx="0">
                  <c:v>totalt</c:v>
                </c:pt>
                <c:pt idx="1">
                  <c:v>Avslutare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Blad1!$C$13:$G$13</c:f>
              <c:strCache>
                <c:ptCount val="5"/>
                <c:pt idx="0">
                  <c:v>År 2012 - År 2013</c:v>
                </c:pt>
                <c:pt idx="1">
                  <c:v>År 2013 - År 2014</c:v>
                </c:pt>
                <c:pt idx="2">
                  <c:v>År 2014 - År 2015</c:v>
                </c:pt>
                <c:pt idx="3">
                  <c:v>År 2015 - År 2016</c:v>
                </c:pt>
                <c:pt idx="4">
                  <c:v>År 2016 - År 2017</c:v>
                </c:pt>
              </c:strCache>
            </c:strRef>
          </c:cat>
          <c:val>
            <c:numRef>
              <c:f>Blad1!$C$15:$G$15</c:f>
              <c:numCache>
                <c:formatCode>0.0%</c:formatCode>
                <c:ptCount val="5"/>
                <c:pt idx="0">
                  <c:v>-0.11438764022082659</c:v>
                </c:pt>
                <c:pt idx="1">
                  <c:v>5.0543727982854669E-4</c:v>
                </c:pt>
                <c:pt idx="2">
                  <c:v>-2.506008603401555E-2</c:v>
                </c:pt>
                <c:pt idx="3">
                  <c:v>4.8896146719844324E-2</c:v>
                </c:pt>
                <c:pt idx="4">
                  <c:v>3.1137724550898138E-3</c:v>
                </c:pt>
              </c:numCache>
            </c:numRef>
          </c:val>
        </c:ser>
        <c:ser>
          <c:idx val="2"/>
          <c:order val="2"/>
          <c:tx>
            <c:strRef>
              <c:f>Blad1!$A$16:$B$16</c:f>
              <c:strCache>
                <c:ptCount val="2"/>
                <c:pt idx="0">
                  <c:v>Välfärd</c:v>
                </c:pt>
                <c:pt idx="1">
                  <c:v>Nya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Blad1!$C$13:$G$13</c:f>
              <c:strCache>
                <c:ptCount val="5"/>
                <c:pt idx="0">
                  <c:v>År 2012 - År 2013</c:v>
                </c:pt>
                <c:pt idx="1">
                  <c:v>År 2013 - År 2014</c:v>
                </c:pt>
                <c:pt idx="2">
                  <c:v>År 2014 - År 2015</c:v>
                </c:pt>
                <c:pt idx="3">
                  <c:v>År 2015 - År 2016</c:v>
                </c:pt>
                <c:pt idx="4">
                  <c:v>År 2016 - År 2017</c:v>
                </c:pt>
              </c:strCache>
            </c:strRef>
          </c:cat>
          <c:val>
            <c:numRef>
              <c:f>Blad1!$C$16:$G$16</c:f>
              <c:numCache>
                <c:formatCode>0.0%</c:formatCode>
                <c:ptCount val="5"/>
                <c:pt idx="0">
                  <c:v>-2.942050520059436E-2</c:v>
                </c:pt>
                <c:pt idx="1">
                  <c:v>1.4696876913655954E-2</c:v>
                </c:pt>
                <c:pt idx="2">
                  <c:v>6.1858780929390456E-2</c:v>
                </c:pt>
                <c:pt idx="3">
                  <c:v>0.14691673770957658</c:v>
                </c:pt>
                <c:pt idx="4">
                  <c:v>-0.15052031714568881</c:v>
                </c:pt>
              </c:numCache>
            </c:numRef>
          </c:val>
        </c:ser>
        <c:ser>
          <c:idx val="3"/>
          <c:order val="3"/>
          <c:tx>
            <c:strRef>
              <c:f>Blad1!$A$17:$B$17</c:f>
              <c:strCache>
                <c:ptCount val="2"/>
                <c:pt idx="0">
                  <c:v>Välfärd</c:v>
                </c:pt>
                <c:pt idx="1">
                  <c:v>Avslutare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Blad1!$C$13:$G$13</c:f>
              <c:strCache>
                <c:ptCount val="5"/>
                <c:pt idx="0">
                  <c:v>År 2012 - År 2013</c:v>
                </c:pt>
                <c:pt idx="1">
                  <c:v>År 2013 - År 2014</c:v>
                </c:pt>
                <c:pt idx="2">
                  <c:v>År 2014 - År 2015</c:v>
                </c:pt>
                <c:pt idx="3">
                  <c:v>År 2015 - År 2016</c:v>
                </c:pt>
                <c:pt idx="4">
                  <c:v>År 2016 - År 2017</c:v>
                </c:pt>
              </c:strCache>
            </c:strRef>
          </c:cat>
          <c:val>
            <c:numRef>
              <c:f>Blad1!$C$17:$G$17</c:f>
              <c:numCache>
                <c:formatCode>0.0%</c:formatCode>
                <c:ptCount val="5"/>
                <c:pt idx="0">
                  <c:v>0.11791967044284246</c:v>
                </c:pt>
                <c:pt idx="1">
                  <c:v>3.9382772915707021E-2</c:v>
                </c:pt>
                <c:pt idx="2">
                  <c:v>9.8604032794150198E-2</c:v>
                </c:pt>
                <c:pt idx="3">
                  <c:v>3.8321903993545625E-3</c:v>
                </c:pt>
                <c:pt idx="4">
                  <c:v>0.18284106891701835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53496"/>
        <c:axId val="208756632"/>
      </c:barChart>
      <c:catAx>
        <c:axId val="208753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8756632"/>
        <c:crosses val="autoZero"/>
        <c:auto val="1"/>
        <c:lblAlgn val="ctr"/>
        <c:lblOffset val="100"/>
        <c:noMultiLvlLbl val="0"/>
      </c:catAx>
      <c:valAx>
        <c:axId val="20875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875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Blad1!$A$8:$B$8</c:f>
              <c:strCache>
                <c:ptCount val="2"/>
                <c:pt idx="0">
                  <c:v>totalt</c:v>
                </c:pt>
                <c:pt idx="1">
                  <c:v>Nya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Blad1!$C$7:$H$7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Blad1!$C$8:$H$8</c:f>
              <c:numCache>
                <c:formatCode>_-* #\ ##0\ _k_r_-;\-* #\ ##0\ _k_r_-;_-* "-"??\ _k_r_-;_-@_-</c:formatCode>
                <c:ptCount val="6"/>
                <c:pt idx="0">
                  <c:v>100</c:v>
                </c:pt>
                <c:pt idx="1">
                  <c:v>98.697966530080805</c:v>
                </c:pt>
                <c:pt idx="2">
                  <c:v>98.519256053817386</c:v>
                </c:pt>
                <c:pt idx="3">
                  <c:v>100.5118778641545</c:v>
                </c:pt>
                <c:pt idx="4">
                  <c:v>101.78199874902667</c:v>
                </c:pt>
                <c:pt idx="5">
                  <c:v>98.986456298906035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Blad1!$A$9:$B$9</c:f>
              <c:strCache>
                <c:ptCount val="2"/>
                <c:pt idx="0">
                  <c:v>totalt</c:v>
                </c:pt>
                <c:pt idx="1">
                  <c:v>Avslutare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Blad1!$C$7:$H$7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Blad1!$C$9:$H$9</c:f>
              <c:numCache>
                <c:formatCode>_-* #\ ##0\ _k_r_-;\-* #\ ##0\ _k_r_-;_-* "-"??\ _k_r_-;_-@_-</c:formatCode>
                <c:ptCount val="6"/>
                <c:pt idx="0">
                  <c:v>100</c:v>
                </c:pt>
                <c:pt idx="1">
                  <c:v>88.561235977917335</c:v>
                </c:pt>
                <c:pt idx="2">
                  <c:v>88.605998128128263</c:v>
                </c:pt>
                <c:pt idx="3">
                  <c:v>86.38552419190755</c:v>
                </c:pt>
                <c:pt idx="4">
                  <c:v>90.609443457265712</c:v>
                </c:pt>
                <c:pt idx="5">
                  <c:v>90.891580646473969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Blad1!$A$10:$B$10</c:f>
              <c:strCache>
                <c:ptCount val="2"/>
                <c:pt idx="0">
                  <c:v>Välfärd</c:v>
                </c:pt>
                <c:pt idx="1">
                  <c:v>Nya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Blad1!$C$7:$H$7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Blad1!$C$10:$H$10</c:f>
              <c:numCache>
                <c:formatCode>_-* #\ ##0\ _k_r_-;\-* #\ ##0\ _k_r_-;_-* "-"??\ _k_r_-;_-@_-</c:formatCode>
                <c:ptCount val="6"/>
                <c:pt idx="0">
                  <c:v>100</c:v>
                </c:pt>
                <c:pt idx="1">
                  <c:v>97.057949479940561</c:v>
                </c:pt>
                <c:pt idx="2">
                  <c:v>98.484398216939084</c:v>
                </c:pt>
                <c:pt idx="3">
                  <c:v>104.57652303120358</c:v>
                </c:pt>
                <c:pt idx="4">
                  <c:v>119.9405646359584</c:v>
                </c:pt>
                <c:pt idx="5">
                  <c:v>101.88707280832094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Blad1!$A$11:$B$11</c:f>
              <c:strCache>
                <c:ptCount val="2"/>
                <c:pt idx="0">
                  <c:v>Välfärd</c:v>
                </c:pt>
                <c:pt idx="1">
                  <c:v>Avslutare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Blad1!$C$7:$H$7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Blad1!$C$11:$H$11</c:f>
              <c:numCache>
                <c:formatCode>_-* #\ ##0\ _k_r_-;\-* #\ ##0\ _k_r_-;_-* "-"??\ _k_r_-;_-@_-</c:formatCode>
                <c:ptCount val="6"/>
                <c:pt idx="0">
                  <c:v>100</c:v>
                </c:pt>
                <c:pt idx="1">
                  <c:v>111.79196704428425</c:v>
                </c:pt>
                <c:pt idx="2">
                  <c:v>116.1946446961895</c:v>
                </c:pt>
                <c:pt idx="3">
                  <c:v>127.65190525231719</c:v>
                </c:pt>
                <c:pt idx="4">
                  <c:v>128.14109165808446</c:v>
                </c:pt>
                <c:pt idx="5">
                  <c:v>151.5705458290422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751928"/>
        <c:axId val="208755064"/>
      </c:lineChart>
      <c:catAx>
        <c:axId val="20875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8755064"/>
        <c:crosses val="autoZero"/>
        <c:auto val="1"/>
        <c:lblAlgn val="ctr"/>
        <c:lblOffset val="100"/>
        <c:noMultiLvlLbl val="0"/>
      </c:catAx>
      <c:valAx>
        <c:axId val="208755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k_r_-;\-* #\ ##0\ _k_r_-;_-* &quot;-&quot;??\ _k_r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875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Extrakörning!$B$1</c:f>
              <c:strCache>
                <c:ptCount val="1"/>
                <c:pt idx="0">
                  <c:v>Total välfärdssektor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</c:spPr>
          </c:marker>
          <c:dLbls>
            <c:dLbl>
              <c:idx val="5"/>
              <c:layout>
                <c:manualLayout>
                  <c:x val="-2.2715283165244488E-2"/>
                  <c:y val="-5.4707806618118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Extrakörning!$A$2:$A$7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Extrakörning!$B$2:$B$7</c:f>
              <c:numCache>
                <c:formatCode>General</c:formatCode>
                <c:ptCount val="6"/>
                <c:pt idx="0">
                  <c:v>6730</c:v>
                </c:pt>
                <c:pt idx="1">
                  <c:v>6532</c:v>
                </c:pt>
                <c:pt idx="2">
                  <c:v>6628</c:v>
                </c:pt>
                <c:pt idx="3">
                  <c:v>7038</c:v>
                </c:pt>
                <c:pt idx="4">
                  <c:v>8072</c:v>
                </c:pt>
                <c:pt idx="5">
                  <c:v>6857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Extrakörning!$C$1</c:f>
              <c:strCache>
                <c:ptCount val="1"/>
                <c:pt idx="0">
                  <c:v>Korrigerad välfärdssektor*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</c:spPr>
          </c:marker>
          <c:dLbls>
            <c:dLbl>
              <c:idx val="5"/>
              <c:layout>
                <c:manualLayout>
                  <c:x val="-2.7370054305663419E-2"/>
                  <c:y val="6.6377788371443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Extrakörning!$A$2:$A$7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Extrakörning!$C$2:$C$7</c:f>
              <c:numCache>
                <c:formatCode>General</c:formatCode>
                <c:ptCount val="6"/>
                <c:pt idx="0">
                  <c:v>6667</c:v>
                </c:pt>
                <c:pt idx="1">
                  <c:v>6454</c:v>
                </c:pt>
                <c:pt idx="2">
                  <c:v>6499</c:v>
                </c:pt>
                <c:pt idx="3">
                  <c:v>6689</c:v>
                </c:pt>
                <c:pt idx="4">
                  <c:v>7201</c:v>
                </c:pt>
                <c:pt idx="5">
                  <c:v>6723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57024"/>
        <c:axId val="208755848"/>
      </c:lineChart>
      <c:catAx>
        <c:axId val="208757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755848"/>
        <c:crosses val="autoZero"/>
        <c:auto val="1"/>
        <c:lblAlgn val="ctr"/>
        <c:lblOffset val="100"/>
        <c:noMultiLvlLbl val="0"/>
      </c:catAx>
      <c:valAx>
        <c:axId val="208755848"/>
        <c:scaling>
          <c:orientation val="minMax"/>
          <c:min val="5000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875702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Extrakörning!$B$20</c:f>
              <c:strCache>
                <c:ptCount val="1"/>
                <c:pt idx="0">
                  <c:v>Total välfärdssektor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</c:spPr>
          </c:marker>
          <c:dLbls>
            <c:dLbl>
              <c:idx val="5"/>
              <c:layout>
                <c:manualLayout>
                  <c:x val="-2.4266873545384132E-2"/>
                  <c:y val="-6.3058537307053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Extrakörning!$A$21:$A$26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Extrakörning!$B$21:$B$26</c:f>
              <c:numCache>
                <c:formatCode>General</c:formatCode>
                <c:ptCount val="6"/>
                <c:pt idx="0">
                  <c:v>3884</c:v>
                </c:pt>
                <c:pt idx="1">
                  <c:v>4342</c:v>
                </c:pt>
                <c:pt idx="2">
                  <c:v>4513</c:v>
                </c:pt>
                <c:pt idx="3">
                  <c:v>4958</c:v>
                </c:pt>
                <c:pt idx="4">
                  <c:v>4977</c:v>
                </c:pt>
                <c:pt idx="5">
                  <c:v>5887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Extrakörning!$C$20</c:f>
              <c:strCache>
                <c:ptCount val="1"/>
                <c:pt idx="0">
                  <c:v>Korrigerad välfärdssektor*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</c:spPr>
          </c:marker>
          <c:dLbls>
            <c:dLbl>
              <c:idx val="5"/>
              <c:layout>
                <c:manualLayout>
                  <c:x val="-2.8921644685802949E-2"/>
                  <c:y val="7.0553153715910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Extrakörning!$A$21:$A$26</c:f>
              <c:strCache>
                <c:ptCount val="6"/>
                <c:pt idx="0">
                  <c:v>År 2012</c:v>
                </c:pt>
                <c:pt idx="1">
                  <c:v>År 2013</c:v>
                </c:pt>
                <c:pt idx="2">
                  <c:v>År 2014</c:v>
                </c:pt>
                <c:pt idx="3">
                  <c:v>År 2015</c:v>
                </c:pt>
                <c:pt idx="4">
                  <c:v>År 2016</c:v>
                </c:pt>
                <c:pt idx="5">
                  <c:v>År 2017</c:v>
                </c:pt>
              </c:strCache>
            </c:strRef>
          </c:cat>
          <c:val>
            <c:numRef>
              <c:f>Extrakörning!$C$21:$C$26</c:f>
              <c:numCache>
                <c:formatCode>General</c:formatCode>
                <c:ptCount val="6"/>
                <c:pt idx="0">
                  <c:v>3809</c:v>
                </c:pt>
                <c:pt idx="1">
                  <c:v>4285</c:v>
                </c:pt>
                <c:pt idx="2">
                  <c:v>4435</c:v>
                </c:pt>
                <c:pt idx="3">
                  <c:v>4874</c:v>
                </c:pt>
                <c:pt idx="4">
                  <c:v>4898</c:v>
                </c:pt>
                <c:pt idx="5">
                  <c:v>5462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52712"/>
        <c:axId val="208753104"/>
      </c:lineChart>
      <c:catAx>
        <c:axId val="208752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753104"/>
        <c:crosses val="autoZero"/>
        <c:auto val="1"/>
        <c:lblAlgn val="ctr"/>
        <c:lblOffset val="100"/>
        <c:noMultiLvlLbl val="0"/>
      </c:catAx>
      <c:valAx>
        <c:axId val="20875310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875271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Extrakörning!$A$37</c:f>
              <c:strCache>
                <c:ptCount val="1"/>
                <c:pt idx="0">
                  <c:v>Total välfärdssektor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Extrakörning!$B$36:$F$36</c:f>
              <c:strCache>
                <c:ptCount val="5"/>
                <c:pt idx="0">
                  <c:v>År 2012-13</c:v>
                </c:pt>
                <c:pt idx="1">
                  <c:v>År 2013-14</c:v>
                </c:pt>
                <c:pt idx="2">
                  <c:v>År 2014-15</c:v>
                </c:pt>
                <c:pt idx="3">
                  <c:v>År 2015-16</c:v>
                </c:pt>
                <c:pt idx="4">
                  <c:v>År 2016-17</c:v>
                </c:pt>
              </c:strCache>
            </c:strRef>
          </c:cat>
          <c:val>
            <c:numRef>
              <c:f>Extrakörning!$B$37:$F$37</c:f>
              <c:numCache>
                <c:formatCode>0.0%</c:formatCode>
                <c:ptCount val="5"/>
                <c:pt idx="0">
                  <c:v>4.5154639175257749E-2</c:v>
                </c:pt>
                <c:pt idx="1">
                  <c:v>4.1724205957782701E-2</c:v>
                </c:pt>
                <c:pt idx="2">
                  <c:v>3.9390209260486753E-2</c:v>
                </c:pt>
                <c:pt idx="3">
                  <c:v>5.6390634964015751E-2</c:v>
                </c:pt>
                <c:pt idx="4">
                  <c:v>1.6729906864435984E-2</c:v>
                </c:pt>
              </c:numCache>
            </c:numRef>
          </c:val>
        </c:ser>
        <c:ser>
          <c:idx val="1"/>
          <c:order val="1"/>
          <c:tx>
            <c:strRef>
              <c:f>Extrakörning!$A$38</c:f>
              <c:strCache>
                <c:ptCount val="1"/>
                <c:pt idx="0">
                  <c:v>Korrigerad välfärdssektor*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Extrakörning!$B$36:$F$36</c:f>
              <c:strCache>
                <c:ptCount val="5"/>
                <c:pt idx="0">
                  <c:v>År 2012-13</c:v>
                </c:pt>
                <c:pt idx="1">
                  <c:v>År 2013-14</c:v>
                </c:pt>
                <c:pt idx="2">
                  <c:v>År 2014-15</c:v>
                </c:pt>
                <c:pt idx="3">
                  <c:v>År 2015-16</c:v>
                </c:pt>
                <c:pt idx="4">
                  <c:v>År 2016-17</c:v>
                </c:pt>
              </c:strCache>
            </c:strRef>
          </c:cat>
          <c:val>
            <c:numRef>
              <c:f>Extrakörning!$B$38:$F$38</c:f>
              <c:numCache>
                <c:formatCode>0.0%</c:formatCode>
                <c:ptCount val="5"/>
                <c:pt idx="0">
                  <c:v>4.5217645096731207E-2</c:v>
                </c:pt>
                <c:pt idx="1">
                  <c:v>4.1167201866884717E-2</c:v>
                </c:pt>
                <c:pt idx="2">
                  <c:v>3.4769448861132979E-2</c:v>
                </c:pt>
                <c:pt idx="3">
                  <c:v>4.2635515402843494E-2</c:v>
                </c:pt>
                <c:pt idx="4">
                  <c:v>2.2390312327988715E-2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54672"/>
        <c:axId val="208755456"/>
      </c:barChart>
      <c:catAx>
        <c:axId val="20875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755456"/>
        <c:crosses val="autoZero"/>
        <c:auto val="1"/>
        <c:lblAlgn val="ctr"/>
        <c:lblOffset val="100"/>
        <c:noMultiLvlLbl val="0"/>
      </c:catAx>
      <c:valAx>
        <c:axId val="2087554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20875467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'2'!$A$102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'2'!$B$101:$C$101</c:f>
              <c:strCache>
                <c:ptCount val="2"/>
                <c:pt idx="0">
                  <c:v>Total ekonomi</c:v>
                </c:pt>
                <c:pt idx="1">
                  <c:v>Välfärdssektorn</c:v>
                </c:pt>
              </c:strCache>
            </c:strRef>
          </c:cat>
          <c:val>
            <c:numRef>
              <c:f>'2'!$B$102:$C$102</c:f>
              <c:numCache>
                <c:formatCode>0.0%</c:formatCode>
                <c:ptCount val="2"/>
                <c:pt idx="0">
                  <c:v>0.30769384072011424</c:v>
                </c:pt>
                <c:pt idx="1">
                  <c:v>0.50797285835453776</c:v>
                </c:pt>
              </c:numCache>
            </c:numRef>
          </c:val>
        </c:ser>
        <c:ser>
          <c:idx val="1"/>
          <c:order val="1"/>
          <c:tx>
            <c:strRef>
              <c:f>'2'!$A$103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'2'!$B$101:$C$101</c:f>
              <c:strCache>
                <c:ptCount val="2"/>
                <c:pt idx="0">
                  <c:v>Total ekonomi</c:v>
                </c:pt>
                <c:pt idx="1">
                  <c:v>Välfärdssektorn</c:v>
                </c:pt>
              </c:strCache>
            </c:strRef>
          </c:cat>
          <c:val>
            <c:numRef>
              <c:f>'2'!$B$103:$C$103</c:f>
              <c:numCache>
                <c:formatCode>0.0%</c:formatCode>
                <c:ptCount val="2"/>
                <c:pt idx="0">
                  <c:v>0.69230615927988581</c:v>
                </c:pt>
                <c:pt idx="1">
                  <c:v>0.49202714164546224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57416"/>
        <c:axId val="208759376"/>
      </c:barChart>
      <c:catAx>
        <c:axId val="208757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759376"/>
        <c:crosses val="autoZero"/>
        <c:auto val="1"/>
        <c:lblAlgn val="ctr"/>
        <c:lblOffset val="100"/>
        <c:noMultiLvlLbl val="0"/>
      </c:catAx>
      <c:valAx>
        <c:axId val="20875937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20875741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'2'!$A$74:$A$75</c:f>
              <c:strCache>
                <c:ptCount val="2"/>
                <c:pt idx="0">
                  <c:v>Kvinnor</c:v>
                </c:pt>
                <c:pt idx="1">
                  <c:v>Män</c:v>
                </c:pt>
              </c:strCache>
            </c:strRef>
          </c:cat>
          <c:val>
            <c:numRef>
              <c:f>'2'!$B$74:$B$75</c:f>
              <c:numCache>
                <c:formatCode>0.0%</c:formatCode>
                <c:ptCount val="2"/>
                <c:pt idx="0">
                  <c:v>0.10775226155606572</c:v>
                </c:pt>
                <c:pt idx="1">
                  <c:v>4.6386921782741938E-2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07448"/>
        <c:axId val="209505488"/>
      </c:barChart>
      <c:catAx>
        <c:axId val="209507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505488"/>
        <c:crosses val="autoZero"/>
        <c:auto val="1"/>
        <c:lblAlgn val="ctr"/>
        <c:lblOffset val="100"/>
        <c:noMultiLvlLbl val="0"/>
      </c:catAx>
      <c:valAx>
        <c:axId val="20950548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20950744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Antal</a:t>
            </a:r>
            <a:r>
              <a:rPr lang="en-US" dirty="0" smtClean="0"/>
              <a:t> </a:t>
            </a:r>
            <a:r>
              <a:rPr lang="en-US" dirty="0" err="1" smtClean="0"/>
              <a:t>nybesök</a:t>
            </a:r>
            <a:r>
              <a:rPr lang="en-US" dirty="0" smtClean="0"/>
              <a:t> </a:t>
            </a:r>
            <a:r>
              <a:rPr lang="en-US" dirty="0" err="1" smtClean="0"/>
              <a:t>avseende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företagande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hälsa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sjukvård</a:t>
            </a:r>
            <a:r>
              <a:rPr lang="en-US" baseline="0" dirty="0" smtClean="0"/>
              <a:t> och </a:t>
            </a:r>
            <a:r>
              <a:rPr lang="en-US" baseline="0" dirty="0" err="1" smtClean="0"/>
              <a:t>omsorg</a:t>
            </a:r>
            <a:r>
              <a:rPr lang="en-US" baseline="0" dirty="0" smtClean="0"/>
              <a:t>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04312"/>
        <c:axId val="209506664"/>
      </c:barChart>
      <c:catAx>
        <c:axId val="209504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9506664"/>
        <c:crosses val="autoZero"/>
        <c:auto val="1"/>
        <c:lblAlgn val="ctr"/>
        <c:lblOffset val="100"/>
        <c:noMultiLvlLbl val="0"/>
      </c:catAx>
      <c:valAx>
        <c:axId val="209506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9504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Antal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</a:t>
            </a:r>
            <a:r>
              <a:rPr lang="en-US" dirty="0" err="1" smtClean="0"/>
              <a:t>ybesök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personer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starta</a:t>
            </a:r>
            <a:r>
              <a:rPr lang="en-US" dirty="0" smtClean="0"/>
              <a:t> </a:t>
            </a:r>
            <a:r>
              <a:rPr lang="en-US" dirty="0" err="1" smtClean="0"/>
              <a:t>företag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vård</a:t>
            </a:r>
            <a:r>
              <a:rPr lang="en-US" dirty="0" smtClean="0"/>
              <a:t>, </a:t>
            </a:r>
            <a:r>
              <a:rPr lang="en-US" dirty="0" err="1" smtClean="0"/>
              <a:t>skola</a:t>
            </a:r>
            <a:r>
              <a:rPr lang="en-US" dirty="0" smtClean="0"/>
              <a:t> och </a:t>
            </a:r>
            <a:r>
              <a:rPr lang="en-US" dirty="0" err="1" smtClean="0"/>
              <a:t>omsorg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Blad1!$P$36</c:f>
              <c:strCache>
                <c:ptCount val="1"/>
                <c:pt idx="0">
                  <c:v>Ant. Nybesök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Blad1!$O$37:$O$38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Blad1!$P$37:$P$38</c:f>
              <c:numCache>
                <c:formatCode>General</c:formatCode>
                <c:ptCount val="2"/>
                <c:pt idx="0">
                  <c:v>1600</c:v>
                </c:pt>
                <c:pt idx="1">
                  <c:v>1439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03920"/>
        <c:axId val="209508624"/>
      </c:barChart>
      <c:catAx>
        <c:axId val="20950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9508624"/>
        <c:crosses val="autoZero"/>
        <c:auto val="1"/>
        <c:lblAlgn val="ctr"/>
        <c:lblOffset val="100"/>
        <c:noMultiLvlLbl val="0"/>
      </c:catAx>
      <c:valAx>
        <c:axId val="20950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950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5048C7CF-854D-4258-B031-7AEC5DCEEB1E}" type="datetimeFigureOut">
              <a:rPr lang="sv-SE" smtClean="0"/>
              <a:pPr/>
              <a:t>2018-03-07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F1208B74-B811-423C-93F2-C573E744DD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4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8B74-B811-423C-93F2-C573E744DD2B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5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8B74-B811-423C-93F2-C573E744DD2B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622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8B74-B811-423C-93F2-C573E744DD2B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20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29 eg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86078" y="249618"/>
            <a:ext cx="6546547" cy="614650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26319"/>
            <a:ext cx="9144000" cy="411718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2611532" y="0"/>
            <a:ext cx="22365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b="1" dirty="0" err="1" smtClean="0">
                <a:solidFill>
                  <a:schemeClr val="bg1">
                    <a:lumMod val="50000"/>
                  </a:schemeClr>
                </a:solidFill>
              </a:rPr>
              <a:t>Startbild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 29 EGEN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För att lägga in ett </a:t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eget startfoto klicka </a:t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på ikonen</a:t>
            </a:r>
            <a:r>
              <a:rPr lang="sv-SE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i mitten </a:t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och hämta</a:t>
            </a:r>
            <a:r>
              <a:rPr lang="sv-SE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det </a:t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önskade fotot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38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5297725" y="1305635"/>
            <a:ext cx="3373200" cy="24011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50504"/>
            <a:ext cx="6546547" cy="6146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263253"/>
            <a:ext cx="4558112" cy="3049632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D114CB-3C1A-4A9D-9A39-378080B769E4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476625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24244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24244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609090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609090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1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inga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49618"/>
            <a:ext cx="6546547" cy="6146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263253"/>
            <a:ext cx="8184847" cy="3042056"/>
          </a:xfrm>
        </p:spPr>
        <p:txBody>
          <a:bodyPr tIns="36000"/>
          <a:lstStyle>
            <a:lvl1pPr marL="0" indent="0">
              <a:lnSpc>
                <a:spcPct val="90000"/>
              </a:lnSpc>
              <a:buFontTx/>
              <a:buNone/>
              <a:defRPr/>
            </a:lvl1pPr>
            <a:lvl2pPr marL="179388" indent="0">
              <a:lnSpc>
                <a:spcPct val="90000"/>
              </a:lnSpc>
              <a:buFontTx/>
              <a:buNone/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476625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24244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24244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609090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609090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29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foto inga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5297725" y="1304925"/>
            <a:ext cx="3373200" cy="24011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9" y="250504"/>
            <a:ext cx="6529318" cy="6146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263253"/>
            <a:ext cx="4558112" cy="3049632"/>
          </a:xfrm>
        </p:spPr>
        <p:txBody>
          <a:bodyPr tIns="36000"/>
          <a:lstStyle>
            <a:lvl1pPr marL="0" indent="0">
              <a:lnSpc>
                <a:spcPct val="90000"/>
              </a:lnSpc>
              <a:buFontTx/>
              <a:buNone/>
              <a:defRPr/>
            </a:lvl1pPr>
            <a:lvl2pPr marL="179388" indent="0">
              <a:lnSpc>
                <a:spcPct val="90000"/>
              </a:lnSpc>
              <a:buFontTx/>
              <a:buNone/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D114CB-3C1A-4A9D-9A39-378080B769E4}" type="datetime1">
              <a:rPr lang="sv-SE" smtClean="0"/>
              <a:pPr/>
              <a:t>2018-03-07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476625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24244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24244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609090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609090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04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49618"/>
            <a:ext cx="6546547" cy="6146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243E5EA-BCAB-40E2-826C-55D019F15F3F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3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FE3856A-5690-4DF3-91BC-B3AD6C24ACB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10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cita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33462"/>
            <a:ext cx="9144000" cy="411003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96888" y="2043113"/>
            <a:ext cx="4824620" cy="1256597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sv-SE" sz="2400" dirty="0" smtClean="0">
                <a:cs typeface="Arial"/>
              </a:rPr>
              <a:t>Företagsamma människor</a:t>
            </a:r>
            <a:br>
              <a:rPr lang="sv-SE" sz="2400" dirty="0" smtClean="0">
                <a:cs typeface="Arial"/>
              </a:rPr>
            </a:br>
            <a:r>
              <a:rPr lang="sv-SE" sz="2400" dirty="0" smtClean="0">
                <a:cs typeface="Arial"/>
              </a:rPr>
              <a:t>och konkurrenskraftiga</a:t>
            </a:r>
            <a:br>
              <a:rPr lang="sv-SE" sz="2400" dirty="0" smtClean="0">
                <a:cs typeface="Arial"/>
              </a:rPr>
            </a:br>
            <a:r>
              <a:rPr lang="sv-SE" sz="2400" dirty="0" smtClean="0">
                <a:cs typeface="Arial"/>
              </a:rPr>
              <a:t>företag i gemenskap leder</a:t>
            </a:r>
            <a:br>
              <a:rPr lang="sv-SE" sz="2400" dirty="0" smtClean="0">
                <a:cs typeface="Arial"/>
              </a:rPr>
            </a:br>
            <a:r>
              <a:rPr lang="sv-SE" sz="2400" dirty="0" smtClean="0">
                <a:cs typeface="Arial"/>
              </a:rPr>
              <a:t>Sverige till ökat välstånd.</a:t>
            </a:r>
            <a:endParaRPr lang="sv-SE" sz="2400" dirty="0">
              <a:cs typeface="Arial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9252520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9252520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42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cit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33462"/>
            <a:ext cx="9144000" cy="411003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96888" y="2043113"/>
            <a:ext cx="4824620" cy="1256597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sv-SE" sz="2400" dirty="0" smtClean="0">
                <a:cs typeface="Arial"/>
              </a:rPr>
              <a:t>Företagsamma människor</a:t>
            </a:r>
            <a:br>
              <a:rPr lang="sv-SE" sz="2400" dirty="0" smtClean="0">
                <a:cs typeface="Arial"/>
              </a:rPr>
            </a:br>
            <a:r>
              <a:rPr lang="sv-SE" sz="2400" dirty="0" smtClean="0">
                <a:cs typeface="Arial"/>
              </a:rPr>
              <a:t>och konkurrenskraftiga</a:t>
            </a:r>
            <a:br>
              <a:rPr lang="sv-SE" sz="2400" dirty="0" smtClean="0">
                <a:cs typeface="Arial"/>
              </a:rPr>
            </a:br>
            <a:r>
              <a:rPr lang="sv-SE" sz="2400" dirty="0" smtClean="0">
                <a:cs typeface="Arial"/>
              </a:rPr>
              <a:t>företag i gemenskap leder</a:t>
            </a:r>
            <a:br>
              <a:rPr lang="sv-SE" sz="2400" dirty="0" smtClean="0">
                <a:cs typeface="Arial"/>
              </a:rPr>
            </a:br>
            <a:r>
              <a:rPr lang="sv-SE" sz="2400" dirty="0" smtClean="0">
                <a:cs typeface="Arial"/>
              </a:rPr>
              <a:t>Sverige till ökat välstånd.</a:t>
            </a:r>
            <a:endParaRPr lang="sv-SE" sz="2400" dirty="0">
              <a:cs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65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cita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33463"/>
            <a:ext cx="9144000" cy="411003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496888" y="2043113"/>
            <a:ext cx="4824620" cy="1256597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sv-SE" sz="2400" dirty="0" smtClean="0">
                <a:solidFill>
                  <a:schemeClr val="tx1"/>
                </a:solidFill>
                <a:cs typeface="Arial"/>
              </a:rPr>
              <a:t>Företagsamma människor</a:t>
            </a:r>
            <a:br>
              <a:rPr lang="sv-SE" sz="2400" dirty="0" smtClean="0">
                <a:solidFill>
                  <a:schemeClr val="tx1"/>
                </a:solidFill>
                <a:cs typeface="Arial"/>
              </a:rPr>
            </a:br>
            <a:r>
              <a:rPr lang="sv-SE" sz="2400" dirty="0" smtClean="0">
                <a:solidFill>
                  <a:schemeClr val="tx1"/>
                </a:solidFill>
                <a:cs typeface="Arial"/>
              </a:rPr>
              <a:t>och konkurrenskraftiga</a:t>
            </a:r>
            <a:br>
              <a:rPr lang="sv-SE" sz="2400" dirty="0" smtClean="0">
                <a:solidFill>
                  <a:schemeClr val="tx1"/>
                </a:solidFill>
                <a:cs typeface="Arial"/>
              </a:rPr>
            </a:br>
            <a:r>
              <a:rPr lang="sv-SE" sz="2400" dirty="0" smtClean="0">
                <a:solidFill>
                  <a:schemeClr val="tx1"/>
                </a:solidFill>
                <a:cs typeface="Arial"/>
              </a:rPr>
              <a:t>företag i gemenskap leder</a:t>
            </a:r>
            <a:br>
              <a:rPr lang="sv-SE" sz="2400" dirty="0" smtClean="0">
                <a:solidFill>
                  <a:schemeClr val="tx1"/>
                </a:solidFill>
                <a:cs typeface="Arial"/>
              </a:rPr>
            </a:br>
            <a:r>
              <a:rPr lang="sv-SE" sz="2400" dirty="0" smtClean="0">
                <a:solidFill>
                  <a:schemeClr val="tx1"/>
                </a:solidFill>
                <a:cs typeface="Arial"/>
              </a:rPr>
              <a:t>Sverige till ökat välstånd.</a:t>
            </a:r>
            <a:endParaRPr lang="sv-SE" sz="2400" dirty="0">
              <a:solidFill>
                <a:schemeClr val="tx1"/>
              </a:solidFill>
              <a:cs typeface="Arial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64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33462"/>
            <a:ext cx="9144000" cy="4110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1507879"/>
            <a:ext cx="7766442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88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33462"/>
            <a:ext cx="9144000" cy="4110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1507879"/>
            <a:ext cx="7766442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1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33463"/>
            <a:ext cx="9144000" cy="4120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1507879"/>
            <a:ext cx="7766442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0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33463"/>
            <a:ext cx="9144000" cy="4120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1507879"/>
            <a:ext cx="7766442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58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49618"/>
            <a:ext cx="6546547" cy="6146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263253"/>
            <a:ext cx="8184847" cy="3042056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9" y="4813545"/>
            <a:ext cx="323875" cy="118800"/>
          </a:xfrm>
        </p:spPr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476625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1716951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1577399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24244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24244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609090" y="-100652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609090" y="5256251"/>
            <a:ext cx="12366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029557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49618"/>
            <a:ext cx="6546547" cy="614650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9" y="1263253"/>
            <a:ext cx="8184847" cy="3042056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4813545"/>
            <a:ext cx="552866" cy="1188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 b="0">
                <a:solidFill>
                  <a:schemeClr val="accent2"/>
                </a:solidFill>
              </a:defRPr>
            </a:lvl1pPr>
          </a:lstStyle>
          <a:p>
            <a:fld id="{9B32E951-18B6-4B36-9DC3-AA2CD01B4387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9" y="4813545"/>
            <a:ext cx="315309" cy="117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2"/>
                </a:solidFill>
              </a:defRPr>
            </a:lvl1pPr>
          </a:lstStyle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93622" y="1034513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256" y="239754"/>
            <a:ext cx="1089432" cy="5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49" r:id="rId2"/>
    <p:sldLayoutId id="2147483661" r:id="rId3"/>
    <p:sldLayoutId id="2147483662" r:id="rId4"/>
    <p:sldLayoutId id="2147483667" r:id="rId5"/>
    <p:sldLayoutId id="2147483668" r:id="rId6"/>
    <p:sldLayoutId id="2147483670" r:id="rId7"/>
    <p:sldLayoutId id="2147483669" r:id="rId8"/>
    <p:sldLayoutId id="2147483650" r:id="rId9"/>
    <p:sldLayoutId id="2147483671" r:id="rId10"/>
    <p:sldLayoutId id="2147483672" r:id="rId11"/>
    <p:sldLayoutId id="2147483673" r:id="rId12"/>
    <p:sldLayoutId id="2147483654" r:id="rId13"/>
    <p:sldLayoutId id="214748365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konomifakta.se/Fakta/Valfarden-i-privat-regi/sysselsatta-inom-valfardssektorn/Bransch-och-sektorsindelnin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Välfärdssektorn i Sverige 2012 - 2017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dirty="0" smtClean="0"/>
              <a:t>Nyföretagandet inom välfärdssektorn har sjunkit kraftigt sedan årsskiftet 2015/16. Antalet </a:t>
            </a:r>
            <a:r>
              <a:rPr lang="sv-SE" dirty="0" err="1" smtClean="0"/>
              <a:t>nyföretagsamma</a:t>
            </a:r>
            <a:r>
              <a:rPr lang="sv-SE" dirty="0" smtClean="0"/>
              <a:t> i sektorn har totalt </a:t>
            </a:r>
            <a:r>
              <a:rPr lang="sv-SE" b="1" dirty="0" smtClean="0"/>
              <a:t>minskat</a:t>
            </a:r>
            <a:r>
              <a:rPr lang="sv-SE" dirty="0" smtClean="0"/>
              <a:t> med ca 15 %. 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Under samma tidsperiod har antalet avslutade företag ökat markant. Antalet avslutare i sektorn har </a:t>
            </a:r>
            <a:r>
              <a:rPr lang="sv-SE" b="1" dirty="0" smtClean="0"/>
              <a:t>ökat</a:t>
            </a:r>
            <a:r>
              <a:rPr lang="sv-SE" dirty="0" smtClean="0"/>
              <a:t> med ca 18 %.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Hälften av minskningen (7 %) bland </a:t>
            </a:r>
            <a:r>
              <a:rPr lang="sv-SE" dirty="0" err="1" smtClean="0"/>
              <a:t>nyföretagsamma</a:t>
            </a:r>
            <a:r>
              <a:rPr lang="sv-SE" dirty="0" smtClean="0"/>
              <a:t> och 2/3 av ökningen (12 %) bland avslutarna </a:t>
            </a:r>
            <a:r>
              <a:rPr lang="sv-SE" b="1" dirty="0" smtClean="0"/>
              <a:t>kvarstår</a:t>
            </a:r>
            <a:r>
              <a:rPr lang="sv-SE" dirty="0" smtClean="0"/>
              <a:t> även </a:t>
            </a:r>
            <a:r>
              <a:rPr lang="sv-SE" dirty="0"/>
              <a:t>när man tar bort flyktingrelaterad verksamhet </a:t>
            </a:r>
            <a:r>
              <a:rPr lang="sv-SE" dirty="0" smtClean="0"/>
              <a:t>(samtliga HVB + flyktingboenden).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Kvinnors företagande inom välfärdssektorn är väsentligt högre än inom ekonomin i övrigt.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Bilden av minskat intresse för företagande inom välfärdssektorn styrks även av Nyföretagarcentrum.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364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Metodbeskrivning</a:t>
            </a:r>
            <a:r>
              <a:rPr lang="en-US" dirty="0" smtClean="0"/>
              <a:t>: </a:t>
            </a:r>
            <a:r>
              <a:rPr lang="en-US" dirty="0" err="1" smtClean="0"/>
              <a:t>Företagsamhetsmätningen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212803"/>
            <a:ext cx="8475042" cy="382585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sv-SE" sz="1200" dirty="0" smtClean="0"/>
              <a:t>Statistiken har hämtas från UC AB i början av år 2018. Vi har utgått från en totalundersökning av antalet företagsamma personer, snarare än antalet företag.</a:t>
            </a:r>
          </a:p>
          <a:p>
            <a:r>
              <a:rPr lang="sv-SE" sz="1200" dirty="0" smtClean="0"/>
              <a:t>En person räknas som företagsam inom välfärdssektorn om personen antingen:</a:t>
            </a:r>
            <a:endParaRPr lang="sv-SE" sz="1200" dirty="0"/>
          </a:p>
          <a:p>
            <a:pPr marL="0" indent="0">
              <a:buNone/>
            </a:pPr>
            <a:r>
              <a:rPr lang="sv-SE" sz="1200" dirty="0" smtClean="0"/>
              <a:t>	- har </a:t>
            </a:r>
            <a:r>
              <a:rPr lang="sv-SE" sz="1200" dirty="0"/>
              <a:t>en </a:t>
            </a:r>
            <a:r>
              <a:rPr lang="sv-SE" sz="1200" dirty="0" smtClean="0"/>
              <a:t>F-skattsedel, eller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- är </a:t>
            </a:r>
            <a:r>
              <a:rPr lang="sv-SE" sz="1200" dirty="0"/>
              <a:t>delägare i ett aktivt </a:t>
            </a:r>
            <a:r>
              <a:rPr lang="sv-SE" sz="1200" dirty="0" smtClean="0"/>
              <a:t>handelsbolag, eller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- är </a:t>
            </a:r>
            <a:r>
              <a:rPr lang="sv-SE" sz="1200" dirty="0"/>
              <a:t>VD eller ordinarie styrelsemedlem i ett aktivt </a:t>
            </a:r>
            <a:r>
              <a:rPr lang="sv-SE" sz="1200" dirty="0" smtClean="0"/>
              <a:t>aktiebolag</a:t>
            </a:r>
          </a:p>
          <a:p>
            <a:pPr marL="0" indent="0">
              <a:buNone/>
            </a:pPr>
            <a:r>
              <a:rPr lang="sv-SE" sz="1200" dirty="0" smtClean="0"/>
              <a:t>	- utöver detta ska personerna även kunna kopplas till välfärdssektorn via branschindelning*</a:t>
            </a:r>
          </a:p>
          <a:p>
            <a:r>
              <a:rPr lang="en-US" sz="1200" dirty="0" err="1" smtClean="0"/>
              <a:t>Individerna</a:t>
            </a:r>
            <a:r>
              <a:rPr lang="en-US" sz="1200" dirty="0" smtClean="0"/>
              <a:t> </a:t>
            </a:r>
            <a:r>
              <a:rPr lang="en-US" sz="1200" dirty="0" err="1"/>
              <a:t>räknas</a:t>
            </a:r>
            <a:r>
              <a:rPr lang="en-US" sz="1200" dirty="0"/>
              <a:t> bara en </a:t>
            </a:r>
            <a:r>
              <a:rPr lang="en-US" sz="1200" dirty="0" err="1" smtClean="0"/>
              <a:t>gång</a:t>
            </a:r>
            <a:r>
              <a:rPr lang="en-US" sz="1200" dirty="0" smtClean="0"/>
              <a:t>, </a:t>
            </a:r>
            <a:r>
              <a:rPr lang="en-US" sz="1200" dirty="0" err="1"/>
              <a:t>oavsett</a:t>
            </a:r>
            <a:r>
              <a:rPr lang="en-US" sz="1200" dirty="0"/>
              <a:t> om </a:t>
            </a:r>
            <a:r>
              <a:rPr lang="en-US" sz="1200" dirty="0" err="1"/>
              <a:t>personen</a:t>
            </a:r>
            <a:r>
              <a:rPr lang="en-US" sz="1200" dirty="0"/>
              <a:t> </a:t>
            </a:r>
            <a:r>
              <a:rPr lang="en-US" sz="1200" dirty="0" err="1"/>
              <a:t>ansvarar</a:t>
            </a:r>
            <a:r>
              <a:rPr lang="en-US" sz="1200" dirty="0"/>
              <a:t> </a:t>
            </a:r>
            <a:r>
              <a:rPr lang="en-US" sz="1200" dirty="0" err="1"/>
              <a:t>för</a:t>
            </a:r>
            <a:r>
              <a:rPr lang="en-US" sz="1200" dirty="0"/>
              <a:t> </a:t>
            </a:r>
            <a:r>
              <a:rPr lang="en-US" sz="1200" dirty="0" err="1"/>
              <a:t>ett</a:t>
            </a:r>
            <a:r>
              <a:rPr lang="en-US" sz="1200" dirty="0"/>
              <a:t> </a:t>
            </a:r>
            <a:r>
              <a:rPr lang="en-US" sz="1200" dirty="0" err="1"/>
              <a:t>eller</a:t>
            </a:r>
            <a:r>
              <a:rPr lang="en-US" sz="1200" dirty="0"/>
              <a:t> </a:t>
            </a:r>
            <a:r>
              <a:rPr lang="en-US" sz="1200" dirty="0" err="1"/>
              <a:t>flera</a:t>
            </a:r>
            <a:r>
              <a:rPr lang="en-US" sz="1200" dirty="0"/>
              <a:t> </a:t>
            </a:r>
            <a:r>
              <a:rPr lang="en-US" sz="1200" dirty="0" err="1"/>
              <a:t>företag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sv-SE" sz="1200" dirty="0" smtClean="0"/>
              <a:t>Vi mäter även nyföretagsamheten inom välfärdssektorn. Denna statistik avser personer som under innevarande år klassas som företagsam inom välfärdssektorn, men som </a:t>
            </a:r>
            <a:r>
              <a:rPr lang="sv-SE" sz="1200" b="1" dirty="0" smtClean="0"/>
              <a:t>inte </a:t>
            </a:r>
            <a:r>
              <a:rPr lang="sv-SE" sz="1200" dirty="0" smtClean="0"/>
              <a:t>gjorde det under det föregående året.</a:t>
            </a:r>
          </a:p>
          <a:p>
            <a:r>
              <a:rPr lang="sv-SE" sz="1200" dirty="0" smtClean="0"/>
              <a:t>Slutligen mäts även avslutning av företagsamhet inom välfärdssektorn. Denna statistik avser personer som under innevarande år </a:t>
            </a:r>
            <a:r>
              <a:rPr lang="sv-SE" sz="1200" b="1" dirty="0" smtClean="0"/>
              <a:t>inte </a:t>
            </a:r>
            <a:r>
              <a:rPr lang="sv-SE" sz="1200" dirty="0" smtClean="0"/>
              <a:t>klassas som företagsam inom välfärdssektorn, men som gjorde det under det föregående året.</a:t>
            </a:r>
          </a:p>
          <a:p>
            <a:pPr>
              <a:buNone/>
            </a:pPr>
            <a:r>
              <a:rPr lang="sv-SE" sz="1300" dirty="0" smtClean="0"/>
              <a:t> * </a:t>
            </a:r>
            <a:r>
              <a:rPr lang="sv-SE" sz="800" dirty="0" smtClean="0"/>
              <a:t>Branschindelningen utgår från Ekonomifaktas definition av välfärdssektorn. </a:t>
            </a:r>
          </a:p>
          <a:p>
            <a:pPr>
              <a:buNone/>
            </a:pPr>
            <a:r>
              <a:rPr lang="sv-SE" sz="800" dirty="0" smtClean="0">
                <a:hlinkClick r:id="rId2"/>
              </a:rPr>
              <a:t>https://www.ekonomifakta.se/Fakta/Valfarden-i-privat-regi/sysselsatta-inom-valfardssektorn/Bransch-och-sektorsindelning</a:t>
            </a:r>
            <a:r>
              <a:rPr lang="sv-SE" sz="800" dirty="0" smtClean="0"/>
              <a:t>	</a:t>
            </a:r>
            <a:endParaRPr lang="sv-SE" sz="1300" dirty="0" smtClean="0"/>
          </a:p>
          <a:p>
            <a:endParaRPr lang="sv-SE" sz="1300" dirty="0" smtClean="0"/>
          </a:p>
          <a:p>
            <a:endParaRPr lang="en-US" sz="1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2018-01-23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562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1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2400" b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Antal nya och avslutare, procentuell utveckling från föregående år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366235"/>
              </p:ext>
            </p:extLst>
          </p:nvPr>
        </p:nvGraphicFramePr>
        <p:xfrm>
          <a:off x="486078" y="1263649"/>
          <a:ext cx="8245797" cy="3668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6940259" y="4703668"/>
            <a:ext cx="20714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Källa: Företagsamhetsmätningen och UC</a:t>
            </a:r>
          </a:p>
        </p:txBody>
      </p:sp>
      <p:sp>
        <p:nvSpPr>
          <p:cNvPr id="3" name="Ellips 2"/>
          <p:cNvSpPr/>
          <p:nvPr/>
        </p:nvSpPr>
        <p:spPr>
          <a:xfrm>
            <a:off x="6832242" y="1204175"/>
            <a:ext cx="631065" cy="4056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6624726" y="4297983"/>
            <a:ext cx="631065" cy="4056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6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400" b="0" dirty="0"/>
              <a:t>Antal </a:t>
            </a:r>
            <a:r>
              <a:rPr lang="sv-SE" sz="2400" b="0" dirty="0" err="1" smtClean="0"/>
              <a:t>nyföretagsamma</a:t>
            </a:r>
            <a:r>
              <a:rPr lang="sv-SE" sz="2400" b="0" dirty="0" smtClean="0"/>
              <a:t> </a:t>
            </a:r>
            <a:r>
              <a:rPr lang="sv-SE" sz="2400" b="0" dirty="0"/>
              <a:t>och </a:t>
            </a:r>
            <a:r>
              <a:rPr lang="sv-SE" sz="2400" b="0" dirty="0" smtClean="0"/>
              <a:t>avslutare </a:t>
            </a:r>
            <a:r>
              <a:rPr lang="sv-SE" sz="2400" b="0" dirty="0"/>
              <a:t>efter sektor, </a:t>
            </a:r>
            <a:r>
              <a:rPr lang="sv-SE" sz="2400" dirty="0"/>
              <a:t>indexerat bas </a:t>
            </a:r>
            <a:r>
              <a:rPr lang="sv-SE" sz="2400" dirty="0" smtClean="0"/>
              <a:t>2012=100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35178"/>
              </p:ext>
            </p:extLst>
          </p:nvPr>
        </p:nvGraphicFramePr>
        <p:xfrm>
          <a:off x="1286740" y="1141424"/>
          <a:ext cx="6463587" cy="3726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6940259" y="4703668"/>
            <a:ext cx="20714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Källa: Företagsamhetsmätningen och UC</a:t>
            </a:r>
          </a:p>
        </p:txBody>
      </p:sp>
    </p:spTree>
    <p:extLst>
      <p:ext uri="{BB962C8B-B14F-4D97-AF65-F5344CB8AC3E}">
        <p14:creationId xmlns:p14="http://schemas.microsoft.com/office/powerpoint/2010/main" val="25381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6078" y="249618"/>
            <a:ext cx="6771167" cy="61465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Hur stor roll spelar minskat flyktingmottagande?</a:t>
            </a:r>
            <a:br>
              <a:rPr lang="sv-SE" dirty="0" smtClean="0"/>
            </a:br>
            <a:r>
              <a:rPr lang="sv-SE" sz="1800" dirty="0" smtClean="0"/>
              <a:t>- Ungefär hälften av minskningen i nyföretagandet finns inom flyktingrelaterade verksamheter. </a:t>
            </a:r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63552"/>
              </p:ext>
            </p:extLst>
          </p:nvPr>
        </p:nvGraphicFramePr>
        <p:xfrm>
          <a:off x="503230" y="1345896"/>
          <a:ext cx="81851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489397" y="4494727"/>
            <a:ext cx="7606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*Rensat för flyktingrelaterade verksamheter. SNI 87.901 &amp; 88.995 (HVB-hem respektive flyktingförläggningar).</a:t>
            </a:r>
          </a:p>
        </p:txBody>
      </p:sp>
      <p:sp>
        <p:nvSpPr>
          <p:cNvPr id="8" name="Rectangle 8"/>
          <p:cNvSpPr/>
          <p:nvPr/>
        </p:nvSpPr>
        <p:spPr>
          <a:xfrm>
            <a:off x="503230" y="1038119"/>
            <a:ext cx="73354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/>
              <a:t>Antal nyföretagsamma inom total välfärdssektor samt rensad välfärdssektor. År 2012-2017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94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Antal avslutare ökar med 18 %, två tredjedelar är </a:t>
            </a:r>
            <a:r>
              <a:rPr lang="sv-SE" u="sng" dirty="0" smtClean="0"/>
              <a:t>inte</a:t>
            </a:r>
            <a:r>
              <a:rPr lang="sv-SE" dirty="0" smtClean="0"/>
              <a:t> hänförlig till flyktingrelaterad verksamhet.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173071"/>
              </p:ext>
            </p:extLst>
          </p:nvPr>
        </p:nvGraphicFramePr>
        <p:xfrm>
          <a:off x="485775" y="1263650"/>
          <a:ext cx="81851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489397" y="4494727"/>
            <a:ext cx="7606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*Rensat för flyktingrelaterade verksamheter. SNI 87.901 &amp; 88.995 (HVB-hem respektive flyktingförläggningar).</a:t>
            </a:r>
          </a:p>
        </p:txBody>
      </p:sp>
      <p:sp>
        <p:nvSpPr>
          <p:cNvPr id="8" name="Rectangle 8"/>
          <p:cNvSpPr/>
          <p:nvPr/>
        </p:nvSpPr>
        <p:spPr>
          <a:xfrm>
            <a:off x="503230" y="1038119"/>
            <a:ext cx="6729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/>
              <a:t>Antal avslutare inom total välfärdssektor samt rensad välfärdssektor. År 2012-2017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546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Tillväxttakten avtar betydligt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6</a:t>
            </a:fld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247048"/>
              </p:ext>
            </p:extLst>
          </p:nvPr>
        </p:nvGraphicFramePr>
        <p:xfrm>
          <a:off x="485775" y="1263650"/>
          <a:ext cx="81851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489397" y="4494727"/>
            <a:ext cx="7606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*Rensat för flyktingrelaterade verksamheter. SNI 87.901 &amp; 88.995 (HVB-hem respektive flyktingförläggningar).</a:t>
            </a:r>
          </a:p>
        </p:txBody>
      </p:sp>
    </p:spTree>
    <p:extLst>
      <p:ext uri="{BB962C8B-B14F-4D97-AF65-F5344CB8AC3E}">
        <p14:creationId xmlns:p14="http://schemas.microsoft.com/office/powerpoint/2010/main" val="116192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Företagsamma</a:t>
            </a:r>
            <a:r>
              <a:rPr lang="en-US" dirty="0" smtClean="0"/>
              <a:t> </a:t>
            </a:r>
            <a:r>
              <a:rPr lang="en-US" dirty="0" err="1" smtClean="0"/>
              <a:t>kvinnor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majoritet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välfärdssektorn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2018-01-23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503230" y="1038119"/>
            <a:ext cx="8372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 smtClean="0"/>
              <a:t>Fördelning av företagsamma personer inom totala ekonomin respektive välfärdssektorn, med avseende på kön. År 2017.</a:t>
            </a:r>
            <a:endParaRPr lang="en-US" sz="1200" dirty="0"/>
          </a:p>
        </p:txBody>
      </p:sp>
      <p:graphicFrame>
        <p:nvGraphicFramePr>
          <p:cNvPr id="10" name="Platshållare för innehåll 9"/>
          <p:cNvGraphicFramePr>
            <a:graphicFrameLocks noGrp="1"/>
          </p:cNvGraphicFramePr>
          <p:nvPr>
            <p:ph idx="1"/>
          </p:nvPr>
        </p:nvGraphicFramePr>
        <p:xfrm>
          <a:off x="485775" y="1263650"/>
          <a:ext cx="81851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6940259" y="4703668"/>
            <a:ext cx="20714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Källa: Företagsamhetsmätningen och UC</a:t>
            </a:r>
          </a:p>
        </p:txBody>
      </p:sp>
    </p:spTree>
    <p:extLst>
      <p:ext uri="{BB962C8B-B14F-4D97-AF65-F5344CB8AC3E}">
        <p14:creationId xmlns:p14="http://schemas.microsoft.com/office/powerpoint/2010/main" val="9364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Men </a:t>
            </a:r>
            <a:r>
              <a:rPr lang="en-US" sz="1600" dirty="0" err="1" smtClean="0"/>
              <a:t>sektorn</a:t>
            </a:r>
            <a:r>
              <a:rPr lang="en-US" sz="1600" dirty="0" smtClean="0"/>
              <a:t> </a:t>
            </a:r>
            <a:r>
              <a:rPr lang="en-US" sz="1600" dirty="0" err="1" smtClean="0"/>
              <a:t>är</a:t>
            </a:r>
            <a:r>
              <a:rPr lang="en-US" sz="1600" dirty="0" smtClean="0"/>
              <a:t> </a:t>
            </a:r>
            <a:r>
              <a:rPr lang="en-US" sz="1600" dirty="0" err="1" smtClean="0"/>
              <a:t>dessutom</a:t>
            </a:r>
            <a:r>
              <a:rPr lang="en-US" sz="1600" dirty="0" smtClean="0"/>
              <a:t> </a:t>
            </a:r>
            <a:r>
              <a:rPr lang="en-US" sz="1600" dirty="0" err="1" smtClean="0"/>
              <a:t>betydligt</a:t>
            </a:r>
            <a:r>
              <a:rPr lang="en-US" sz="1600" dirty="0" smtClean="0"/>
              <a:t> </a:t>
            </a:r>
            <a:r>
              <a:rPr lang="en-US" sz="1600" dirty="0" err="1" smtClean="0"/>
              <a:t>viktigare</a:t>
            </a:r>
            <a:r>
              <a:rPr lang="en-US" sz="1600" dirty="0" smtClean="0"/>
              <a:t> </a:t>
            </a:r>
            <a:r>
              <a:rPr lang="en-US" sz="1600" dirty="0" err="1" smtClean="0"/>
              <a:t>för</a:t>
            </a:r>
            <a:r>
              <a:rPr lang="en-US" sz="1600" dirty="0" smtClean="0"/>
              <a:t> </a:t>
            </a:r>
            <a:r>
              <a:rPr lang="en-US" sz="1600" dirty="0" err="1" smtClean="0"/>
              <a:t>kvinnor</a:t>
            </a:r>
            <a:r>
              <a:rPr lang="en-US" sz="1600" dirty="0" smtClean="0"/>
              <a:t>. </a:t>
            </a:r>
            <a:r>
              <a:rPr lang="en-US" sz="1600" dirty="0" err="1" smtClean="0"/>
              <a:t>Fler</a:t>
            </a:r>
            <a:r>
              <a:rPr lang="en-US" sz="1600" dirty="0" smtClean="0"/>
              <a:t> </a:t>
            </a:r>
            <a:r>
              <a:rPr lang="en-US" sz="1600" dirty="0" err="1" smtClean="0"/>
              <a:t>än</a:t>
            </a:r>
            <a:r>
              <a:rPr lang="en-US" sz="1600" dirty="0" smtClean="0"/>
              <a:t> </a:t>
            </a: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tionde</a:t>
            </a:r>
            <a:r>
              <a:rPr lang="en-US" sz="1600" dirty="0" smtClean="0"/>
              <a:t> </a:t>
            </a:r>
            <a:r>
              <a:rPr lang="en-US" sz="1600" dirty="0" err="1" smtClean="0"/>
              <a:t>företagsam</a:t>
            </a:r>
            <a:r>
              <a:rPr lang="en-US" sz="1600" dirty="0" smtClean="0"/>
              <a:t> </a:t>
            </a:r>
            <a:r>
              <a:rPr lang="en-US" sz="1600" dirty="0" err="1" smtClean="0"/>
              <a:t>kvinna</a:t>
            </a:r>
            <a:r>
              <a:rPr lang="en-US" sz="1600" dirty="0" smtClean="0"/>
              <a:t> </a:t>
            </a:r>
            <a:r>
              <a:rPr lang="en-US" sz="1600" dirty="0" err="1" smtClean="0"/>
              <a:t>finns</a:t>
            </a:r>
            <a:r>
              <a:rPr lang="en-US" sz="1600" dirty="0" smtClean="0"/>
              <a:t> </a:t>
            </a:r>
            <a:r>
              <a:rPr lang="en-US" sz="1600" dirty="0" err="1" smtClean="0"/>
              <a:t>inom</a:t>
            </a:r>
            <a:r>
              <a:rPr lang="en-US" sz="1600" dirty="0" smtClean="0"/>
              <a:t> </a:t>
            </a:r>
            <a:r>
              <a:rPr lang="en-US" sz="1600" dirty="0" err="1" smtClean="0"/>
              <a:t>välfärdssektorn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2018-01-23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503230" y="1038119"/>
            <a:ext cx="7007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/>
              <a:t>Välfärdssektorns andel av den totala företagsamheten med avseende på kön. År 2017.</a:t>
            </a:r>
            <a:endParaRPr lang="en-US" sz="1400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</p:nvPr>
        </p:nvGraphicFramePr>
        <p:xfrm>
          <a:off x="485775" y="1263650"/>
          <a:ext cx="8185150" cy="304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6940259" y="4703668"/>
            <a:ext cx="20714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Källa: Företagsamhetsmätningen och UC</a:t>
            </a:r>
          </a:p>
        </p:txBody>
      </p:sp>
    </p:spTree>
    <p:extLst>
      <p:ext uri="{BB962C8B-B14F-4D97-AF65-F5344CB8AC3E}">
        <p14:creationId xmlns:p14="http://schemas.microsoft.com/office/powerpoint/2010/main" val="9364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Minskat intresse vid Nyföretagarcentrum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2018-03-07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9</a:t>
            </a:fld>
            <a:endParaRPr lang="sv-SE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583291"/>
              </p:ext>
            </p:extLst>
          </p:nvPr>
        </p:nvGraphicFramePr>
        <p:xfrm>
          <a:off x="1759432" y="1200149"/>
          <a:ext cx="5098568" cy="3732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338805"/>
              </p:ext>
            </p:extLst>
          </p:nvPr>
        </p:nvGraphicFramePr>
        <p:xfrm>
          <a:off x="2285999" y="1200149"/>
          <a:ext cx="4631223" cy="366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6917222" y="4720107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Källa: Nyföretagarcentrum</a:t>
            </a:r>
          </a:p>
        </p:txBody>
      </p:sp>
    </p:spTree>
    <p:extLst>
      <p:ext uri="{BB962C8B-B14F-4D97-AF65-F5344CB8AC3E}">
        <p14:creationId xmlns:p14="http://schemas.microsoft.com/office/powerpoint/2010/main" val="20278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SvN_Format_widescreen_V4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vN_Format_widescreen_V4 2013" id="{253CE18E-9CEB-4005-9767-F3EF5BD0B705}" vid="{6335FADA-CFFE-44EA-A059-547EA0BE67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SvN_Format_widescreen_V4 2013</Template>
  <TotalTime>0</TotalTime>
  <Words>390</Words>
  <Application>Microsoft Office PowerPoint</Application>
  <PresentationFormat>Bildspel på skärmen (16:9)</PresentationFormat>
  <Paragraphs>61</Paragraphs>
  <Slides>10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SvN_Format_widescreen_V4</vt:lpstr>
      <vt:lpstr>Välfärdssektorn i Sverige 2012 - 2017</vt:lpstr>
      <vt:lpstr>Antal nya och avslutare, procentuell utveckling från föregående år</vt:lpstr>
      <vt:lpstr>Antal nyföretagsamma och avslutare efter sektor, indexerat bas 2012=100</vt:lpstr>
      <vt:lpstr>Hur stor roll spelar minskat flyktingmottagande? - Ungefär hälften av minskningen i nyföretagandet finns inom flyktingrelaterade verksamheter. </vt:lpstr>
      <vt:lpstr>Antal avslutare ökar med 18 %, två tredjedelar är inte hänförlig till flyktingrelaterad verksamhet.</vt:lpstr>
      <vt:lpstr>Tillväxttakten avtar betydligt</vt:lpstr>
      <vt:lpstr>Företagsamma kvinnor är i majoritet inom välfärdssektorn.</vt:lpstr>
      <vt:lpstr>Men sektorn är dessutom betydligt viktigare för kvinnor. Fler än var tionde företagsam kvinna finns inom välfärdssektorn.</vt:lpstr>
      <vt:lpstr>Minskat intresse vid Nyföretagarcentrum</vt:lpstr>
      <vt:lpstr>Metodbeskrivning: Företagsamhetsmätningen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2017-02-06T09:39:33Z</dcterms:created>
  <dcterms:modified xsi:type="dcterms:W3CDTF">2018-03-07T07:32:59Z</dcterms:modified>
</cp:coreProperties>
</file>