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77" r:id="rId2"/>
    <p:sldId id="279" r:id="rId3"/>
    <p:sldId id="278" r:id="rId4"/>
    <p:sldId id="273" r:id="rId5"/>
    <p:sldId id="275" r:id="rId6"/>
    <p:sldId id="276" r:id="rId7"/>
  </p:sldIdLst>
  <p:sldSz cx="9144000" cy="6858000" type="screen4x3"/>
  <p:notesSz cx="7099300" cy="10234613"/>
  <p:custDataLst>
    <p:tags r:id="rId9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orient="horz" pos="3120">
          <p15:clr>
            <a:srgbClr val="A4A3A4"/>
          </p15:clr>
        </p15:guide>
        <p15:guide id="3" orient="horz" pos="868">
          <p15:clr>
            <a:srgbClr val="A4A3A4"/>
          </p15:clr>
        </p15:guide>
        <p15:guide id="4" orient="horz" pos="1096">
          <p15:clr>
            <a:srgbClr val="A4A3A4"/>
          </p15:clr>
        </p15:guide>
        <p15:guide id="5" pos="307">
          <p15:clr>
            <a:srgbClr val="A4A3A4"/>
          </p15:clr>
        </p15:guide>
        <p15:guide id="6" pos="5462">
          <p15:clr>
            <a:srgbClr val="A4A3A4"/>
          </p15:clr>
        </p15:guide>
        <p15:guide id="7" pos="664">
          <p15:clr>
            <a:srgbClr val="A4A3A4"/>
          </p15:clr>
        </p15:guide>
        <p15:guide id="8" pos="3339">
          <p15:clr>
            <a:srgbClr val="A4A3A4"/>
          </p15:clr>
        </p15:guide>
        <p15:guide id="9" pos="2883">
          <p15:clr>
            <a:srgbClr val="A4A3A4"/>
          </p15:clr>
        </p15:guide>
        <p15:guide id="10" orient="horz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EF"/>
    <a:srgbClr val="EAF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32" d="100"/>
          <a:sy n="132" d="100"/>
        </p:scale>
        <p:origin x="876" y="132"/>
      </p:cViewPr>
      <p:guideLst>
        <p:guide orient="horz" pos="4042"/>
        <p:guide orient="horz" pos="3120"/>
        <p:guide orient="horz" pos="868"/>
        <p:guide orient="horz" pos="1096"/>
        <p:guide pos="307"/>
        <p:guide pos="5462"/>
        <p:guide pos="664"/>
        <p:guide pos="3339"/>
        <p:guide pos="2883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230117957520635E-2"/>
          <c:y val="3.6587211931178566E-2"/>
          <c:w val="0.91970238786094327"/>
          <c:h val="0.761892692961794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Blad1!$B$1:$G$1</c:f>
              <c:strCache>
                <c:ptCount val="6"/>
                <c:pt idx="0">
                  <c:v>Jag skulle söka arbete i skola, komvux eller svenska för invandrare som drivs i kommunal regi</c:v>
                </c:pt>
                <c:pt idx="1">
                  <c:v>Jag skulle söka arbete utanför kommunalt finansierad utbildningsverksamhet i Sverige</c:v>
                </c:pt>
                <c:pt idx="2">
                  <c:v>Jag skulle vidareutbilda mig till annat yrke</c:v>
                </c:pt>
                <c:pt idx="3">
                  <c:v>Annat</c:v>
                </c:pt>
                <c:pt idx="4">
                  <c:v>Vet ej/ vill ej svara</c:v>
                </c:pt>
                <c:pt idx="5">
                  <c:v>Uppgift saknas</c:v>
                </c:pt>
              </c:strCache>
            </c:strRef>
          </c:cat>
          <c:val>
            <c:numRef>
              <c:f>Blad1!$B$2:$G$2</c:f>
              <c:numCache>
                <c:formatCode>###0.0%</c:formatCode>
                <c:ptCount val="6"/>
                <c:pt idx="0">
                  <c:v>0.50954494826984142</c:v>
                </c:pt>
                <c:pt idx="1">
                  <c:v>0.14047821462327925</c:v>
                </c:pt>
                <c:pt idx="2">
                  <c:v>7.8749684136597067E-2</c:v>
                </c:pt>
                <c:pt idx="3">
                  <c:v>0.10772081948542292</c:v>
                </c:pt>
                <c:pt idx="4">
                  <c:v>0.15131020696088396</c:v>
                </c:pt>
                <c:pt idx="5">
                  <c:v>1.219612652397894E-2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76-4FF2-8EC3-9645DD850A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331208"/>
        <c:axId val="207884424"/>
      </c:barChart>
      <c:catAx>
        <c:axId val="20633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7884424"/>
        <c:crosses val="autoZero"/>
        <c:auto val="1"/>
        <c:lblAlgn val="ctr"/>
        <c:lblOffset val="100"/>
        <c:noMultiLvlLbl val="0"/>
      </c:catAx>
      <c:valAx>
        <c:axId val="207884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63312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Blad1!$A$2:$A$13</c:f>
              <c:strCache>
                <c:ptCount val="12"/>
                <c:pt idx="0">
                  <c:v>Jag gjorde inget aktivt val mellan offentlig eller privat arbetsgivare</c:v>
                </c:pt>
                <c:pt idx="1">
                  <c:v>Jag upplevde att det fanns bättre möjlighet att påverka min egen arbetssituation inom det privata</c:v>
                </c:pt>
                <c:pt idx="2">
                  <c:v>Jag hade föredragit en offentlig arbetsgivare men det fanns ingen sådan</c:v>
                </c:pt>
                <c:pt idx="3">
                  <c:v>Annat</c:v>
                </c:pt>
                <c:pt idx="4">
                  <c:v>Jag upplevde att det var bättre möjligheter att göra ett bra jobb inom privat regi</c:v>
                </c:pt>
                <c:pt idx="5">
                  <c:v>Jag upplevde att det var bättre arbetsmiljö inom det privata</c:v>
                </c:pt>
                <c:pt idx="6">
                  <c:v>Det var kortare pendlingsavstånd</c:v>
                </c:pt>
                <c:pt idx="7">
                  <c:v>Jag upplevde att det var bättre lön inom det privata</c:v>
                </c:pt>
                <c:pt idx="8">
                  <c:v>Jag upplevde att det var bättre chefer och kollegor inom privat regi</c:v>
                </c:pt>
                <c:pt idx="9">
                  <c:v>Jag upplevde att det var bättre karriärmöjligehter inom det privata</c:v>
                </c:pt>
                <c:pt idx="10">
                  <c:v>Uppgift saknas</c:v>
                </c:pt>
                <c:pt idx="11">
                  <c:v>Vet ej/ vill ej svara</c:v>
                </c:pt>
              </c:strCache>
            </c:strRef>
          </c:cat>
          <c:val>
            <c:numRef>
              <c:f>Blad1!$B$2:$B$13</c:f>
              <c:numCache>
                <c:formatCode>###0.0%</c:formatCode>
                <c:ptCount val="12"/>
                <c:pt idx="0">
                  <c:v>0.36102872265143626</c:v>
                </c:pt>
                <c:pt idx="1">
                  <c:v>0.11350370828927886</c:v>
                </c:pt>
                <c:pt idx="2">
                  <c:v>0.10670779211520882</c:v>
                </c:pt>
                <c:pt idx="3">
                  <c:v>0.10610082306213639</c:v>
                </c:pt>
                <c:pt idx="4">
                  <c:v>9.7538690701472447E-2</c:v>
                </c:pt>
                <c:pt idx="5">
                  <c:v>5.9689283826390757E-2</c:v>
                </c:pt>
                <c:pt idx="6">
                  <c:v>3.6622078825114611E-2</c:v>
                </c:pt>
                <c:pt idx="7">
                  <c:v>3.6180815682639943E-2</c:v>
                </c:pt>
                <c:pt idx="8">
                  <c:v>3.1075823967195323E-2</c:v>
                </c:pt>
                <c:pt idx="9">
                  <c:v>2.7637542837985668E-2</c:v>
                </c:pt>
                <c:pt idx="10">
                  <c:v>1.3133824431593458E-2</c:v>
                </c:pt>
                <c:pt idx="11">
                  <c:v>1.0780893609552249E-2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0E-4645-B48B-D4182DFBA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415544"/>
        <c:axId val="202447072"/>
      </c:barChart>
      <c:catAx>
        <c:axId val="23415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2447072"/>
        <c:crosses val="autoZero"/>
        <c:auto val="1"/>
        <c:lblAlgn val="ctr"/>
        <c:lblOffset val="100"/>
        <c:noMultiLvlLbl val="0"/>
      </c:catAx>
      <c:valAx>
        <c:axId val="202447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415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Helt oviktigt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Blad1!$B$2</c:f>
              <c:numCache>
                <c:formatCode>###0.0%</c:formatCode>
                <c:ptCount val="1"/>
                <c:pt idx="0">
                  <c:v>0.18711935984159164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DE-4B3C-8E33-3175B38B8FC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Ganska oviktigt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Blad1!$C$2</c:f>
              <c:numCache>
                <c:formatCode>###0.0%</c:formatCode>
                <c:ptCount val="1"/>
                <c:pt idx="0">
                  <c:v>0.24009960875909647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DE-4B3C-8E33-3175B38B8FCB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Ganska viktigt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Blad1!$D$2</c:f>
              <c:numCache>
                <c:formatCode>###0.0%</c:formatCode>
                <c:ptCount val="1"/>
                <c:pt idx="0">
                  <c:v>0.27353074720850595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DE-4B3C-8E33-3175B38B8FCB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Mycket viktigt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Blad1!$E$2</c:f>
              <c:numCache>
                <c:formatCode>###0.0%</c:formatCode>
                <c:ptCount val="1"/>
                <c:pt idx="0">
                  <c:v>0.29762557455899946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8DE-4B3C-8E33-3175B38B8FCB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Uppgift saknas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Blad1!$F$2</c:f>
              <c:numCache>
                <c:formatCode>####.0%</c:formatCode>
                <c:ptCount val="1"/>
                <c:pt idx="0">
                  <c:v>1.6247096318110486E-3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8DE-4B3C-8E33-3175B38B8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659752"/>
        <c:axId val="208662104"/>
      </c:barChart>
      <c:catAx>
        <c:axId val="208659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662104"/>
        <c:crosses val="autoZero"/>
        <c:auto val="1"/>
        <c:lblAlgn val="ctr"/>
        <c:lblOffset val="100"/>
        <c:noMultiLvlLbl val="0"/>
      </c:catAx>
      <c:valAx>
        <c:axId val="208662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8659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0.63922</cdr:x>
      <cdr:y>0.09475</cdr:y>
    </cdr:from>
    <cdr:to>
      <cdr:x>1</cdr:x>
      <cdr:y>0.51791</cdr:y>
    </cdr:to>
    <cdr:sp macro="" textlink="">
      <cdr:nvSpPr>
        <cdr:cNvPr id="2" name="Ellips 1"/>
        <cdr:cNvSpPr/>
      </cdr:nvSpPr>
      <cdr:spPr>
        <a:xfrm xmlns:a="http://schemas.openxmlformats.org/drawingml/2006/main">
          <a:off x="5232088" y="384305"/>
          <a:ext cx="2953062" cy="171637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pPr algn="ctr"/>
          <a:r>
            <a:rPr lang="sv-SE" sz="1800" dirty="0"/>
            <a:t>36,6 % såg bättre möjligheter i den privata sektorn </a:t>
          </a:r>
          <a:endParaRPr lang="sv-SE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5048C7CF-854D-4258-B031-7AEC5DCEEB1E}" type="datetimeFigureOut">
              <a:rPr lang="sv-SE" smtClean="0"/>
              <a:pPr/>
              <a:t>2018-02-22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F1208B74-B811-423C-93F2-C573E744DD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745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372743"/>
            <a:ext cx="9144000" cy="5485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010505"/>
            <a:ext cx="7766442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16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8" y="1684338"/>
            <a:ext cx="8184847" cy="4056074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D588D78-B953-44D6-AAA3-70985707A376}" type="datetime1">
              <a:rPr lang="sv-SE" smtClean="0"/>
              <a:pPr/>
              <a:t>2018-02-22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148" y="6418060"/>
            <a:ext cx="323875" cy="158400"/>
          </a:xfrm>
        </p:spPr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78" y="1684338"/>
            <a:ext cx="8184847" cy="4056074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874" y="6418060"/>
            <a:ext cx="552866" cy="1584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00" b="0">
                <a:solidFill>
                  <a:schemeClr val="accent2"/>
                </a:solidFill>
              </a:defRPr>
            </a:lvl1pPr>
          </a:lstStyle>
          <a:p>
            <a:fld id="{9B32E951-18B6-4B36-9DC3-AA2CD01B4387}" type="datetime1">
              <a:rPr lang="sv-SE" smtClean="0"/>
              <a:pPr/>
              <a:t>2018-02-22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148" y="6418060"/>
            <a:ext cx="315309" cy="156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2"/>
                </a:solidFill>
              </a:defRPr>
            </a:lvl1pPr>
          </a:lstStyle>
          <a:p>
            <a:fld id="{5718465E-2E6A-4310-8AAC-7D6E13D1D67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93622" y="1379350"/>
            <a:ext cx="865037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7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9875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Privata alternativs betydelse för lärare</a:t>
            </a:r>
          </a:p>
        </p:txBody>
      </p:sp>
    </p:spTree>
    <p:extLst>
      <p:ext uri="{BB962C8B-B14F-4D97-AF65-F5344CB8AC3E}">
        <p14:creationId xmlns:p14="http://schemas.microsoft.com/office/powerpoint/2010/main" val="74030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 korthet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86078" y="1684337"/>
            <a:ext cx="8184847" cy="4643891"/>
          </a:xfrm>
        </p:spPr>
        <p:txBody>
          <a:bodyPr>
            <a:normAutofit/>
          </a:bodyPr>
          <a:lstStyle/>
          <a:p>
            <a:r>
              <a:rPr lang="sv-SE" dirty="0" smtClean="0"/>
              <a:t>Bara hälften av lärarna i vinstdrivande friskolor anger att de skulle söka jobb i en kommunal skola om deras privata arbetsgivare försvann.</a:t>
            </a:r>
          </a:p>
          <a:p>
            <a:r>
              <a:rPr lang="sv-SE" dirty="0" smtClean="0"/>
              <a:t>Mer än var tredje av de tillfrågade lärarna uppger att de aktivt sökt sig till en privat arbetsgivare. För lika många hade huvudmannaskapet ingen betydelse. </a:t>
            </a:r>
          </a:p>
          <a:p>
            <a:r>
              <a:rPr lang="sv-SE" dirty="0" smtClean="0"/>
              <a:t>Nästan 6 av 10 av menar att det är viktigt att det finns en mångfald av arbetsgivare i skolan.</a:t>
            </a:r>
          </a:p>
          <a:p>
            <a:r>
              <a:rPr lang="sv-SE" dirty="0" smtClean="0"/>
              <a:t>I en analys av Skolinspektionens Skolenkät som gått ut till lärare i 3 655 skolor ger lärarna i friskolor bättre betyg till sina skolor på 19 av 19 frågeområden ( t ex pedagogiskt ledarskap, utveckling, kollegial samverkan)</a:t>
            </a:r>
          </a:p>
          <a:p>
            <a:r>
              <a:rPr lang="sv-SE" dirty="0" smtClean="0"/>
              <a:t>Analysen visar även att med fler friskolor får även de kommunala skolorna högre betyg av sina lärare. Det verkar som om det finns positiva effekter av konkurrens mellan arbetsgivarna.</a:t>
            </a:r>
          </a:p>
          <a:p>
            <a:r>
              <a:rPr lang="sv-SE" dirty="0" smtClean="0"/>
              <a:t>Analysen visar även att det finns ett positivt samband mellan lärarnas omdömen om skolan och elevernas studieresultat.</a:t>
            </a:r>
          </a:p>
          <a:p>
            <a:r>
              <a:rPr lang="sv-SE" dirty="0" smtClean="0"/>
              <a:t>I analysen har man tagit hänsyn till skillnader i elevunderlag, skillnader i strukturella faktorer på kommunnivå etc. 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8D78-B953-44D6-AAA3-70985707A376}" type="datetime1">
              <a:rPr lang="sv-SE" smtClean="0"/>
              <a:pPr/>
              <a:t>2018-02-22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610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undersökningen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Enheten för Statistik om utbildning och arbete vid Statistiska centralbyrån (SCB) genomförde under perioden oktober – december 2017 en enkätunder-sökning på uppdrag av Svenskt Näringsliv.</a:t>
            </a:r>
          </a:p>
          <a:p>
            <a:r>
              <a:rPr lang="sv-SE" dirty="0"/>
              <a:t>Populationen av lärare utgjordes av 23 125 lärare vid skolenheter med en-skild/fristående huvudman och lärare hos privat utbildningsanordnare inom Komvux och SFI. </a:t>
            </a:r>
          </a:p>
          <a:p>
            <a:r>
              <a:rPr lang="sv-SE" dirty="0"/>
              <a:t>Urvalet bestod av 2000 lärare </a:t>
            </a:r>
          </a:p>
          <a:p>
            <a:r>
              <a:rPr lang="sv-SE" dirty="0"/>
              <a:t>Det var totalt 950 lärare som besvarade frågeblanketten vilket var 47,5 pro-cent av urvalet. </a:t>
            </a:r>
          </a:p>
          <a:p>
            <a:r>
              <a:rPr lang="sv-SE" dirty="0"/>
              <a:t>För varje svarande person har en vikt beräknats och använts. Syftet med detta är att kunna redovisa resultat för hela populationen och inte bara för de svarande.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767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Bara hälften av lärarna i friskolor vill söka jobb hos kommunen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670171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ktangel 13"/>
          <p:cNvSpPr/>
          <p:nvPr/>
        </p:nvSpPr>
        <p:spPr>
          <a:xfrm>
            <a:off x="339907" y="5921478"/>
            <a:ext cx="83310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Källa: SCB. N = 679</a:t>
            </a:r>
          </a:p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Fråga: Det finns de som hävdar att många privata företag kan komma att avvecklas om en </a:t>
            </a:r>
            <a:r>
              <a:rPr lang="sv-SE" sz="1200">
                <a:solidFill>
                  <a:srgbClr val="000000"/>
                </a:solidFill>
                <a:latin typeface="Arial" panose="020B0604020202020204" pitchFamily="34" charset="0"/>
              </a:rPr>
              <a:t>lagstiftning om vinstbegränsning </a:t>
            </a:r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i välfärden skulle komma att införas. Om den utbildningsanordnare där</a:t>
            </a:r>
          </a:p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du arbetar skulle komma att avvecklas, var skulle du söka nytt arbete i första hand?</a:t>
            </a:r>
          </a:p>
          <a:p>
            <a:endParaRPr lang="sv-SE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0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Många möjligheter i det privata 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428837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Rak pilkoppling 9"/>
          <p:cNvCxnSpPr/>
          <p:nvPr/>
        </p:nvCxnSpPr>
        <p:spPr>
          <a:xfrm flipH="1">
            <a:off x="5703757" y="3680085"/>
            <a:ext cx="966866" cy="1184223"/>
          </a:xfrm>
          <a:prstGeom prst="straightConnector1">
            <a:avLst/>
          </a:prstGeom>
          <a:ln w="127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/>
          <p:cNvCxnSpPr/>
          <p:nvPr/>
        </p:nvCxnSpPr>
        <p:spPr>
          <a:xfrm flipH="1">
            <a:off x="5508523" y="3277849"/>
            <a:ext cx="1067163" cy="718964"/>
          </a:xfrm>
          <a:prstGeom prst="straightConnector1">
            <a:avLst/>
          </a:prstGeom>
          <a:ln w="127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koppling 12"/>
          <p:cNvCxnSpPr/>
          <p:nvPr/>
        </p:nvCxnSpPr>
        <p:spPr>
          <a:xfrm flipH="1">
            <a:off x="5152870" y="3277849"/>
            <a:ext cx="919395" cy="434520"/>
          </a:xfrm>
          <a:prstGeom prst="straightConnector1">
            <a:avLst/>
          </a:prstGeom>
          <a:ln w="127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/>
          <p:cNvCxnSpPr/>
          <p:nvPr/>
        </p:nvCxnSpPr>
        <p:spPr>
          <a:xfrm flipH="1">
            <a:off x="4872432" y="2956572"/>
            <a:ext cx="999342" cy="184834"/>
          </a:xfrm>
          <a:prstGeom prst="straightConnector1">
            <a:avLst/>
          </a:prstGeom>
          <a:ln w="127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/>
          <p:cNvCxnSpPr/>
          <p:nvPr/>
        </p:nvCxnSpPr>
        <p:spPr>
          <a:xfrm flipH="1">
            <a:off x="4952378" y="2803993"/>
            <a:ext cx="919395" cy="55478"/>
          </a:xfrm>
          <a:prstGeom prst="straightConnector1">
            <a:avLst/>
          </a:prstGeom>
          <a:ln w="127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/>
          <p:cNvCxnSpPr/>
          <p:nvPr/>
        </p:nvCxnSpPr>
        <p:spPr>
          <a:xfrm flipH="1" flipV="1">
            <a:off x="4872432" y="2602875"/>
            <a:ext cx="1056178" cy="181462"/>
          </a:xfrm>
          <a:prstGeom prst="straightConnector1">
            <a:avLst/>
          </a:prstGeom>
          <a:ln w="127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339907" y="5921478"/>
            <a:ext cx="8331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Källa: SCB. N = 679</a:t>
            </a:r>
          </a:p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Fråga: Ange den främsta anledningen till att du har valt att arbeta hos en privat arbetsgivare inom kommunalt finansierad utbildning?</a:t>
            </a:r>
          </a:p>
          <a:p>
            <a:endParaRPr lang="sv-SE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50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Majoritet tycker mångfald bland arbetsgivare är viktigt 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086380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Höger klammerparentes 8"/>
          <p:cNvSpPr/>
          <p:nvPr/>
        </p:nvSpPr>
        <p:spPr>
          <a:xfrm rot="16200000">
            <a:off x="5838066" y="209257"/>
            <a:ext cx="618344" cy="4374592"/>
          </a:xfrm>
          <a:prstGeom prst="rightBrac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3882451" y="1731971"/>
            <a:ext cx="4452083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400" dirty="0"/>
              <a:t>57,2 % tycker mångfald bland arbetsgivare är viktigt</a:t>
            </a:r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>
            <a:off x="339907" y="5921478"/>
            <a:ext cx="8331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Källa: SCB. N = 679</a:t>
            </a:r>
          </a:p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Fråga: Hur viktigt är det för dig att det finns olika typer av arbetsgivare (offentliga, privata, ideella etc.) att välja mellan i ditt yrke?</a:t>
            </a:r>
          </a:p>
          <a:p>
            <a:endParaRPr lang="sv-SE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theme1.xml><?xml version="1.0" encoding="utf-8"?>
<a:theme xmlns:a="http://schemas.openxmlformats.org/drawingml/2006/main" name="SvN_Toolbox_V4">
  <a:themeElements>
    <a:clrScheme name="Svenskt Näringsliv färger">
      <a:dk1>
        <a:sysClr val="windowText" lastClr="000000"/>
      </a:dk1>
      <a:lt1>
        <a:srgbClr val="FFFFFF"/>
      </a:lt1>
      <a:dk2>
        <a:srgbClr val="AEC1CF"/>
      </a:dk2>
      <a:lt2>
        <a:srgbClr val="EF8200"/>
      </a:lt2>
      <a:accent1>
        <a:srgbClr val="AEC1CF"/>
      </a:accent1>
      <a:accent2>
        <a:srgbClr val="33414E"/>
      </a:accent2>
      <a:accent3>
        <a:srgbClr val="57758D"/>
      </a:accent3>
      <a:accent4>
        <a:srgbClr val="EF8200"/>
      </a:accent4>
      <a:accent5>
        <a:srgbClr val="FFCC00"/>
      </a:accent5>
      <a:accent6>
        <a:srgbClr val="E53517"/>
      </a:accent6>
      <a:hlink>
        <a:srgbClr val="33414E"/>
      </a:hlink>
      <a:folHlink>
        <a:srgbClr val="57758D"/>
      </a:folHlink>
    </a:clrScheme>
    <a:fontScheme name="Sv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vN_Format_V4 2013.potx" id="{D276F696-6091-44A7-B5AF-94E40129B489}" vid="{7F59855A-3B21-46AD-AF17-F0238571EE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SvN_Format_V4 2013</Template>
  <TotalTime>0</TotalTime>
  <Words>450</Words>
  <Application>Microsoft Office PowerPoint</Application>
  <PresentationFormat>Bildspel på skärmen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SvN_Toolbox_V4</vt:lpstr>
      <vt:lpstr>Privata alternativs betydelse för lärare</vt:lpstr>
      <vt:lpstr>I korthet</vt:lpstr>
      <vt:lpstr>Om undersökningen</vt:lpstr>
      <vt:lpstr>Bara hälften av lärarna i friskolor vill söka jobb hos kommunen</vt:lpstr>
      <vt:lpstr>Många möjligheter i det privata </vt:lpstr>
      <vt:lpstr>Majoritet tycker mångfald bland arbetsgivare är viktigt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2018-01-30T13:26:19Z</dcterms:created>
  <dcterms:modified xsi:type="dcterms:W3CDTF">2018-02-22T15:13:00Z</dcterms:modified>
</cp:coreProperties>
</file>