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sldIdLst>
    <p:sldId id="286" r:id="rId2"/>
    <p:sldId id="276" r:id="rId3"/>
    <p:sldId id="273" r:id="rId4"/>
    <p:sldId id="274" r:id="rId5"/>
    <p:sldId id="275" r:id="rId6"/>
    <p:sldId id="278" r:id="rId7"/>
    <p:sldId id="279" r:id="rId8"/>
    <p:sldId id="280" r:id="rId9"/>
    <p:sldId id="281" r:id="rId10"/>
    <p:sldId id="282" r:id="rId11"/>
    <p:sldId id="284" r:id="rId12"/>
    <p:sldId id="283" r:id="rId13"/>
    <p:sldId id="287" r:id="rId14"/>
    <p:sldId id="288" r:id="rId15"/>
    <p:sldId id="289" r:id="rId16"/>
    <p:sldId id="290" r:id="rId17"/>
  </p:sldIdLst>
  <p:sldSz cx="9144000" cy="6858000" type="screen4x3"/>
  <p:notesSz cx="7099300" cy="10234613"/>
  <p:custDataLst>
    <p:tags r:id="rId19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2" userDrawn="1">
          <p15:clr>
            <a:srgbClr val="A4A3A4"/>
          </p15:clr>
        </p15:guide>
        <p15:guide id="2" orient="horz" pos="3120">
          <p15:clr>
            <a:srgbClr val="A4A3A4"/>
          </p15:clr>
        </p15:guide>
        <p15:guide id="3" orient="horz" pos="868">
          <p15:clr>
            <a:srgbClr val="A4A3A4"/>
          </p15:clr>
        </p15:guide>
        <p15:guide id="4" orient="horz" pos="1096">
          <p15:clr>
            <a:srgbClr val="A4A3A4"/>
          </p15:clr>
        </p15:guide>
        <p15:guide id="5" pos="307">
          <p15:clr>
            <a:srgbClr val="A4A3A4"/>
          </p15:clr>
        </p15:guide>
        <p15:guide id="6" pos="5462">
          <p15:clr>
            <a:srgbClr val="A4A3A4"/>
          </p15:clr>
        </p15:guide>
        <p15:guide id="7" pos="664">
          <p15:clr>
            <a:srgbClr val="A4A3A4"/>
          </p15:clr>
        </p15:guide>
        <p15:guide id="8" pos="3339">
          <p15:clr>
            <a:srgbClr val="A4A3A4"/>
          </p15:clr>
        </p15:guide>
        <p15:guide id="9" pos="2883">
          <p15:clr>
            <a:srgbClr val="A4A3A4"/>
          </p15:clr>
        </p15:guide>
        <p15:guide id="10" orient="horz" pos="2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9EF"/>
    <a:srgbClr val="EAF0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342" y="102"/>
      </p:cViewPr>
      <p:guideLst>
        <p:guide orient="horz" pos="4042"/>
        <p:guide orient="horz" pos="3120"/>
        <p:guide orient="horz" pos="868"/>
        <p:guide orient="horz" pos="1096"/>
        <p:guide pos="307"/>
        <p:guide pos="5462"/>
        <p:guide pos="664"/>
        <p:guide pos="3339"/>
        <p:guide pos="2883"/>
        <p:guide orient="horz" pos="220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333298717799916E-2"/>
          <c:y val="2.0931632701866983E-2"/>
          <c:w val="0.91970238786094327"/>
          <c:h val="0.867631954343893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07-4169-B989-664D6858600D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407-4169-B989-664D6858600D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407-4169-B989-664D6858600D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407-4169-B989-664D6858600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407-4169-B989-664D6858600D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407-4169-B989-664D6858600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407-4169-B989-664D6858600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25,91%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407-4169-B989-664D6858600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11,67%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407-4169-B989-664D6858600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10,95%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407-4169-B989-664D6858600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9,12%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407-4169-B989-664D6858600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6,93%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407-4169-B989-664D6858600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Blad1!$A$2:$A$9</c:f>
              <c:strCache>
                <c:ptCount val="8"/>
                <c:pt idx="0">
                  <c:v>M</c:v>
                </c:pt>
                <c:pt idx="1">
                  <c:v>C</c:v>
                </c:pt>
                <c:pt idx="2">
                  <c:v>KD</c:v>
                </c:pt>
                <c:pt idx="3">
                  <c:v>L</c:v>
                </c:pt>
                <c:pt idx="4">
                  <c:v>S</c:v>
                </c:pt>
                <c:pt idx="5">
                  <c:v>Mp</c:v>
                </c:pt>
                <c:pt idx="6">
                  <c:v>V</c:v>
                </c:pt>
                <c:pt idx="7">
                  <c:v>Sd</c:v>
                </c:pt>
              </c:strCache>
            </c:strRef>
          </c:cat>
          <c:val>
            <c:numRef>
              <c:f>Blad1!$B$2:$B$9</c:f>
              <c:numCache>
                <c:formatCode>0.00%</c:formatCode>
                <c:ptCount val="8"/>
                <c:pt idx="0">
                  <c:v>0.2591</c:v>
                </c:pt>
                <c:pt idx="1">
                  <c:v>0.1167</c:v>
                </c:pt>
                <c:pt idx="2">
                  <c:v>0.1095</c:v>
                </c:pt>
                <c:pt idx="3">
                  <c:v>9.1200000000000003E-2</c:v>
                </c:pt>
                <c:pt idx="4">
                  <c:v>0.16420000000000001</c:v>
                </c:pt>
                <c:pt idx="5">
                  <c:v>6.93E-2</c:v>
                </c:pt>
                <c:pt idx="6">
                  <c:v>6.5600000000000006E-2</c:v>
                </c:pt>
                <c:pt idx="7" formatCode="0%">
                  <c:v>0.12770000000000001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07-4169-B989-664D685860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6794112"/>
        <c:axId val="186791160"/>
      </c:barChart>
      <c:catAx>
        <c:axId val="186794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6791160"/>
        <c:crosses val="autoZero"/>
        <c:auto val="1"/>
        <c:lblAlgn val="ctr"/>
        <c:lblOffset val="100"/>
        <c:noMultiLvlLbl val="0"/>
      </c:catAx>
      <c:valAx>
        <c:axId val="186791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6794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Ingångslönerna bör öka mindre än andra löner så att flera arbetslösa får jobb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Blad1!$A$2:$A$3</c:f>
              <c:strCache>
                <c:ptCount val="2"/>
                <c:pt idx="0">
                  <c:v>Basundersökningen</c:v>
                </c:pt>
                <c:pt idx="1">
                  <c:v>Kandidatdialogen</c:v>
                </c:pt>
              </c:strCache>
            </c:strRef>
          </c:cat>
          <c:val>
            <c:numRef>
              <c:f>Blad1!$B$2:$B$3</c:f>
              <c:numCache>
                <c:formatCode>###0.0%</c:formatCode>
                <c:ptCount val="2"/>
                <c:pt idx="0">
                  <c:v>0.55377358490565998</c:v>
                </c:pt>
                <c:pt idx="1">
                  <c:v>0.20444444444444446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0B-4BFA-B5F8-73989A6C07A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Lägstalönerna bör öka mer än andra löner för att minska löneskillnaderna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Basundersökningen</c:v>
                </c:pt>
                <c:pt idx="1">
                  <c:v>Kandidatdialogen</c:v>
                </c:pt>
              </c:strCache>
            </c:strRef>
          </c:cat>
          <c:val>
            <c:numRef>
              <c:f>Blad1!$C$2:$C$3</c:f>
              <c:numCache>
                <c:formatCode>###0.0%</c:formatCode>
                <c:ptCount val="2"/>
                <c:pt idx="0">
                  <c:v>0.44622641509433963</c:v>
                </c:pt>
                <c:pt idx="1">
                  <c:v>0.79555555555555557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0B-4BFA-B5F8-73989A6C07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2575104"/>
        <c:axId val="592578384"/>
      </c:barChart>
      <c:catAx>
        <c:axId val="592575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2578384"/>
        <c:crosses val="autoZero"/>
        <c:auto val="1"/>
        <c:lblAlgn val="ctr"/>
        <c:lblOffset val="100"/>
        <c:noMultiLvlLbl val="0"/>
      </c:catAx>
      <c:valAx>
        <c:axId val="592578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2575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Mycket dåliga förutsättningar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Blad1!$A$2:$A$3</c:f>
              <c:strCache>
                <c:ptCount val="2"/>
                <c:pt idx="0">
                  <c:v>Basundersökningen</c:v>
                </c:pt>
                <c:pt idx="1">
                  <c:v>Kandidatdialogen</c:v>
                </c:pt>
              </c:strCache>
            </c:strRef>
          </c:cat>
          <c:val>
            <c:numRef>
              <c:f>Blad1!$B$2:$B$3</c:f>
              <c:numCache>
                <c:formatCode>0.00%</c:formatCode>
                <c:ptCount val="2"/>
                <c:pt idx="0" formatCode="###0.0%">
                  <c:v>8.8122605363984668E-2</c:v>
                </c:pt>
                <c:pt idx="1">
                  <c:v>4.0000000000000001E-3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36-4E5B-B036-FE8AC47854E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Dåliga förutsättningar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Blad1!$A$2:$A$3</c:f>
              <c:strCache>
                <c:ptCount val="2"/>
                <c:pt idx="0">
                  <c:v>Basundersökningen</c:v>
                </c:pt>
                <c:pt idx="1">
                  <c:v>Kandidatdialogen</c:v>
                </c:pt>
              </c:strCache>
            </c:strRef>
          </c:cat>
          <c:val>
            <c:numRef>
              <c:f>Blad1!$C$2:$C$3</c:f>
              <c:numCache>
                <c:formatCode>0.00%</c:formatCode>
                <c:ptCount val="2"/>
                <c:pt idx="0" formatCode="###0.0%">
                  <c:v>0.24648786717752239</c:v>
                </c:pt>
                <c:pt idx="1">
                  <c:v>0.16800000000000001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36-4E5B-B036-FE8AC47854E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Bra förutsättningar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Blad1!$A$2:$A$3</c:f>
              <c:strCache>
                <c:ptCount val="2"/>
                <c:pt idx="0">
                  <c:v>Basundersökningen</c:v>
                </c:pt>
                <c:pt idx="1">
                  <c:v>Kandidatdialogen</c:v>
                </c:pt>
              </c:strCache>
            </c:strRef>
          </c:cat>
          <c:val>
            <c:numRef>
              <c:f>Blad1!$D$2:$D$3</c:f>
              <c:numCache>
                <c:formatCode>0.00%</c:formatCode>
                <c:ptCount val="2"/>
                <c:pt idx="0" formatCode="###0.0%">
                  <c:v>0.57215836526181352</c:v>
                </c:pt>
                <c:pt idx="1">
                  <c:v>0.69699999999999995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36-4E5B-B036-FE8AC47854E0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Mycket bra förutsättningar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Blad1!$A$2:$A$3</c:f>
              <c:strCache>
                <c:ptCount val="2"/>
                <c:pt idx="0">
                  <c:v>Basundersökningen</c:v>
                </c:pt>
                <c:pt idx="1">
                  <c:v>Kandidatdialogen</c:v>
                </c:pt>
              </c:strCache>
            </c:strRef>
          </c:cat>
          <c:val>
            <c:numRef>
              <c:f>Blad1!$E$2:$E$3</c:f>
              <c:numCache>
                <c:formatCode>0.00%</c:formatCode>
                <c:ptCount val="2"/>
                <c:pt idx="0" formatCode="###0.0%">
                  <c:v>9.3231162196679443E-2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36-4E5B-B036-FE8AC47854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9549864"/>
        <c:axId val="589552816"/>
      </c:barChart>
      <c:catAx>
        <c:axId val="589549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89552816"/>
        <c:crosses val="autoZero"/>
        <c:auto val="1"/>
        <c:lblAlgn val="ctr"/>
        <c:lblOffset val="100"/>
        <c:noMultiLvlLbl val="0"/>
      </c:catAx>
      <c:valAx>
        <c:axId val="5895528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89549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Instämmer inte alls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Blad1!$A$2:$A$3</c:f>
              <c:strCache>
                <c:ptCount val="2"/>
                <c:pt idx="0">
                  <c:v>Basundersökningen</c:v>
                </c:pt>
                <c:pt idx="1">
                  <c:v>Kandidatdialogen</c:v>
                </c:pt>
              </c:strCache>
            </c:strRef>
          </c:cat>
          <c:val>
            <c:numRef>
              <c:f>Blad1!$B$2:$B$3</c:f>
              <c:numCache>
                <c:formatCode>###0.0%</c:formatCode>
                <c:ptCount val="2"/>
                <c:pt idx="0">
                  <c:v>0.12882787750791974</c:v>
                </c:pt>
                <c:pt idx="1">
                  <c:v>9.3167701863354047E-2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F-4482-A95C-242E2C03822C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Blad1!$A$2:$A$3</c:f>
              <c:strCache>
                <c:ptCount val="2"/>
                <c:pt idx="0">
                  <c:v>Basundersökningen</c:v>
                </c:pt>
                <c:pt idx="1">
                  <c:v>Kandidatdialogen</c:v>
                </c:pt>
              </c:strCache>
            </c:strRef>
          </c:cat>
          <c:val>
            <c:numRef>
              <c:f>Blad1!$C$2:$C$3</c:f>
              <c:numCache>
                <c:formatCode>###0.0%</c:formatCode>
                <c:ptCount val="2"/>
                <c:pt idx="0">
                  <c:v>0.16895459345300951</c:v>
                </c:pt>
                <c:pt idx="1">
                  <c:v>0.10559006211180125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F-4482-A95C-242E2C03822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Blad1!$A$2:$A$3</c:f>
              <c:strCache>
                <c:ptCount val="2"/>
                <c:pt idx="0">
                  <c:v>Basundersökningen</c:v>
                </c:pt>
                <c:pt idx="1">
                  <c:v>Kandidatdialogen</c:v>
                </c:pt>
              </c:strCache>
            </c:strRef>
          </c:cat>
          <c:val>
            <c:numRef>
              <c:f>Blad1!$D$2:$D$3</c:f>
              <c:numCache>
                <c:formatCode>###0.0%</c:formatCode>
                <c:ptCount val="2"/>
                <c:pt idx="0">
                  <c:v>0.32840549102428723</c:v>
                </c:pt>
                <c:pt idx="1">
                  <c:v>0.14285714285714285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2F-4482-A95C-242E2C03822C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Blad1!$A$2:$A$3</c:f>
              <c:strCache>
                <c:ptCount val="2"/>
                <c:pt idx="0">
                  <c:v>Basundersökningen</c:v>
                </c:pt>
                <c:pt idx="1">
                  <c:v>Kandidatdialogen</c:v>
                </c:pt>
              </c:strCache>
            </c:strRef>
          </c:cat>
          <c:val>
            <c:numRef>
              <c:f>Blad1!$E$2:$E$3</c:f>
              <c:numCache>
                <c:formatCode>###0.0%</c:formatCode>
                <c:ptCount val="2"/>
                <c:pt idx="0">
                  <c:v>0.18479408658922913</c:v>
                </c:pt>
                <c:pt idx="1">
                  <c:v>0.2360248447204969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2F-4482-A95C-242E2C03822C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Instämmer helt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Blad1!$A$2:$A$3</c:f>
              <c:strCache>
                <c:ptCount val="2"/>
                <c:pt idx="0">
                  <c:v>Basundersökningen</c:v>
                </c:pt>
                <c:pt idx="1">
                  <c:v>Kandidatdialogen</c:v>
                </c:pt>
              </c:strCache>
            </c:strRef>
          </c:cat>
          <c:val>
            <c:numRef>
              <c:f>Blad1!$F$2:$F$3</c:f>
              <c:numCache>
                <c:formatCode>###0.0%</c:formatCode>
                <c:ptCount val="2"/>
                <c:pt idx="0">
                  <c:v>0.18901795142555439</c:v>
                </c:pt>
                <c:pt idx="1">
                  <c:v>0.42236024844720499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2F-4482-A95C-242E2C0382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2566904"/>
        <c:axId val="592564936"/>
      </c:barChart>
      <c:catAx>
        <c:axId val="592566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2564936"/>
        <c:crosses val="autoZero"/>
        <c:auto val="1"/>
        <c:lblAlgn val="ctr"/>
        <c:lblOffset val="100"/>
        <c:noMultiLvlLbl val="0"/>
      </c:catAx>
      <c:valAx>
        <c:axId val="592564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2566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Blad1!$A$2</c:f>
              <c:strCache>
                <c:ptCount val="1"/>
                <c:pt idx="0">
                  <c:v>Kategori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90F-4D44-8048-08AA08F2C7E0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90F-4D44-8048-08AA08F2C7E0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90F-4D44-8048-08AA08F2C7E0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90F-4D44-8048-08AA08F2C7E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7,77%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90F-4D44-8048-08AA08F2C7E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46,6%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90F-4D44-8048-08AA08F2C7E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39,16%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90F-4D44-8048-08AA08F2C7E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5,83%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0F-4D44-8048-08AA08F2C7E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0,655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92F-4F28-8695-4F4CEDAB383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Blad1!$B$1:$F$1</c:f>
              <c:strCache>
                <c:ptCount val="5"/>
                <c:pt idx="0">
                  <c:v>18-25 år</c:v>
                </c:pt>
                <c:pt idx="1">
                  <c:v>26-45 år</c:v>
                </c:pt>
                <c:pt idx="2">
                  <c:v>46-64 år</c:v>
                </c:pt>
                <c:pt idx="3">
                  <c:v>65 år eller äldre</c:v>
                </c:pt>
                <c:pt idx="4">
                  <c:v>Vill ej uppge</c:v>
                </c:pt>
              </c:strCache>
            </c:strRef>
          </c:cat>
          <c:val>
            <c:numRef>
              <c:f>Blad1!$B$2:$F$2</c:f>
              <c:numCache>
                <c:formatCode>0.00%</c:formatCode>
                <c:ptCount val="5"/>
                <c:pt idx="0">
                  <c:v>7.7899999999999997E-2</c:v>
                </c:pt>
                <c:pt idx="1">
                  <c:v>0.46750000000000003</c:v>
                </c:pt>
                <c:pt idx="2">
                  <c:v>0.39290000000000003</c:v>
                </c:pt>
                <c:pt idx="3">
                  <c:v>5.5199999999999999E-2</c:v>
                </c:pt>
                <c:pt idx="4">
                  <c:v>6.4999999999999997E-3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EA-43BB-9BCF-ED2B904341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4978960"/>
        <c:axId val="444979616"/>
      </c:barChart>
      <c:catAx>
        <c:axId val="44497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4979616"/>
        <c:crosses val="autoZero"/>
        <c:auto val="1"/>
        <c:lblAlgn val="ctr"/>
        <c:lblOffset val="100"/>
        <c:noMultiLvlLbl val="0"/>
      </c:catAx>
      <c:valAx>
        <c:axId val="444979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4978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472166056822418E-2"/>
          <c:y val="5.2242791160490153E-2"/>
          <c:w val="0.91970238786094327"/>
          <c:h val="0.690593240438632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Blad1!$A$2</c:f>
              <c:strCache>
                <c:ptCount val="1"/>
                <c:pt idx="0">
                  <c:v>Kategori 1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53,38%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26F-4899-821C-CED8F946FD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31,19%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26F-4899-821C-CED8F946FDE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6,11%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6F-4899-821C-CED8F946FDE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5,14%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26F-4899-821C-CED8F946FDE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0,32%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6F-4899-821C-CED8F946FDE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2,25%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6F-4899-821C-CED8F946FDE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Blad1!$B$1:$H$1</c:f>
              <c:strCache>
                <c:ptCount val="7"/>
                <c:pt idx="0">
                  <c:v>Förtroendevald</c:v>
                </c:pt>
                <c:pt idx="1">
                  <c:v>Förvärvsarbetande</c:v>
                </c:pt>
                <c:pt idx="2">
                  <c:v>Företagare</c:v>
                </c:pt>
                <c:pt idx="3">
                  <c:v>Studerande</c:v>
                </c:pt>
                <c:pt idx="4">
                  <c:v>Pensionär</c:v>
                </c:pt>
                <c:pt idx="5">
                  <c:v>Hemarbetande</c:v>
                </c:pt>
                <c:pt idx="6">
                  <c:v>Annat</c:v>
                </c:pt>
              </c:strCache>
            </c:strRef>
          </c:cat>
          <c:val>
            <c:numRef>
              <c:f>Blad1!$B$2:$H$2</c:f>
              <c:numCache>
                <c:formatCode>0.00%</c:formatCode>
                <c:ptCount val="7"/>
                <c:pt idx="0">
                  <c:v>0.5323</c:v>
                </c:pt>
                <c:pt idx="1">
                  <c:v>0.31290000000000001</c:v>
                </c:pt>
                <c:pt idx="2">
                  <c:v>6.13E-2</c:v>
                </c:pt>
                <c:pt idx="3">
                  <c:v>5.16E-2</c:v>
                </c:pt>
                <c:pt idx="4">
                  <c:v>1.61E-2</c:v>
                </c:pt>
                <c:pt idx="5">
                  <c:v>3.2000000000000002E-3</c:v>
                </c:pt>
                <c:pt idx="6">
                  <c:v>2.2669999999999999E-2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10-40B7-9C1E-EA7E946E55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2552008"/>
        <c:axId val="432552336"/>
      </c:barChart>
      <c:catAx>
        <c:axId val="432552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32552336"/>
        <c:crosses val="autoZero"/>
        <c:auto val="1"/>
        <c:lblAlgn val="ctr"/>
        <c:lblOffset val="100"/>
        <c:noMultiLvlLbl val="0"/>
      </c:catAx>
      <c:valAx>
        <c:axId val="432552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32552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 Instämmer inte alls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Blad1!$A$2:$A$4</c:f>
              <c:strCache>
                <c:ptCount val="3"/>
                <c:pt idx="0">
                  <c:v>Det borde vara lägre skatter för företag</c:v>
                </c:pt>
                <c:pt idx="1">
                  <c:v>Villkoren för småföretag i Sverige borde förbättras</c:v>
                </c:pt>
                <c:pt idx="2">
                  <c:v>Villkoren för storföretag i Sverige borde </c:v>
                </c:pt>
              </c:strCache>
            </c:strRef>
          </c:cat>
          <c:val>
            <c:numRef>
              <c:f>Blad1!$B$2:$B$4</c:f>
              <c:numCache>
                <c:formatCode>0.00%</c:formatCode>
                <c:ptCount val="3"/>
                <c:pt idx="0">
                  <c:v>9.4899999999999998E-2</c:v>
                </c:pt>
                <c:pt idx="1">
                  <c:v>0.01</c:v>
                </c:pt>
                <c:pt idx="2">
                  <c:v>4.0599999999999997E-2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20-4BCB-A82C-8D6EFC56028F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Blad1!$A$2:$A$4</c:f>
              <c:strCache>
                <c:ptCount val="3"/>
                <c:pt idx="0">
                  <c:v>Det borde vara lägre skatter för företag</c:v>
                </c:pt>
                <c:pt idx="1">
                  <c:v>Villkoren för småföretag i Sverige borde förbättras</c:v>
                </c:pt>
                <c:pt idx="2">
                  <c:v>Villkoren för storföretag i Sverige borde </c:v>
                </c:pt>
              </c:strCache>
            </c:strRef>
          </c:cat>
          <c:val>
            <c:numRef>
              <c:f>Blad1!$C$2:$C$4</c:f>
              <c:numCache>
                <c:formatCode>0.00%</c:formatCode>
                <c:ptCount val="3"/>
                <c:pt idx="0">
                  <c:v>0.122</c:v>
                </c:pt>
                <c:pt idx="1">
                  <c:v>6.0000000000000001E-3</c:v>
                </c:pt>
                <c:pt idx="2">
                  <c:v>7.4499999999999997E-2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20-4BCB-A82C-8D6EFC56028F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Blad1!$A$2:$A$4</c:f>
              <c:strCache>
                <c:ptCount val="3"/>
                <c:pt idx="0">
                  <c:v>Det borde vara lägre skatter för företag</c:v>
                </c:pt>
                <c:pt idx="1">
                  <c:v>Villkoren för småföretag i Sverige borde förbättras</c:v>
                </c:pt>
                <c:pt idx="2">
                  <c:v>Villkoren för storföretag i Sverige borde </c:v>
                </c:pt>
              </c:strCache>
            </c:strRef>
          </c:cat>
          <c:val>
            <c:numRef>
              <c:f>Blad1!$D$2:$D$4</c:f>
              <c:numCache>
                <c:formatCode>0.00%</c:formatCode>
                <c:ptCount val="3"/>
                <c:pt idx="0">
                  <c:v>0.17630000000000001</c:v>
                </c:pt>
                <c:pt idx="1">
                  <c:v>7.6899999999999996E-2</c:v>
                </c:pt>
                <c:pt idx="2">
                  <c:v>0.27789999999999998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20-4BCB-A82C-8D6EFC56028F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Det borde vara lägre skatter för företag</c:v>
                </c:pt>
                <c:pt idx="1">
                  <c:v>Villkoren för småföretag i Sverige borde förbättras</c:v>
                </c:pt>
                <c:pt idx="2">
                  <c:v>Villkoren för storföretag i Sverige borde </c:v>
                </c:pt>
              </c:strCache>
            </c:strRef>
          </c:cat>
          <c:val>
            <c:numRef>
              <c:f>Blad1!$E$2:$E$4</c:f>
              <c:numCache>
                <c:formatCode>0.00%</c:formatCode>
                <c:ptCount val="3"/>
                <c:pt idx="0">
                  <c:v>0.24060000000000001</c:v>
                </c:pt>
                <c:pt idx="1">
                  <c:v>0.224</c:v>
                </c:pt>
                <c:pt idx="2">
                  <c:v>0.31180000000000002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20-4BCB-A82C-8D6EFC56028F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5 Instämmer helt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Det borde vara lägre skatter för företag</c:v>
                </c:pt>
                <c:pt idx="1">
                  <c:v>Villkoren för småföretag i Sverige borde förbättras</c:v>
                </c:pt>
                <c:pt idx="2">
                  <c:v>Villkoren för storföretag i Sverige borde </c:v>
                </c:pt>
              </c:strCache>
            </c:strRef>
          </c:cat>
          <c:val>
            <c:numRef>
              <c:f>Blad1!$F$2:$F$4</c:f>
              <c:numCache>
                <c:formatCode>0.00%</c:formatCode>
                <c:ptCount val="3"/>
                <c:pt idx="0">
                  <c:v>0.36609999999999998</c:v>
                </c:pt>
                <c:pt idx="1">
                  <c:v>0.68220000000000003</c:v>
                </c:pt>
                <c:pt idx="2">
                  <c:v>0.29499999999999998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F20-4BCB-A82C-8D6EFC5602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9545600"/>
        <c:axId val="589537728"/>
      </c:barChart>
      <c:catAx>
        <c:axId val="589545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89537728"/>
        <c:crosses val="autoZero"/>
        <c:auto val="1"/>
        <c:lblAlgn val="ctr"/>
        <c:lblOffset val="100"/>
        <c:noMultiLvlLbl val="0"/>
      </c:catAx>
      <c:valAx>
        <c:axId val="5895377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8954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Mycket dåliga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Blad1!$A$2:$A$3</c:f>
              <c:strCache>
                <c:ptCount val="2"/>
                <c:pt idx="0">
                  <c:v>Totalt sett, anser du att förutsättningarna för att driva företag i Sverige är bra eller dåliga?</c:v>
                </c:pt>
                <c:pt idx="1">
                  <c:v>Totalt sett, anser du att förutsättningarna för att driva företag i det län där du bor är bra eller dåliga?</c:v>
                </c:pt>
              </c:strCache>
            </c:strRef>
          </c:cat>
          <c:val>
            <c:numRef>
              <c:f>Blad1!$B$2:$B$3</c:f>
              <c:numCache>
                <c:formatCode>0.00%</c:formatCode>
                <c:ptCount val="2"/>
                <c:pt idx="0">
                  <c:v>0.01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48-4785-BBB8-EAD9F7984EDF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Dåliga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Totalt sett, anser du att förutsättningarna för att driva företag i Sverige är bra eller dåliga?</c:v>
                </c:pt>
                <c:pt idx="1">
                  <c:v>Totalt sett, anser du att förutsättningarna för att driva företag i det län där du bor är bra eller dåliga?</c:v>
                </c:pt>
              </c:strCache>
            </c:strRef>
          </c:cat>
          <c:val>
            <c:numRef>
              <c:f>Blad1!$C$2:$C$3</c:f>
              <c:numCache>
                <c:formatCode>0.00%</c:formatCode>
                <c:ptCount val="2"/>
                <c:pt idx="0">
                  <c:v>0.17</c:v>
                </c:pt>
                <c:pt idx="1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48-4785-BBB8-EAD9F7984EDF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Bra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Totalt sett, anser du att förutsättningarna för att driva företag i Sverige är bra eller dåliga?</c:v>
                </c:pt>
                <c:pt idx="1">
                  <c:v>Totalt sett, anser du att förutsättningarna för att driva företag i det län där du bor är bra eller dåliga?</c:v>
                </c:pt>
              </c:strCache>
            </c:strRef>
          </c:cat>
          <c:val>
            <c:numRef>
              <c:f>Blad1!$D$2:$D$3</c:f>
              <c:numCache>
                <c:formatCode>0.00%</c:formatCode>
                <c:ptCount val="2"/>
                <c:pt idx="0">
                  <c:v>0.67</c:v>
                </c:pt>
                <c:pt idx="1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348-4785-BBB8-EAD9F7984EDF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Mycket bra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Totalt sett, anser du att förutsättningarna för att driva företag i Sverige är bra eller dåliga?</c:v>
                </c:pt>
                <c:pt idx="1">
                  <c:v>Totalt sett, anser du att förutsättningarna för att driva företag i det län där du bor är bra eller dåliga?</c:v>
                </c:pt>
              </c:strCache>
            </c:strRef>
          </c:cat>
          <c:val>
            <c:numRef>
              <c:f>Blad1!$E$2:$E$3</c:f>
              <c:numCache>
                <c:formatCode>0.00%</c:formatCode>
                <c:ptCount val="2"/>
                <c:pt idx="0">
                  <c:v>0.14000000000000001</c:v>
                </c:pt>
                <c:pt idx="1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48-4785-BBB8-EAD9F7984E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5745800"/>
        <c:axId val="445744816"/>
      </c:barChart>
      <c:catAx>
        <c:axId val="445745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5744816"/>
        <c:crosses val="autoZero"/>
        <c:auto val="1"/>
        <c:lblAlgn val="ctr"/>
        <c:lblOffset val="100"/>
        <c:noMultiLvlLbl val="0"/>
      </c:catAx>
      <c:valAx>
        <c:axId val="445744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5745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Ingångslönerna bör öka mer än andra löner för att minska löneskillnaderna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Kategori 1</c:v>
                </c:pt>
              </c:strCache>
            </c:strRef>
          </c:cat>
          <c:val>
            <c:numRef>
              <c:f>Blad1!$B$2</c:f>
              <c:numCache>
                <c:formatCode>###0.0%</c:formatCode>
                <c:ptCount val="1"/>
                <c:pt idx="0">
                  <c:v>0.20444444444444446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EA-4AF6-BA8B-727AA7AD993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Ingångslönerna bör öka mindre än andra löner så att fler arbetslösa får jobb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Kategori 1</c:v>
                </c:pt>
              </c:strCache>
            </c:strRef>
          </c:cat>
          <c:val>
            <c:numRef>
              <c:f>Blad1!$C$2</c:f>
              <c:numCache>
                <c:formatCode>###0.0%</c:formatCode>
                <c:ptCount val="1"/>
                <c:pt idx="0">
                  <c:v>0.79555555555555557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EA-4AF6-BA8B-727AA7AD99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3701208"/>
        <c:axId val="593701536"/>
      </c:barChart>
      <c:catAx>
        <c:axId val="5937012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93701536"/>
        <c:crosses val="autoZero"/>
        <c:auto val="1"/>
        <c:lblAlgn val="ctr"/>
        <c:lblOffset val="100"/>
        <c:noMultiLvlLbl val="0"/>
      </c:catAx>
      <c:valAx>
        <c:axId val="593701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3701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cat>
            <c:strRef>
              <c:f>Blad1!$A$2:$A$11</c:f>
              <c:strCache>
                <c:ptCount val="10"/>
                <c:pt idx="0">
                  <c:v>Om jag blir invald i riksdagen lovar jag att verka för att förbättra företagens villkor</c:v>
                </c:pt>
                <c:pt idx="1">
                  <c:v>Alla gymnasieskolor borde erbjuda sina elever att delta i Ung Företagsamhet</c:v>
                </c:pt>
                <c:pt idx="2">
                  <c:v>Utbildning och forskning bör mer inriktas på att stärka Sveriges konkurrenskraft</c:v>
                </c:pt>
                <c:pt idx="3">
                  <c:v>Kompetens, ansvar och arbetsinsats bör ha större betydelseför anställdas lön även om det leder till ökade löneskillnader</c:v>
                </c:pt>
                <c:pt idx="4">
                  <c:v>Riksdagen bör inte sätta ett tak för privata välfärdsföretags vinster</c:v>
                </c:pt>
                <c:pt idx="5">
                  <c:v>Det borde vara lägre skatt på arbete</c:v>
                </c:pt>
                <c:pt idx="6">
                  <c:v>Privata företag bör ta över en del av Arbetsförmedlingens uppgifter för att göra det lättare att hitta rätt kompetens</c:v>
                </c:pt>
                <c:pt idx="7">
                  <c:v>Lagen om anställningsskydd (LAS) bör ändras så att kompetens och prestation värderas mer och anställningstid mindre.</c:v>
                </c:pt>
                <c:pt idx="8">
                  <c:v>För att underlätta för mindre företag bör det inte ställas krav på kollektivavtal vid offentliga upphandlingar</c:v>
                </c:pt>
                <c:pt idx="9">
                  <c:v>Den svenska kärnkraften ska finnas kvar under hela reaktorernas tekniska och ekonomiska livslängd</c:v>
                </c:pt>
              </c:strCache>
            </c:strRef>
          </c:cat>
          <c:val>
            <c:numRef>
              <c:f>Blad1!$C$2:$C$11</c:f>
              <c:numCache>
                <c:formatCode>General</c:formatCode>
                <c:ptCount val="10"/>
                <c:pt idx="0">
                  <c:v>4.4773140075559432</c:v>
                </c:pt>
                <c:pt idx="1">
                  <c:v>4.2786847406412631</c:v>
                </c:pt>
                <c:pt idx="2">
                  <c:v>4.1848541189931359</c:v>
                </c:pt>
                <c:pt idx="3">
                  <c:v>3.9129235347985341</c:v>
                </c:pt>
                <c:pt idx="4">
                  <c:v>3.7603391232423489</c:v>
                </c:pt>
                <c:pt idx="5">
                  <c:v>3.8120465084560826</c:v>
                </c:pt>
                <c:pt idx="6">
                  <c:v>3.6422054009819966</c:v>
                </c:pt>
                <c:pt idx="7">
                  <c:v>3.5650709219858152</c:v>
                </c:pt>
                <c:pt idx="8">
                  <c:v>3.4321582911470547</c:v>
                </c:pt>
                <c:pt idx="9">
                  <c:v>3.4431438127090304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D6-4C49-9501-252BE55A68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1104680"/>
        <c:axId val="431105008"/>
      </c:barChart>
      <c:catAx>
        <c:axId val="431104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31105008"/>
        <c:crosses val="autoZero"/>
        <c:auto val="1"/>
        <c:lblAlgn val="ctr"/>
        <c:lblOffset val="100"/>
        <c:noMultiLvlLbl val="0"/>
      </c:catAx>
      <c:valAx>
        <c:axId val="431105008"/>
        <c:scaling>
          <c:orientation val="minMax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31104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Instämmer inte alls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Blad1!$A$2:$A$4</c:f>
              <c:strCache>
                <c:ptCount val="3"/>
                <c:pt idx="0">
                  <c:v>Reglerna kring strandskydd bör ändras så att det blir lättare att bygga bostäder</c:v>
                </c:pt>
                <c:pt idx="1">
                  <c:v>En flygskatt kommer att försämra konkurrenskraften för företagen i länet</c:v>
                </c:pt>
                <c:pt idx="2">
                  <c:v>Reglerna kring konflikter på arbetsmarknaden bör förändras så att vi undviker konflikter liknande den i Göteborgs hamn</c:v>
                </c:pt>
              </c:strCache>
            </c:strRef>
          </c:cat>
          <c:val>
            <c:numRef>
              <c:f>Blad1!$B$2:$B$4</c:f>
              <c:numCache>
                <c:formatCode>0.00%</c:formatCode>
                <c:ptCount val="3"/>
                <c:pt idx="0">
                  <c:v>0.105</c:v>
                </c:pt>
                <c:pt idx="1">
                  <c:v>0.26700000000000002</c:v>
                </c:pt>
                <c:pt idx="2">
                  <c:v>0.128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E3-4D88-A90C-1F7F580E988E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Blad1!$A$2:$A$4</c:f>
              <c:strCache>
                <c:ptCount val="3"/>
                <c:pt idx="0">
                  <c:v>Reglerna kring strandskydd bör ändras så att det blir lättare att bygga bostäder</c:v>
                </c:pt>
                <c:pt idx="1">
                  <c:v>En flygskatt kommer att försämra konkurrenskraften för företagen i länet</c:v>
                </c:pt>
                <c:pt idx="2">
                  <c:v>Reglerna kring konflikter på arbetsmarknaden bör förändras så att vi undviker konflikter liknande den i Göteborgs hamn</c:v>
                </c:pt>
              </c:strCache>
            </c:strRef>
          </c:cat>
          <c:val>
            <c:numRef>
              <c:f>Blad1!$C$2:$C$4</c:f>
              <c:numCache>
                <c:formatCode>0.00%</c:formatCode>
                <c:ptCount val="3"/>
                <c:pt idx="0">
                  <c:v>5.2999999999999999E-2</c:v>
                </c:pt>
                <c:pt idx="1">
                  <c:v>0.13300000000000001</c:v>
                </c:pt>
                <c:pt idx="2">
                  <c:v>2.5999999999999999E-2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E3-4D88-A90C-1F7F580E988E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Blad1!$A$2:$A$4</c:f>
              <c:strCache>
                <c:ptCount val="3"/>
                <c:pt idx="0">
                  <c:v>Reglerna kring strandskydd bör ändras så att det blir lättare att bygga bostäder</c:v>
                </c:pt>
                <c:pt idx="1">
                  <c:v>En flygskatt kommer att försämra konkurrenskraften för företagen i länet</c:v>
                </c:pt>
                <c:pt idx="2">
                  <c:v>Reglerna kring konflikter på arbetsmarknaden bör förändras så att vi undviker konflikter liknande den i Göteborgs hamn</c:v>
                </c:pt>
              </c:strCache>
            </c:strRef>
          </c:cat>
          <c:val>
            <c:numRef>
              <c:f>Blad1!$D$2:$D$4</c:f>
              <c:numCache>
                <c:formatCode>0.00%</c:formatCode>
                <c:ptCount val="3"/>
                <c:pt idx="0">
                  <c:v>0.316</c:v>
                </c:pt>
                <c:pt idx="1">
                  <c:v>6.7000000000000004E-2</c:v>
                </c:pt>
                <c:pt idx="2">
                  <c:v>0.154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E3-4D88-A90C-1F7F580E988E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Blad1!$A$2:$A$4</c:f>
              <c:strCache>
                <c:ptCount val="3"/>
                <c:pt idx="0">
                  <c:v>Reglerna kring strandskydd bör ändras så att det blir lättare att bygga bostäder</c:v>
                </c:pt>
                <c:pt idx="1">
                  <c:v>En flygskatt kommer att försämra konkurrenskraften för företagen i länet</c:v>
                </c:pt>
                <c:pt idx="2">
                  <c:v>Reglerna kring konflikter på arbetsmarknaden bör förändras så att vi undviker konflikter liknande den i Göteborgs hamn</c:v>
                </c:pt>
              </c:strCache>
            </c:strRef>
          </c:cat>
          <c:val>
            <c:numRef>
              <c:f>Blad1!$E$2:$E$4</c:f>
              <c:numCache>
                <c:formatCode>0.00%</c:formatCode>
                <c:ptCount val="3"/>
                <c:pt idx="0">
                  <c:v>0</c:v>
                </c:pt>
                <c:pt idx="1">
                  <c:v>0.13300000000000001</c:v>
                </c:pt>
                <c:pt idx="2">
                  <c:v>0.10299999999999999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E3-4D88-A90C-1F7F580E988E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Instämmer helt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Blad1!$A$2:$A$4</c:f>
              <c:strCache>
                <c:ptCount val="3"/>
                <c:pt idx="0">
                  <c:v>Reglerna kring strandskydd bör ändras så att det blir lättare att bygga bostäder</c:v>
                </c:pt>
                <c:pt idx="1">
                  <c:v>En flygskatt kommer att försämra konkurrenskraften för företagen i länet</c:v>
                </c:pt>
                <c:pt idx="2">
                  <c:v>Reglerna kring konflikter på arbetsmarknaden bör förändras så att vi undviker konflikter liknande den i Göteborgs hamn</c:v>
                </c:pt>
              </c:strCache>
            </c:strRef>
          </c:cat>
          <c:val>
            <c:numRef>
              <c:f>Blad1!$F$2:$F$4</c:f>
              <c:numCache>
                <c:formatCode>0.00%</c:formatCode>
                <c:ptCount val="3"/>
                <c:pt idx="0">
                  <c:v>0.52600000000000002</c:v>
                </c:pt>
                <c:pt idx="1">
                  <c:v>0.4</c:v>
                </c:pt>
                <c:pt idx="2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E3-4D88-A90C-1F7F580E9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6303024"/>
        <c:axId val="446300400"/>
      </c:barChart>
      <c:catAx>
        <c:axId val="446303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6300400"/>
        <c:crosses val="autoZero"/>
        <c:auto val="1"/>
        <c:lblAlgn val="ctr"/>
        <c:lblOffset val="100"/>
        <c:noMultiLvlLbl val="0"/>
      </c:catAx>
      <c:valAx>
        <c:axId val="446300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6303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Jobben</c:v>
                </c:pt>
                <c:pt idx="1">
                  <c:v>Invandring och integration</c:v>
                </c:pt>
                <c:pt idx="2">
                  <c:v>Företagens villkor</c:v>
                </c:pt>
                <c:pt idx="3">
                  <c:v>Lag och ordning</c:v>
                </c:pt>
                <c:pt idx="4">
                  <c:v>Vården</c:v>
                </c:pt>
                <c:pt idx="5">
                  <c:v>Skolan och barnomsorg</c:v>
                </c:pt>
                <c:pt idx="6">
                  <c:v>Bostäder och infrastruktur</c:v>
                </c:pt>
                <c:pt idx="7">
                  <c:v>Miljö och klimat</c:v>
                </c:pt>
                <c:pt idx="8">
                  <c:v>Sveriges ekonomi</c:v>
                </c:pt>
                <c:pt idx="9">
                  <c:v>Jämställdhet</c:v>
                </c:pt>
                <c:pt idx="10">
                  <c:v>Pensionärer och äldreomsorg</c:v>
                </c:pt>
                <c:pt idx="11">
                  <c:v>Försvarspolitik</c:v>
                </c:pt>
                <c:pt idx="12">
                  <c:v>Utrikespolitik</c:v>
                </c:pt>
                <c:pt idx="13">
                  <c:v>Annat</c:v>
                </c:pt>
              </c:strCache>
            </c:strRef>
          </c:cat>
          <c:val>
            <c:numRef>
              <c:f>Blad1!$B$2:$B$15</c:f>
              <c:numCache>
                <c:formatCode>0.00%</c:formatCode>
                <c:ptCount val="14"/>
                <c:pt idx="0">
                  <c:v>0.41860465116279072</c:v>
                </c:pt>
                <c:pt idx="1">
                  <c:v>0.31782945736434109</c:v>
                </c:pt>
                <c:pt idx="2">
                  <c:v>0.29457364341085274</c:v>
                </c:pt>
                <c:pt idx="3">
                  <c:v>0.2868217054263566</c:v>
                </c:pt>
                <c:pt idx="4">
                  <c:v>0.2558139534883721</c:v>
                </c:pt>
                <c:pt idx="5">
                  <c:v>0.22480620155038761</c:v>
                </c:pt>
                <c:pt idx="6">
                  <c:v>0.18604651162790697</c:v>
                </c:pt>
                <c:pt idx="7">
                  <c:v>0.18217054263565891</c:v>
                </c:pt>
                <c:pt idx="8">
                  <c:v>9.6899224806201556E-2</c:v>
                </c:pt>
                <c:pt idx="9">
                  <c:v>9.6899224806201556E-2</c:v>
                </c:pt>
                <c:pt idx="10">
                  <c:v>8.1395348837209308E-2</c:v>
                </c:pt>
                <c:pt idx="11">
                  <c:v>5.4263565891472867E-2</c:v>
                </c:pt>
                <c:pt idx="12">
                  <c:v>1.937984496124031E-2</c:v>
                </c:pt>
                <c:pt idx="13">
                  <c:v>4.2635658914728675E-2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AE-4E88-9399-CF458F4826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43934784"/>
        <c:axId val="443937408"/>
      </c:barChart>
      <c:catAx>
        <c:axId val="443934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3937408"/>
        <c:crosses val="autoZero"/>
        <c:auto val="1"/>
        <c:lblAlgn val="ctr"/>
        <c:lblOffset val="100"/>
        <c:noMultiLvlLbl val="0"/>
      </c:catAx>
      <c:valAx>
        <c:axId val="443937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3934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r">
              <a:defRPr sz="1200"/>
            </a:lvl1pPr>
          </a:lstStyle>
          <a:p>
            <a:fld id="{5048C7CF-854D-4258-B031-7AEC5DCEEB1E}" type="datetimeFigureOut">
              <a:rPr lang="sv-SE" smtClean="0"/>
              <a:pPr/>
              <a:t>2018-06-05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06" tIns="47453" rIns="94906" bIns="47453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4906" tIns="47453" rIns="94906" bIns="4745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r">
              <a:defRPr sz="1200"/>
            </a:lvl1pPr>
          </a:lstStyle>
          <a:p>
            <a:fld id="{F1208B74-B811-423C-93F2-C573E744DD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7456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372743"/>
            <a:ext cx="9144000" cy="54852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8" y="2010505"/>
            <a:ext cx="7766442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7646" y="275149"/>
            <a:ext cx="1490733" cy="706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Straight Connector 15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16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72743"/>
            <a:ext cx="9144000" cy="54852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8" y="2010505"/>
            <a:ext cx="7766442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7646" y="275149"/>
            <a:ext cx="1490733" cy="706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Straight Connector 15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01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78" y="286819"/>
            <a:ext cx="6546547" cy="81953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78" y="1684338"/>
            <a:ext cx="8184847" cy="4056074"/>
          </a:xfrm>
        </p:spPr>
        <p:txBody>
          <a:bodyPr tIns="36000"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D588D78-B953-44D6-AAA3-70985707A376}" type="datetime1">
              <a:rPr lang="sv-SE" smtClean="0"/>
              <a:pPr/>
              <a:t>2018-06-05</a:t>
            </a:fld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3148" y="6418060"/>
            <a:ext cx="323875" cy="158400"/>
          </a:xfrm>
        </p:spPr>
        <p:txBody>
          <a:bodyPr/>
          <a:lstStyle/>
          <a:p>
            <a:fld id="{5718465E-2E6A-4310-8AAC-7D6E13D1D673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269825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-269825" y="63550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9252520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-269825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9252520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rot="5400000">
            <a:off x="403632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rot="5400000">
            <a:off x="403632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 rot="5400000">
            <a:off x="8588478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 rot="5400000">
            <a:off x="8588478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54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6078" y="286819"/>
            <a:ext cx="6546547" cy="819533"/>
          </a:xfrm>
          <a:prstGeom prst="rect">
            <a:avLst/>
          </a:prstGeom>
        </p:spPr>
        <p:txBody>
          <a:bodyPr vert="horz" lIns="0" tIns="0" rIns="91440" bIns="45720" rtlCol="0" anchor="b" anchorCtr="0">
            <a:normAutofit/>
          </a:bodyPr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6078" y="1684338"/>
            <a:ext cx="8184847" cy="4056074"/>
          </a:xfrm>
          <a:prstGeom prst="rect">
            <a:avLst/>
          </a:prstGeom>
        </p:spPr>
        <p:txBody>
          <a:bodyPr vert="horz" lIns="0" tIns="3600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3874" y="6418060"/>
            <a:ext cx="552866" cy="1584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700" b="0">
                <a:solidFill>
                  <a:schemeClr val="accent2"/>
                </a:solidFill>
              </a:defRPr>
            </a:lvl1pPr>
          </a:lstStyle>
          <a:p>
            <a:fld id="{9B32E951-18B6-4B36-9DC3-AA2CD01B4387}" type="datetime1">
              <a:rPr lang="sv-SE" smtClean="0"/>
              <a:pPr/>
              <a:t>2018-06-05</a:t>
            </a:fld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148" y="6418060"/>
            <a:ext cx="315309" cy="156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accent2"/>
                </a:solidFill>
              </a:defRPr>
            </a:lvl1pPr>
          </a:lstStyle>
          <a:p>
            <a:fld id="{5718465E-2E6A-4310-8AAC-7D6E13D1D67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7646" y="275149"/>
            <a:ext cx="1490733" cy="706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493622" y="1379350"/>
            <a:ext cx="8650378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67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0" r:id="rId2"/>
    <p:sldLayoutId id="2147483650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269875" algn="l" defTabSz="914400" rtl="0" eaLnBrk="1" latinLnBrk="0" hangingPunct="1">
        <a:lnSpc>
          <a:spcPct val="90000"/>
        </a:lnSpc>
        <a:spcBef>
          <a:spcPts val="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Svenskt Näringslivs Kandidatdialog</a:t>
            </a:r>
          </a:p>
        </p:txBody>
      </p:sp>
      <p:sp>
        <p:nvSpPr>
          <p:cNvPr id="3" name="Date Placeholder 3"/>
          <p:cNvSpPr txBox="1">
            <a:spLocks/>
          </p:cNvSpPr>
          <p:nvPr/>
        </p:nvSpPr>
        <p:spPr>
          <a:xfrm>
            <a:off x="8263330" y="6521298"/>
            <a:ext cx="763087" cy="181843"/>
          </a:xfrm>
          <a:prstGeom prst="rect">
            <a:avLst/>
          </a:prstGeom>
        </p:spPr>
        <p:txBody>
          <a:bodyPr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D588D78-B953-44D6-AAA3-70985707A376}" type="datetime1">
              <a:rPr lang="sv-SE" sz="800" smtClean="0"/>
              <a:pPr/>
              <a:t>2018-06-05</a:t>
            </a:fld>
            <a:endParaRPr lang="sv-SE" sz="800" dirty="0"/>
          </a:p>
        </p:txBody>
      </p:sp>
    </p:spTree>
    <p:extLst>
      <p:ext uri="{BB962C8B-B14F-4D97-AF65-F5344CB8AC3E}">
        <p14:creationId xmlns:p14="http://schemas.microsoft.com/office/powerpoint/2010/main" val="195703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Påståenden till samtliga respondenter*</a:t>
            </a: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671267"/>
              </p:ext>
            </p:extLst>
          </p:nvPr>
        </p:nvGraphicFramePr>
        <p:xfrm>
          <a:off x="485775" y="1386840"/>
          <a:ext cx="8185150" cy="435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ktangel 4"/>
          <p:cNvSpPr/>
          <p:nvPr/>
        </p:nvSpPr>
        <p:spPr>
          <a:xfrm>
            <a:off x="423016" y="5995952"/>
            <a:ext cx="72938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000" dirty="0"/>
              <a:t>Kandidatdialogen, fältperiod: 20171101 – 20180412. </a:t>
            </a:r>
          </a:p>
          <a:p>
            <a:r>
              <a:rPr lang="sv-SE" sz="1000" dirty="0"/>
              <a:t>Fråga: Nedan följer ett antal påståenden. Ange för vart och ett av dessa om du instämmer eller inte. Svara på en 5-gradig skala (1=Instämmer inte alls; 5=Instämmer helt).</a:t>
            </a:r>
          </a:p>
          <a:p>
            <a:r>
              <a:rPr lang="sv-SE" sz="1000" dirty="0"/>
              <a:t>Grafen visar medelvärden. </a:t>
            </a:r>
          </a:p>
        </p:txBody>
      </p:sp>
    </p:spTree>
    <p:extLst>
      <p:ext uri="{BB962C8B-B14F-4D97-AF65-F5344CB8AC3E}">
        <p14:creationId xmlns:p14="http://schemas.microsoft.com/office/powerpoint/2010/main" val="346175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Påståenden för regioner</a:t>
            </a: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0275396"/>
              </p:ext>
            </p:extLst>
          </p:nvPr>
        </p:nvGraphicFramePr>
        <p:xfrm>
          <a:off x="485775" y="1684338"/>
          <a:ext cx="8043628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ruta 8"/>
          <p:cNvSpPr txBox="1"/>
          <p:nvPr/>
        </p:nvSpPr>
        <p:spPr>
          <a:xfrm>
            <a:off x="8252085" y="2196058"/>
            <a:ext cx="727023" cy="307777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N = 39</a:t>
            </a:r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8252085" y="3292839"/>
            <a:ext cx="727023" cy="307777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N = 15</a:t>
            </a:r>
            <a:endParaRPr lang="sv-SE" dirty="0"/>
          </a:p>
        </p:txBody>
      </p:sp>
      <p:sp>
        <p:nvSpPr>
          <p:cNvPr id="11" name="textruta 10"/>
          <p:cNvSpPr txBox="1"/>
          <p:nvPr/>
        </p:nvSpPr>
        <p:spPr>
          <a:xfrm>
            <a:off x="8282065" y="4362730"/>
            <a:ext cx="727023" cy="307777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N = 19</a:t>
            </a:r>
            <a:endParaRPr lang="sv-SE" dirty="0"/>
          </a:p>
        </p:txBody>
      </p:sp>
      <p:sp>
        <p:nvSpPr>
          <p:cNvPr id="12" name="textruta 11"/>
          <p:cNvSpPr txBox="1"/>
          <p:nvPr/>
        </p:nvSpPr>
        <p:spPr>
          <a:xfrm>
            <a:off x="485775" y="2570813"/>
            <a:ext cx="3793917" cy="26161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sv-SE" sz="1100" dirty="0"/>
              <a:t>Ställdes till respondenter i Västra Götaland och Värmland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485775" y="3652409"/>
            <a:ext cx="3793917" cy="26161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sv-SE" sz="1100" dirty="0"/>
              <a:t>Ställdes till respondenter i Västerbotten och Norrbotten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485775" y="4734005"/>
            <a:ext cx="3793917" cy="26161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sv-SE" sz="1100" dirty="0"/>
              <a:t>Ställdes till respondenter i Västmanland och Dalarna</a:t>
            </a:r>
          </a:p>
        </p:txBody>
      </p:sp>
      <p:sp>
        <p:nvSpPr>
          <p:cNvPr id="16" name="Rektangel 15"/>
          <p:cNvSpPr/>
          <p:nvPr/>
        </p:nvSpPr>
        <p:spPr>
          <a:xfrm>
            <a:off x="423016" y="5995952"/>
            <a:ext cx="72938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000" dirty="0"/>
              <a:t>Kandidatdialogen, fältperiod: 20171101 – 20180412. </a:t>
            </a:r>
          </a:p>
          <a:p>
            <a:r>
              <a:rPr lang="sv-SE" sz="1000" dirty="0"/>
              <a:t>Fråga: Nedan följer ett antal påståenden. Ange för vart och ett av dessa om du instämmer eller inte. Svara på en 5-gradig skala (1=Instämmer inte alls; 5=Instämmer helt).</a:t>
            </a:r>
          </a:p>
        </p:txBody>
      </p:sp>
      <p:grpSp>
        <p:nvGrpSpPr>
          <p:cNvPr id="20" name="Grupp 19"/>
          <p:cNvGrpSpPr/>
          <p:nvPr/>
        </p:nvGrpSpPr>
        <p:grpSpPr>
          <a:xfrm>
            <a:off x="5570220" y="1582961"/>
            <a:ext cx="2606040" cy="565377"/>
            <a:chOff x="5508168" y="1409075"/>
            <a:chExt cx="2664379" cy="648832"/>
          </a:xfrm>
        </p:grpSpPr>
        <p:sp>
          <p:nvSpPr>
            <p:cNvPr id="21" name="Höger klammerparentes 20"/>
            <p:cNvSpPr/>
            <p:nvPr/>
          </p:nvSpPr>
          <p:spPr>
            <a:xfrm rot="16200000">
              <a:off x="6707066" y="592426"/>
              <a:ext cx="266583" cy="2664379"/>
            </a:xfrm>
            <a:prstGeom prst="rightBrac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textruta 21"/>
            <p:cNvSpPr txBox="1"/>
            <p:nvPr/>
          </p:nvSpPr>
          <p:spPr>
            <a:xfrm>
              <a:off x="6005334" y="1409075"/>
              <a:ext cx="1660827" cy="355558"/>
            </a:xfrm>
            <a:prstGeom prst="rect">
              <a:avLst/>
            </a:prstGeom>
            <a:noFill/>
            <a:ln w="19050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1400" dirty="0"/>
                <a:t> 69,3% instämmer</a:t>
              </a:r>
            </a:p>
          </p:txBody>
        </p:sp>
      </p:grpSp>
      <p:grpSp>
        <p:nvGrpSpPr>
          <p:cNvPr id="23" name="Grupp 22"/>
          <p:cNvGrpSpPr/>
          <p:nvPr/>
        </p:nvGrpSpPr>
        <p:grpSpPr>
          <a:xfrm>
            <a:off x="6172208" y="2668203"/>
            <a:ext cx="2004062" cy="565377"/>
            <a:chOff x="6123624" y="1409075"/>
            <a:chExt cx="2048923" cy="648832"/>
          </a:xfrm>
        </p:grpSpPr>
        <p:sp>
          <p:nvSpPr>
            <p:cNvPr id="24" name="Höger klammerparentes 23"/>
            <p:cNvSpPr/>
            <p:nvPr/>
          </p:nvSpPr>
          <p:spPr>
            <a:xfrm rot="16200000">
              <a:off x="7014794" y="900154"/>
              <a:ext cx="266583" cy="2048923"/>
            </a:xfrm>
            <a:prstGeom prst="rightBrac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5" name="textruta 24"/>
            <p:cNvSpPr txBox="1"/>
            <p:nvPr/>
          </p:nvSpPr>
          <p:spPr>
            <a:xfrm>
              <a:off x="6316959" y="1409075"/>
              <a:ext cx="1660827" cy="355558"/>
            </a:xfrm>
            <a:prstGeom prst="rect">
              <a:avLst/>
            </a:prstGeom>
            <a:noFill/>
            <a:ln w="19050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1400" dirty="0"/>
                <a:t> 53,3% instämmer</a:t>
              </a:r>
            </a:p>
          </p:txBody>
        </p:sp>
      </p:grpSp>
      <p:grpSp>
        <p:nvGrpSpPr>
          <p:cNvPr id="26" name="Grupp 25"/>
          <p:cNvGrpSpPr/>
          <p:nvPr/>
        </p:nvGrpSpPr>
        <p:grpSpPr>
          <a:xfrm>
            <a:off x="6172208" y="3752734"/>
            <a:ext cx="2004062" cy="565377"/>
            <a:chOff x="6123624" y="1409075"/>
            <a:chExt cx="2048923" cy="648832"/>
          </a:xfrm>
        </p:grpSpPr>
        <p:sp>
          <p:nvSpPr>
            <p:cNvPr id="27" name="Höger klammerparentes 26"/>
            <p:cNvSpPr/>
            <p:nvPr/>
          </p:nvSpPr>
          <p:spPr>
            <a:xfrm rot="16200000">
              <a:off x="7014794" y="900154"/>
              <a:ext cx="266583" cy="2048923"/>
            </a:xfrm>
            <a:prstGeom prst="rightBrac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textruta 27"/>
            <p:cNvSpPr txBox="1"/>
            <p:nvPr/>
          </p:nvSpPr>
          <p:spPr>
            <a:xfrm>
              <a:off x="6316959" y="1409075"/>
              <a:ext cx="1660827" cy="355558"/>
            </a:xfrm>
            <a:prstGeom prst="rect">
              <a:avLst/>
            </a:prstGeom>
            <a:noFill/>
            <a:ln w="19050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1400" dirty="0"/>
                <a:t> 52,6% instämmer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497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Viktigaste frågorna</a:t>
            </a: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903915"/>
              </p:ext>
            </p:extLst>
          </p:nvPr>
        </p:nvGraphicFramePr>
        <p:xfrm>
          <a:off x="485775" y="1684338"/>
          <a:ext cx="8185150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ktangel 4"/>
          <p:cNvSpPr/>
          <p:nvPr/>
        </p:nvSpPr>
        <p:spPr>
          <a:xfrm>
            <a:off x="398632" y="6318386"/>
            <a:ext cx="72938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000" dirty="0"/>
              <a:t>Kandidatdialogen, fältperiod: 20171101 – 20180412. N = 308</a:t>
            </a:r>
          </a:p>
          <a:p>
            <a:r>
              <a:rPr lang="sv-SE" sz="1000" dirty="0"/>
              <a:t>Fråga: Vilka av följande politiska frågor tycker du är viktigast just nu? Välj tre alternativ.</a:t>
            </a:r>
          </a:p>
        </p:txBody>
      </p:sp>
    </p:spTree>
    <p:extLst>
      <p:ext uri="{BB962C8B-B14F-4D97-AF65-F5344CB8AC3E}">
        <p14:creationId xmlns:p14="http://schemas.microsoft.com/office/powerpoint/2010/main" val="296534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Jämförelser med respondenter i </a:t>
            </a:r>
            <a:r>
              <a:rPr lang="sv-SE" dirty="0" err="1"/>
              <a:t>BasU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901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Kandidater mer positiva till att ingångslöner ökar mindre*</a:t>
            </a: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9222443"/>
              </p:ext>
            </p:extLst>
          </p:nvPr>
        </p:nvGraphicFramePr>
        <p:xfrm>
          <a:off x="485775" y="1684338"/>
          <a:ext cx="8185150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ktangel 4"/>
          <p:cNvSpPr/>
          <p:nvPr/>
        </p:nvSpPr>
        <p:spPr>
          <a:xfrm>
            <a:off x="423016" y="5995952"/>
            <a:ext cx="72938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000" dirty="0"/>
              <a:t>Kandidatdialogen, fältperiod: 20171101 – 20180412. N = 225; ???. </a:t>
            </a:r>
          </a:p>
          <a:p>
            <a:r>
              <a:rPr lang="sv-SE" sz="1000" dirty="0"/>
              <a:t>Fråga:</a:t>
            </a:r>
          </a:p>
          <a:p>
            <a:r>
              <a:rPr lang="sv-SE" sz="1000" dirty="0"/>
              <a:t>*Uppdatera </a:t>
            </a:r>
            <a:r>
              <a:rPr lang="sv-SE" sz="1000" dirty="0" err="1"/>
              <a:t>BasU</a:t>
            </a:r>
            <a:endParaRPr lang="sv-SE" sz="1000" dirty="0"/>
          </a:p>
        </p:txBody>
      </p:sp>
    </p:spTree>
    <p:extLst>
      <p:ext uri="{BB962C8B-B14F-4D97-AF65-F5344CB8AC3E}">
        <p14:creationId xmlns:p14="http://schemas.microsoft.com/office/powerpoint/2010/main" val="229604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Respondenterna i </a:t>
            </a:r>
            <a:r>
              <a:rPr lang="sv-SE" dirty="0" err="1"/>
              <a:t>BasU</a:t>
            </a:r>
            <a:r>
              <a:rPr lang="sv-SE" dirty="0"/>
              <a:t> har en något mer negativ bild av företags förutsättningar*</a:t>
            </a: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513339"/>
              </p:ext>
            </p:extLst>
          </p:nvPr>
        </p:nvGraphicFramePr>
        <p:xfrm>
          <a:off x="485775" y="1684338"/>
          <a:ext cx="8185150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ktangel 4"/>
          <p:cNvSpPr/>
          <p:nvPr/>
        </p:nvSpPr>
        <p:spPr>
          <a:xfrm>
            <a:off x="423016" y="5995952"/>
            <a:ext cx="72938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000" dirty="0"/>
              <a:t>Kandidatdialogen, fältperiod: 20171101 – 20180412. N = 238; ???. </a:t>
            </a:r>
          </a:p>
          <a:p>
            <a:r>
              <a:rPr lang="sv-SE" sz="1000" dirty="0"/>
              <a:t>Fråga:</a:t>
            </a:r>
          </a:p>
          <a:p>
            <a:r>
              <a:rPr lang="sv-SE" sz="1000" dirty="0"/>
              <a:t>*Uppdatera </a:t>
            </a:r>
            <a:r>
              <a:rPr lang="sv-SE" sz="1000" dirty="0" err="1"/>
              <a:t>BasU</a:t>
            </a:r>
            <a:endParaRPr lang="sv-SE" sz="1000" dirty="0"/>
          </a:p>
        </p:txBody>
      </p:sp>
      <p:grpSp>
        <p:nvGrpSpPr>
          <p:cNvPr id="6" name="Grupp 5"/>
          <p:cNvGrpSpPr/>
          <p:nvPr/>
        </p:nvGrpSpPr>
        <p:grpSpPr>
          <a:xfrm>
            <a:off x="3131820" y="1760579"/>
            <a:ext cx="5196850" cy="548704"/>
            <a:chOff x="2859366" y="1428209"/>
            <a:chExt cx="5313182" cy="629698"/>
          </a:xfrm>
        </p:grpSpPr>
        <p:sp>
          <p:nvSpPr>
            <p:cNvPr id="7" name="Höger klammerparentes 6"/>
            <p:cNvSpPr/>
            <p:nvPr/>
          </p:nvSpPr>
          <p:spPr>
            <a:xfrm rot="16200000">
              <a:off x="5382665" y="-731975"/>
              <a:ext cx="266583" cy="5313182"/>
            </a:xfrm>
            <a:prstGeom prst="rightBrac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textruta 9"/>
            <p:cNvSpPr txBox="1"/>
            <p:nvPr/>
          </p:nvSpPr>
          <p:spPr>
            <a:xfrm>
              <a:off x="4685542" y="1428209"/>
              <a:ext cx="1660827" cy="355558"/>
            </a:xfrm>
            <a:prstGeom prst="rect">
              <a:avLst/>
            </a:prstGeom>
            <a:noFill/>
            <a:ln w="19050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1400" dirty="0"/>
                <a:t> 82,7% instämmer</a:t>
              </a:r>
            </a:p>
          </p:txBody>
        </p:sp>
      </p:grpSp>
      <p:grpSp>
        <p:nvGrpSpPr>
          <p:cNvPr id="11" name="Grupp 10"/>
          <p:cNvGrpSpPr/>
          <p:nvPr/>
        </p:nvGrpSpPr>
        <p:grpSpPr>
          <a:xfrm>
            <a:off x="4145279" y="3363680"/>
            <a:ext cx="4183388" cy="577722"/>
            <a:chOff x="3895513" y="1414042"/>
            <a:chExt cx="4277034" cy="662998"/>
          </a:xfrm>
        </p:grpSpPr>
        <p:sp>
          <p:nvSpPr>
            <p:cNvPr id="12" name="Höger klammerparentes 11"/>
            <p:cNvSpPr/>
            <p:nvPr/>
          </p:nvSpPr>
          <p:spPr>
            <a:xfrm rot="16200000">
              <a:off x="5891171" y="-204335"/>
              <a:ext cx="285717" cy="4277034"/>
            </a:xfrm>
            <a:prstGeom prst="rightBrac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textruta 12"/>
            <p:cNvSpPr txBox="1"/>
            <p:nvPr/>
          </p:nvSpPr>
          <p:spPr>
            <a:xfrm>
              <a:off x="5202247" y="1414042"/>
              <a:ext cx="1660827" cy="355558"/>
            </a:xfrm>
            <a:prstGeom prst="rect">
              <a:avLst/>
            </a:prstGeom>
            <a:noFill/>
            <a:ln w="19050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1400" dirty="0"/>
                <a:t> 66,5% instämmer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6428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Kandidater mer positiva till lägre skatt för företag*</a:t>
            </a: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054250"/>
              </p:ext>
            </p:extLst>
          </p:nvPr>
        </p:nvGraphicFramePr>
        <p:xfrm>
          <a:off x="485775" y="1684338"/>
          <a:ext cx="8185150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ktangel 4"/>
          <p:cNvSpPr/>
          <p:nvPr/>
        </p:nvSpPr>
        <p:spPr>
          <a:xfrm>
            <a:off x="423016" y="5995952"/>
            <a:ext cx="72938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000" dirty="0"/>
              <a:t>Kandidatdialogen, fältperiod: 20171101 – 20180412. N = 237; ???. </a:t>
            </a:r>
          </a:p>
          <a:p>
            <a:r>
              <a:rPr lang="sv-SE" sz="1000" dirty="0"/>
              <a:t>Fråga: </a:t>
            </a:r>
          </a:p>
          <a:p>
            <a:r>
              <a:rPr lang="sv-SE" sz="1000" dirty="0"/>
              <a:t>*Uppdatera </a:t>
            </a:r>
            <a:r>
              <a:rPr lang="sv-SE" sz="1000" dirty="0" err="1"/>
              <a:t>BasU</a:t>
            </a:r>
            <a:endParaRPr lang="sv-SE" sz="1000" dirty="0"/>
          </a:p>
        </p:txBody>
      </p:sp>
      <p:grpSp>
        <p:nvGrpSpPr>
          <p:cNvPr id="6" name="Grupp 5"/>
          <p:cNvGrpSpPr/>
          <p:nvPr/>
        </p:nvGrpSpPr>
        <p:grpSpPr>
          <a:xfrm>
            <a:off x="4206240" y="1760579"/>
            <a:ext cx="4122429" cy="565375"/>
            <a:chOff x="3957837" y="1428209"/>
            <a:chExt cx="4214710" cy="648830"/>
          </a:xfrm>
        </p:grpSpPr>
        <p:sp>
          <p:nvSpPr>
            <p:cNvPr id="7" name="Höger klammerparentes 6"/>
            <p:cNvSpPr/>
            <p:nvPr/>
          </p:nvSpPr>
          <p:spPr>
            <a:xfrm rot="16200000">
              <a:off x="5922333" y="-173174"/>
              <a:ext cx="285717" cy="4214710"/>
            </a:xfrm>
            <a:prstGeom prst="rightBrac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textruta 9"/>
            <p:cNvSpPr txBox="1"/>
            <p:nvPr/>
          </p:nvSpPr>
          <p:spPr>
            <a:xfrm>
              <a:off x="5230882" y="1428209"/>
              <a:ext cx="1660827" cy="355558"/>
            </a:xfrm>
            <a:prstGeom prst="rect">
              <a:avLst/>
            </a:prstGeom>
            <a:noFill/>
            <a:ln w="19050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1400" dirty="0"/>
                <a:t> 65,8% instämmer</a:t>
              </a:r>
            </a:p>
          </p:txBody>
        </p:sp>
      </p:grpSp>
      <p:grpSp>
        <p:nvGrpSpPr>
          <p:cNvPr id="11" name="Grupp 10"/>
          <p:cNvGrpSpPr/>
          <p:nvPr/>
        </p:nvGrpSpPr>
        <p:grpSpPr>
          <a:xfrm>
            <a:off x="5989320" y="3376341"/>
            <a:ext cx="2339349" cy="565376"/>
            <a:chOff x="5780832" y="1428209"/>
            <a:chExt cx="2391716" cy="648831"/>
          </a:xfrm>
        </p:grpSpPr>
        <p:sp>
          <p:nvSpPr>
            <p:cNvPr id="12" name="Höger klammerparentes 11"/>
            <p:cNvSpPr/>
            <p:nvPr/>
          </p:nvSpPr>
          <p:spPr>
            <a:xfrm rot="16200000">
              <a:off x="6833830" y="738323"/>
              <a:ext cx="285719" cy="2391716"/>
            </a:xfrm>
            <a:prstGeom prst="rightBrac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textruta 12"/>
            <p:cNvSpPr txBox="1"/>
            <p:nvPr/>
          </p:nvSpPr>
          <p:spPr>
            <a:xfrm>
              <a:off x="6142379" y="1428209"/>
              <a:ext cx="1660827" cy="355558"/>
            </a:xfrm>
            <a:prstGeom prst="rect">
              <a:avLst/>
            </a:prstGeom>
            <a:noFill/>
            <a:ln w="19050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1400" dirty="0"/>
                <a:t> 37,4% instämmer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789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Bakgrundsvariabler </a:t>
            </a:r>
          </a:p>
        </p:txBody>
      </p:sp>
    </p:spTree>
    <p:extLst>
      <p:ext uri="{BB962C8B-B14F-4D97-AF65-F5344CB8AC3E}">
        <p14:creationId xmlns:p14="http://schemas.microsoft.com/office/powerpoint/2010/main" val="244814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Partitillhörighet bland respondenter</a:t>
            </a: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77344"/>
              </p:ext>
            </p:extLst>
          </p:nvPr>
        </p:nvGraphicFramePr>
        <p:xfrm>
          <a:off x="281206" y="1995234"/>
          <a:ext cx="8185150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ktangel 4"/>
          <p:cNvSpPr/>
          <p:nvPr/>
        </p:nvSpPr>
        <p:spPr>
          <a:xfrm>
            <a:off x="441304" y="6343424"/>
            <a:ext cx="72938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000" dirty="0"/>
              <a:t>Kandidatdialogen, fältperiod: 20171101 – 20180601. N = 274.</a:t>
            </a:r>
          </a:p>
        </p:txBody>
      </p:sp>
    </p:spTree>
    <p:extLst>
      <p:ext uri="{BB962C8B-B14F-4D97-AF65-F5344CB8AC3E}">
        <p14:creationId xmlns:p14="http://schemas.microsoft.com/office/powerpoint/2010/main" val="220240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Åldersgrupper</a:t>
            </a: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207645"/>
              </p:ext>
            </p:extLst>
          </p:nvPr>
        </p:nvGraphicFramePr>
        <p:xfrm>
          <a:off x="485775" y="1684338"/>
          <a:ext cx="8185150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ktangel 3"/>
          <p:cNvSpPr/>
          <p:nvPr/>
        </p:nvSpPr>
        <p:spPr>
          <a:xfrm>
            <a:off x="423016" y="5995952"/>
            <a:ext cx="72938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000" dirty="0"/>
              <a:t>Kandidatdialogen, fältperiod: 20171101 – 20180601. N = 309</a:t>
            </a:r>
          </a:p>
          <a:p>
            <a:r>
              <a:rPr lang="sv-SE" sz="1000" dirty="0"/>
              <a:t>Fråga: Vilken åldersgrupp tillhör du?</a:t>
            </a:r>
          </a:p>
        </p:txBody>
      </p:sp>
    </p:spTree>
    <p:extLst>
      <p:ext uri="{BB962C8B-B14F-4D97-AF65-F5344CB8AC3E}">
        <p14:creationId xmlns:p14="http://schemas.microsoft.com/office/powerpoint/2010/main" val="370999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Primär sysselsättning</a:t>
            </a: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012841"/>
              </p:ext>
            </p:extLst>
          </p:nvPr>
        </p:nvGraphicFramePr>
        <p:xfrm>
          <a:off x="485775" y="1684338"/>
          <a:ext cx="8185150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ktangel 3"/>
          <p:cNvSpPr/>
          <p:nvPr/>
        </p:nvSpPr>
        <p:spPr>
          <a:xfrm>
            <a:off x="404728" y="6142256"/>
            <a:ext cx="78553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000" dirty="0"/>
              <a:t>Kandidatdialogen, fältperiod: 20171101 – 20180601. N = 311. </a:t>
            </a:r>
          </a:p>
          <a:p>
            <a:r>
              <a:rPr lang="sv-SE" sz="1000" dirty="0"/>
              <a:t>Fråga: Vilken är din huvudsakliga sysselsättning? Välj det alternativ som stämmer bäst för dig.</a:t>
            </a:r>
          </a:p>
          <a:p>
            <a:r>
              <a:rPr lang="sv-SE" sz="1000" dirty="0"/>
              <a:t>Annat: Politisk sekreterare, tjänsteman, halvtidsarvoderad, politiker, kombinerar företagande och styrelseuppdrag, riksdagsledamot. </a:t>
            </a:r>
          </a:p>
        </p:txBody>
      </p:sp>
    </p:spTree>
    <p:extLst>
      <p:ext uri="{BB962C8B-B14F-4D97-AF65-F5344CB8AC3E}">
        <p14:creationId xmlns:p14="http://schemas.microsoft.com/office/powerpoint/2010/main" val="76314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Frågor kring företagande</a:t>
            </a:r>
          </a:p>
        </p:txBody>
      </p:sp>
    </p:spTree>
    <p:extLst>
      <p:ext uri="{BB962C8B-B14F-4D97-AF65-F5344CB8AC3E}">
        <p14:creationId xmlns:p14="http://schemas.microsoft.com/office/powerpoint/2010/main" val="25903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Mer positiva till småföretag</a:t>
            </a: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999273"/>
              </p:ext>
            </p:extLst>
          </p:nvPr>
        </p:nvGraphicFramePr>
        <p:xfrm>
          <a:off x="485775" y="1684338"/>
          <a:ext cx="8185150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1" name="Grupp 10"/>
          <p:cNvGrpSpPr/>
          <p:nvPr/>
        </p:nvGrpSpPr>
        <p:grpSpPr>
          <a:xfrm>
            <a:off x="5509260" y="1552481"/>
            <a:ext cx="2832766" cy="593850"/>
            <a:chOff x="5445844" y="1409075"/>
            <a:chExt cx="2896181" cy="681508"/>
          </a:xfrm>
        </p:grpSpPr>
        <p:sp>
          <p:nvSpPr>
            <p:cNvPr id="9" name="Höger klammerparentes 8"/>
            <p:cNvSpPr/>
            <p:nvPr/>
          </p:nvSpPr>
          <p:spPr>
            <a:xfrm rot="16200000">
              <a:off x="6744306" y="492863"/>
              <a:ext cx="299258" cy="2896181"/>
            </a:xfrm>
            <a:prstGeom prst="rightBrac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textruta 9"/>
            <p:cNvSpPr txBox="1"/>
            <p:nvPr/>
          </p:nvSpPr>
          <p:spPr>
            <a:xfrm>
              <a:off x="6044287" y="1409075"/>
              <a:ext cx="2014519" cy="353208"/>
            </a:xfrm>
            <a:prstGeom prst="rect">
              <a:avLst/>
            </a:prstGeom>
            <a:noFill/>
            <a:ln w="19050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1400" dirty="0"/>
                <a:t> 60,68% instämmer</a:t>
              </a:r>
            </a:p>
          </p:txBody>
        </p:sp>
      </p:grpSp>
      <p:grpSp>
        <p:nvGrpSpPr>
          <p:cNvPr id="12" name="Grupp 11"/>
          <p:cNvGrpSpPr/>
          <p:nvPr/>
        </p:nvGrpSpPr>
        <p:grpSpPr>
          <a:xfrm>
            <a:off x="4251960" y="2635548"/>
            <a:ext cx="4090066" cy="602951"/>
            <a:chOff x="5445844" y="1408365"/>
            <a:chExt cx="2896181" cy="682218"/>
          </a:xfrm>
        </p:grpSpPr>
        <p:sp>
          <p:nvSpPr>
            <p:cNvPr id="13" name="Höger klammerparentes 12"/>
            <p:cNvSpPr/>
            <p:nvPr/>
          </p:nvSpPr>
          <p:spPr>
            <a:xfrm rot="16200000">
              <a:off x="6744306" y="492863"/>
              <a:ext cx="299258" cy="2896181"/>
            </a:xfrm>
            <a:prstGeom prst="rightBrac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" name="textruta 13"/>
            <p:cNvSpPr txBox="1"/>
            <p:nvPr/>
          </p:nvSpPr>
          <p:spPr>
            <a:xfrm>
              <a:off x="6296520" y="1408365"/>
              <a:ext cx="1357257" cy="34823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1400" dirty="0"/>
                <a:t> 90,62% instämmer</a:t>
              </a:r>
            </a:p>
          </p:txBody>
        </p:sp>
      </p:grpSp>
      <p:grpSp>
        <p:nvGrpSpPr>
          <p:cNvPr id="15" name="Grupp 14"/>
          <p:cNvGrpSpPr/>
          <p:nvPr/>
        </p:nvGrpSpPr>
        <p:grpSpPr>
          <a:xfrm>
            <a:off x="5509260" y="3762656"/>
            <a:ext cx="2832766" cy="557884"/>
            <a:chOff x="5445844" y="1409075"/>
            <a:chExt cx="2896181" cy="681508"/>
          </a:xfrm>
        </p:grpSpPr>
        <p:sp>
          <p:nvSpPr>
            <p:cNvPr id="16" name="Höger klammerparentes 15"/>
            <p:cNvSpPr/>
            <p:nvPr/>
          </p:nvSpPr>
          <p:spPr>
            <a:xfrm rot="16200000">
              <a:off x="6744306" y="492863"/>
              <a:ext cx="299258" cy="2896181"/>
            </a:xfrm>
            <a:prstGeom prst="rightBrac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7" name="textruta 16"/>
            <p:cNvSpPr txBox="1"/>
            <p:nvPr/>
          </p:nvSpPr>
          <p:spPr>
            <a:xfrm>
              <a:off x="6036495" y="1409075"/>
              <a:ext cx="1804173" cy="37597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1400" dirty="0"/>
                <a:t> 60,67% instämmer</a:t>
              </a:r>
            </a:p>
          </p:txBody>
        </p:sp>
      </p:grpSp>
      <p:sp>
        <p:nvSpPr>
          <p:cNvPr id="20" name="Rektangel 19"/>
          <p:cNvSpPr/>
          <p:nvPr/>
        </p:nvSpPr>
        <p:spPr>
          <a:xfrm>
            <a:off x="423016" y="5995952"/>
            <a:ext cx="72938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000" dirty="0"/>
              <a:t>Kandidatdialogen, fältperiod: 20171101 – 20180601. N = 295; 299; 295. </a:t>
            </a:r>
          </a:p>
          <a:p>
            <a:r>
              <a:rPr lang="sv-SE" sz="1000" dirty="0"/>
              <a:t>Fråga: Nu kommer några frågor kring din syn på företagens villkor. Svara på en 5-gradig skala. I vilken utsträckning instämmer du i följande påstående:</a:t>
            </a:r>
          </a:p>
        </p:txBody>
      </p:sp>
    </p:spTree>
    <p:extLst>
      <p:ext uri="{BB962C8B-B14F-4D97-AF65-F5344CB8AC3E}">
        <p14:creationId xmlns:p14="http://schemas.microsoft.com/office/powerpoint/2010/main" val="359564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Generellt anses företag ha bra förutsättningar </a:t>
            </a: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111575"/>
              </p:ext>
            </p:extLst>
          </p:nvPr>
        </p:nvGraphicFramePr>
        <p:xfrm>
          <a:off x="485775" y="1684338"/>
          <a:ext cx="8185150" cy="4405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ktangel 3"/>
          <p:cNvSpPr/>
          <p:nvPr/>
        </p:nvSpPr>
        <p:spPr>
          <a:xfrm>
            <a:off x="423016" y="6440960"/>
            <a:ext cx="72938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000" dirty="0"/>
              <a:t>Kandidatdialogen, fältperiod: 20171101 – 20180601. N = 295.</a:t>
            </a:r>
          </a:p>
        </p:txBody>
      </p:sp>
    </p:spTree>
    <p:extLst>
      <p:ext uri="{BB962C8B-B14F-4D97-AF65-F5344CB8AC3E}">
        <p14:creationId xmlns:p14="http://schemas.microsoft.com/office/powerpoint/2010/main" val="307960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Klar majoritet anser att ingångslöner ska öka mindre än andra löner</a:t>
            </a: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6137890"/>
              </p:ext>
            </p:extLst>
          </p:nvPr>
        </p:nvGraphicFramePr>
        <p:xfrm>
          <a:off x="485775" y="1684338"/>
          <a:ext cx="8185150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ktangel 4"/>
          <p:cNvSpPr/>
          <p:nvPr/>
        </p:nvSpPr>
        <p:spPr>
          <a:xfrm>
            <a:off x="423016" y="6318386"/>
            <a:ext cx="72938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000" dirty="0"/>
              <a:t>Kandidatdialogen, fältperiod: 20171101 – 20180501. N = 280</a:t>
            </a:r>
          </a:p>
          <a:p>
            <a:r>
              <a:rPr lang="sv-SE" sz="1000" dirty="0"/>
              <a:t>Fråga: Nu följer två påståenden som ställs emot varandra. Välj det påstående som du instämmer mest med.</a:t>
            </a:r>
          </a:p>
        </p:txBody>
      </p:sp>
    </p:spTree>
    <p:extLst>
      <p:ext uri="{BB962C8B-B14F-4D97-AF65-F5344CB8AC3E}">
        <p14:creationId xmlns:p14="http://schemas.microsoft.com/office/powerpoint/2010/main" val="49757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e3a1cf56a5a4a9275d2ee6fb5b81e67f6ee1e015"/>
</p:tagLst>
</file>

<file path=ppt/theme/theme1.xml><?xml version="1.0" encoding="utf-8"?>
<a:theme xmlns:a="http://schemas.openxmlformats.org/drawingml/2006/main" name="SvN_Toolbox_V4">
  <a:themeElements>
    <a:clrScheme name="Svenskt Näringsliv färger">
      <a:dk1>
        <a:sysClr val="windowText" lastClr="000000"/>
      </a:dk1>
      <a:lt1>
        <a:srgbClr val="FFFFFF"/>
      </a:lt1>
      <a:dk2>
        <a:srgbClr val="AEC1CF"/>
      </a:dk2>
      <a:lt2>
        <a:srgbClr val="EF8200"/>
      </a:lt2>
      <a:accent1>
        <a:srgbClr val="AEC1CF"/>
      </a:accent1>
      <a:accent2>
        <a:srgbClr val="33414E"/>
      </a:accent2>
      <a:accent3>
        <a:srgbClr val="57758D"/>
      </a:accent3>
      <a:accent4>
        <a:srgbClr val="EF8200"/>
      </a:accent4>
      <a:accent5>
        <a:srgbClr val="FFCC00"/>
      </a:accent5>
      <a:accent6>
        <a:srgbClr val="E53517"/>
      </a:accent6>
      <a:hlink>
        <a:srgbClr val="33414E"/>
      </a:hlink>
      <a:folHlink>
        <a:srgbClr val="57758D"/>
      </a:folHlink>
    </a:clrScheme>
    <a:fontScheme name="SvN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vN_Format_V4 2013.potx" id="{D276F696-6091-44A7-B5AF-94E40129B489}" vid="{7F59855A-3B21-46AD-AF17-F0238571EE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SvN_Format_V4 2013</Template>
  <TotalTime>0</TotalTime>
  <Words>526</Words>
  <Application>Microsoft Office PowerPoint</Application>
  <PresentationFormat>Bildspel på skärmen (4:3)</PresentationFormat>
  <Paragraphs>76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19" baseType="lpstr">
      <vt:lpstr>Arial</vt:lpstr>
      <vt:lpstr>Calibri</vt:lpstr>
      <vt:lpstr>SvN_Toolbox_V4</vt:lpstr>
      <vt:lpstr>Svenskt Näringslivs Kandidatdialog</vt:lpstr>
      <vt:lpstr>Bakgrundsvariabler </vt:lpstr>
      <vt:lpstr>Partitillhörighet bland respondenter</vt:lpstr>
      <vt:lpstr>Åldersgrupper</vt:lpstr>
      <vt:lpstr>Primär sysselsättning</vt:lpstr>
      <vt:lpstr>Frågor kring företagande</vt:lpstr>
      <vt:lpstr>Mer positiva till småföretag</vt:lpstr>
      <vt:lpstr>Generellt anses företag ha bra förutsättningar </vt:lpstr>
      <vt:lpstr>Klar majoritet anser att ingångslöner ska öka mindre än andra löner</vt:lpstr>
      <vt:lpstr>Påståenden till samtliga respondenter*</vt:lpstr>
      <vt:lpstr>Påståenden för regioner</vt:lpstr>
      <vt:lpstr>Viktigaste frågorna</vt:lpstr>
      <vt:lpstr>Jämförelser med respondenter i BasU</vt:lpstr>
      <vt:lpstr>Kandidater mer positiva till att ingångslöner ökar mindre*</vt:lpstr>
      <vt:lpstr>Respondenterna i BasU har en något mer negativ bild av företags förutsättningar*</vt:lpstr>
      <vt:lpstr>Kandidater mer positiva till lägre skatt för företag*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2018-02-13T12:32:23Z</dcterms:created>
  <dcterms:modified xsi:type="dcterms:W3CDTF">2018-06-05T12:33:28Z</dcterms:modified>
</cp:coreProperties>
</file>