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6"/>
  </p:notesMasterIdLst>
  <p:sldIdLst>
    <p:sldId id="845" r:id="rId5"/>
  </p:sldIdLst>
  <p:sldSz cx="12192000" cy="6858000"/>
  <p:notesSz cx="7099300" cy="10234613"/>
  <p:custDataLst>
    <p:tags r:id="rId7"/>
  </p:custDataLst>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42" userDrawn="1">
          <p15:clr>
            <a:srgbClr val="A4A3A4"/>
          </p15:clr>
        </p15:guide>
        <p15:guide id="2" orient="horz" pos="3120" userDrawn="1">
          <p15:clr>
            <a:srgbClr val="A4A3A4"/>
          </p15:clr>
        </p15:guide>
        <p15:guide id="3" orient="horz" pos="868" userDrawn="1">
          <p15:clr>
            <a:srgbClr val="A4A3A4"/>
          </p15:clr>
        </p15:guide>
        <p15:guide id="4" orient="horz" pos="1096" userDrawn="1">
          <p15:clr>
            <a:srgbClr val="A4A3A4"/>
          </p15:clr>
        </p15:guide>
        <p15:guide id="5" pos="409" userDrawn="1">
          <p15:clr>
            <a:srgbClr val="A4A3A4"/>
          </p15:clr>
        </p15:guide>
        <p15:guide id="6" pos="7283" userDrawn="1">
          <p15:clr>
            <a:srgbClr val="A4A3A4"/>
          </p15:clr>
        </p15:guide>
        <p15:guide id="7" pos="885" userDrawn="1">
          <p15:clr>
            <a:srgbClr val="A4A3A4"/>
          </p15:clr>
        </p15:guide>
        <p15:guide id="8" pos="4452" userDrawn="1">
          <p15:clr>
            <a:srgbClr val="A4A3A4"/>
          </p15:clr>
        </p15:guide>
        <p15:guide id="9" pos="3844" userDrawn="1">
          <p15:clr>
            <a:srgbClr val="A4A3A4"/>
          </p15:clr>
        </p15:guide>
        <p15:guide id="10" orient="horz" pos="2205"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Författare"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F0F8"/>
    <a:srgbClr val="E4E9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A78273-46E5-4B54-8AD6-F393383D6977}" v="747" dt="2020-09-10T05:52:01.2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49393" autoAdjust="0"/>
  </p:normalViewPr>
  <p:slideViewPr>
    <p:cSldViewPr snapToGrid="0">
      <p:cViewPr varScale="1">
        <p:scale>
          <a:sx n="80" d="100"/>
          <a:sy n="80" d="100"/>
        </p:scale>
        <p:origin x="3378" y="84"/>
      </p:cViewPr>
      <p:guideLst>
        <p:guide orient="horz" pos="4042"/>
        <p:guide orient="horz" pos="3120"/>
        <p:guide orient="horz" pos="868"/>
        <p:guide orient="horz" pos="1096"/>
        <p:guide pos="409"/>
        <p:guide pos="7283"/>
        <p:guide pos="885"/>
        <p:guide pos="4452"/>
        <p:guide pos="3844"/>
        <p:guide orient="horz" pos="2205"/>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tags" Target="tags/tag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6363" cy="511731"/>
          </a:xfrm>
          <a:prstGeom prst="rect">
            <a:avLst/>
          </a:prstGeom>
        </p:spPr>
        <p:txBody>
          <a:bodyPr vert="horz" lIns="94906" tIns="47453" rIns="94906" bIns="47453" rtlCol="0"/>
          <a:lstStyle>
            <a:lvl1pPr algn="l">
              <a:defRPr sz="1200"/>
            </a:lvl1pPr>
          </a:lstStyle>
          <a:p>
            <a:endParaRPr lang="sv-SE"/>
          </a:p>
        </p:txBody>
      </p:sp>
      <p:sp>
        <p:nvSpPr>
          <p:cNvPr id="3" name="Date Placeholder 2"/>
          <p:cNvSpPr>
            <a:spLocks noGrp="1"/>
          </p:cNvSpPr>
          <p:nvPr>
            <p:ph type="dt" idx="1"/>
          </p:nvPr>
        </p:nvSpPr>
        <p:spPr>
          <a:xfrm>
            <a:off x="4021295" y="0"/>
            <a:ext cx="3076363" cy="511731"/>
          </a:xfrm>
          <a:prstGeom prst="rect">
            <a:avLst/>
          </a:prstGeom>
        </p:spPr>
        <p:txBody>
          <a:bodyPr vert="horz" lIns="94906" tIns="47453" rIns="94906" bIns="47453" rtlCol="0"/>
          <a:lstStyle>
            <a:lvl1pPr algn="r">
              <a:defRPr sz="1200"/>
            </a:lvl1pPr>
          </a:lstStyle>
          <a:p>
            <a:fld id="{5048C7CF-854D-4258-B031-7AEC5DCEEB1E}" type="datetimeFigureOut">
              <a:rPr lang="sv-SE" smtClean="0"/>
              <a:pPr/>
              <a:t>2020-09-09</a:t>
            </a:fld>
            <a:endParaRPr lang="sv-SE"/>
          </a:p>
        </p:txBody>
      </p:sp>
      <p:sp>
        <p:nvSpPr>
          <p:cNvPr id="4" name="Slide Image Placeholder 3"/>
          <p:cNvSpPr>
            <a:spLocks noGrp="1" noRot="1" noChangeAspect="1"/>
          </p:cNvSpPr>
          <p:nvPr>
            <p:ph type="sldImg" idx="2"/>
          </p:nvPr>
        </p:nvSpPr>
        <p:spPr>
          <a:xfrm>
            <a:off x="139700" y="768350"/>
            <a:ext cx="6819900" cy="3836988"/>
          </a:xfrm>
          <a:prstGeom prst="rect">
            <a:avLst/>
          </a:prstGeom>
          <a:noFill/>
          <a:ln w="12700">
            <a:solidFill>
              <a:prstClr val="black"/>
            </a:solidFill>
          </a:ln>
        </p:spPr>
        <p:txBody>
          <a:bodyPr vert="horz" lIns="94906" tIns="47453" rIns="94906" bIns="47453" rtlCol="0" anchor="ctr"/>
          <a:lstStyle/>
          <a:p>
            <a:endParaRPr lang="sv-SE"/>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4906" tIns="47453" rIns="94906" bIns="4745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1" y="9721106"/>
            <a:ext cx="3076363" cy="511731"/>
          </a:xfrm>
          <a:prstGeom prst="rect">
            <a:avLst/>
          </a:prstGeom>
        </p:spPr>
        <p:txBody>
          <a:bodyPr vert="horz" lIns="94906" tIns="47453" rIns="94906" bIns="47453" rtlCol="0" anchor="b"/>
          <a:lstStyle>
            <a:lvl1pPr algn="l">
              <a:defRPr sz="1200"/>
            </a:lvl1pPr>
          </a:lstStyle>
          <a:p>
            <a:endParaRPr lang="sv-SE"/>
          </a:p>
        </p:txBody>
      </p:sp>
      <p:sp>
        <p:nvSpPr>
          <p:cNvPr id="7" name="Slide Number Placeholder 6"/>
          <p:cNvSpPr>
            <a:spLocks noGrp="1"/>
          </p:cNvSpPr>
          <p:nvPr>
            <p:ph type="sldNum" sz="quarter" idx="5"/>
          </p:nvPr>
        </p:nvSpPr>
        <p:spPr>
          <a:xfrm>
            <a:off x="4021295" y="9721106"/>
            <a:ext cx="3076363" cy="511731"/>
          </a:xfrm>
          <a:prstGeom prst="rect">
            <a:avLst/>
          </a:prstGeom>
        </p:spPr>
        <p:txBody>
          <a:bodyPr vert="horz" lIns="94906" tIns="47453" rIns="94906" bIns="47453" rtlCol="0" anchor="b"/>
          <a:lstStyle>
            <a:lvl1pPr algn="r">
              <a:defRPr sz="1200"/>
            </a:lvl1pPr>
          </a:lstStyle>
          <a:p>
            <a:fld id="{F1208B74-B811-423C-93F2-C573E744DD2B}" type="slidenum">
              <a:rPr lang="sv-SE" smtClean="0"/>
              <a:pPr/>
              <a:t>‹#›</a:t>
            </a:fld>
            <a:endParaRPr lang="sv-SE"/>
          </a:p>
        </p:txBody>
      </p:sp>
    </p:spTree>
    <p:extLst>
      <p:ext uri="{BB962C8B-B14F-4D97-AF65-F5344CB8AC3E}">
        <p14:creationId xmlns:p14="http://schemas.microsoft.com/office/powerpoint/2010/main" val="17774562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kern="1200" dirty="0">
                <a:solidFill>
                  <a:schemeClr val="tx1"/>
                </a:solidFill>
                <a:effectLst/>
                <a:latin typeface="+mn-lt"/>
                <a:ea typeface="+mn-ea"/>
                <a:cs typeface="+mn-cs"/>
              </a:rPr>
              <a:t>Elsystemet – avgörande för svenskt välstånd och klimatomställning </a:t>
            </a:r>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Ett väl fungerande och kostnadseffektivt, fossilfritt elsystem är avgörande för Sveriges fortsatta välstånd och vår möjlighet att klara klimatomställningen.</a:t>
            </a:r>
          </a:p>
          <a:p>
            <a:r>
              <a:rPr lang="sv-SE" sz="1200" kern="1200" dirty="0">
                <a:solidFill>
                  <a:schemeClr val="tx1"/>
                </a:solidFill>
                <a:effectLst/>
                <a:latin typeface="+mn-lt"/>
                <a:ea typeface="+mn-ea"/>
                <a:cs typeface="+mn-cs"/>
              </a:rPr>
              <a:t> </a:t>
            </a:r>
          </a:p>
          <a:p>
            <a:pPr marL="228600" indent="-228600">
              <a:buAutoNum type="arabicPeriod"/>
            </a:pPr>
            <a:r>
              <a:rPr lang="sv-SE" sz="1200" b="1" kern="1200" dirty="0">
                <a:solidFill>
                  <a:schemeClr val="tx1"/>
                </a:solidFill>
                <a:effectLst/>
                <a:latin typeface="+mn-lt"/>
                <a:ea typeface="+mn-ea"/>
                <a:cs typeface="+mn-cs"/>
              </a:rPr>
              <a:t>Den första slutsats vi drar av rapporten är att Teknikneutralt – 100 % fossilfritt - är mer kostnadseffektivt och mindre känsligt än 100 % förnybart.</a:t>
            </a:r>
          </a:p>
          <a:p>
            <a:pPr marL="171450" indent="-171450">
              <a:buFont typeface="Arial" panose="020B0604020202020204" pitchFamily="34" charset="0"/>
              <a:buChar char="•"/>
            </a:pPr>
            <a:r>
              <a:rPr lang="sv-SE" sz="1200" b="0" kern="1200" dirty="0">
                <a:solidFill>
                  <a:schemeClr val="tx1"/>
                </a:solidFill>
                <a:effectLst/>
                <a:latin typeface="+mn-lt"/>
                <a:ea typeface="+mn-ea"/>
                <a:cs typeface="+mn-cs"/>
              </a:rPr>
              <a:t>Lager, solceller och biokraft är nödvändiga för det 100 % förnybara elsystemet, men inte del i det kostnadseffektiva elsystemet </a:t>
            </a:r>
          </a:p>
          <a:p>
            <a:pPr marL="171450" indent="-171450">
              <a:buFont typeface="Arial" panose="020B0604020202020204" pitchFamily="34" charset="0"/>
              <a:buChar char="•"/>
            </a:pPr>
            <a:r>
              <a:rPr lang="sv-SE" sz="1200" b="0" kern="1200" dirty="0">
                <a:solidFill>
                  <a:schemeClr val="tx1"/>
                </a:solidFill>
                <a:effectLst/>
                <a:latin typeface="+mn-lt"/>
                <a:ea typeface="+mn-ea"/>
                <a:cs typeface="+mn-cs"/>
              </a:rPr>
              <a:t>Det är ett viktigt principiellt ställningstagande att Sverige ska vara oberoende av fossil elimport. Våra kopplingar till omvärlden är viktiga för </a:t>
            </a:r>
            <a:r>
              <a:rPr lang="sv-SE" sz="1200" b="0" kern="1200" dirty="0" err="1">
                <a:solidFill>
                  <a:schemeClr val="tx1"/>
                </a:solidFill>
                <a:effectLst/>
                <a:latin typeface="+mn-lt"/>
                <a:ea typeface="+mn-ea"/>
                <a:cs typeface="+mn-cs"/>
              </a:rPr>
              <a:t>kostnadseffektivtitet</a:t>
            </a:r>
            <a:r>
              <a:rPr lang="sv-SE" sz="1200" b="0" kern="1200" dirty="0">
                <a:solidFill>
                  <a:schemeClr val="tx1"/>
                </a:solidFill>
                <a:effectLst/>
                <a:latin typeface="+mn-lt"/>
                <a:ea typeface="+mn-ea"/>
                <a:cs typeface="+mn-cs"/>
              </a:rPr>
              <a:t> men så länge vi inte har bra koll på vad som händer på andra sidan kabeln, hur framtida elbehov och elproduktion ser ut där, kan vi inte lita på dem vare sig för försörjningstrygghet eller fossilfri elimport.  </a:t>
            </a:r>
          </a:p>
          <a:p>
            <a:endParaRPr lang="sv-SE" sz="1200" b="1" kern="1200" dirty="0">
              <a:solidFill>
                <a:schemeClr val="tx1"/>
              </a:solidFill>
              <a:effectLst/>
              <a:latin typeface="+mn-lt"/>
              <a:ea typeface="+mn-ea"/>
              <a:cs typeface="+mn-cs"/>
            </a:endParaRPr>
          </a:p>
          <a:p>
            <a:r>
              <a:rPr lang="sv-SE" sz="1200" b="1" kern="1200" dirty="0">
                <a:solidFill>
                  <a:schemeClr val="tx1"/>
                </a:solidFill>
                <a:effectLst/>
                <a:latin typeface="+mn-lt"/>
                <a:ea typeface="+mn-ea"/>
                <a:cs typeface="+mn-cs"/>
              </a:rPr>
              <a:t>2. Fokus idag bör ligga på att säkerställa fortsatt drift av den planerbara elproduktion vi har, och att bygga ut överföringsförbindelser inom landet, inte att bygga ny elproduktion</a:t>
            </a:r>
          </a:p>
          <a:p>
            <a:pPr marL="171450" indent="-171450">
              <a:buFont typeface="Arial" panose="020B0604020202020204" pitchFamily="34" charset="0"/>
              <a:buChar char="•"/>
            </a:pPr>
            <a:r>
              <a:rPr lang="sv-SE" sz="1200" b="0" kern="1200" dirty="0">
                <a:solidFill>
                  <a:schemeClr val="tx1"/>
                </a:solidFill>
                <a:effectLst/>
                <a:latin typeface="+mn-lt"/>
                <a:ea typeface="+mn-ea"/>
                <a:cs typeface="+mn-cs"/>
              </a:rPr>
              <a:t>Vi har idag ett stort energiöverskott, samtidigt har vi stora utmaningar i elsystemet, elen produceras inte där den används och den behöver kunna transporteras dit. I det längre perspektivet behöver vi mycket mer elproduktion, men i det kortare perspektivet måste elen kunna ledas till konsumenterna. </a:t>
            </a:r>
          </a:p>
          <a:p>
            <a:pPr marL="171450" indent="-171450">
              <a:buFont typeface="Arial" panose="020B0604020202020204" pitchFamily="34" charset="0"/>
              <a:buChar char="•"/>
            </a:pPr>
            <a:r>
              <a:rPr lang="sv-SE" sz="1200" b="0" kern="1200" dirty="0">
                <a:solidFill>
                  <a:schemeClr val="tx1"/>
                </a:solidFill>
                <a:effectLst/>
                <a:latin typeface="+mn-lt"/>
                <a:ea typeface="+mn-ea"/>
                <a:cs typeface="+mn-cs"/>
              </a:rPr>
              <a:t>Den elproduktion som har byggts de senaste åren och som redan fattats beslut om att investeras i, är framförallt vindkraft. Denna ökade mängd vindkraft kommer ställa den befintliga vattenkraften inför stora förändringar. Den kommer köras i längre perioder på hög effekt och flöde, alternativt låg effekt och flöde. Om dessa stora förändringar är tekniskt och miljömässigt möjliga behöver utredas vidare. Även vattenkraftens samvariation med vindkraften behöver utredas. Det finns starka indikationer på att våtår och </a:t>
            </a:r>
            <a:r>
              <a:rPr lang="sv-SE" sz="1200" b="0" kern="1200" dirty="0" err="1">
                <a:solidFill>
                  <a:schemeClr val="tx1"/>
                </a:solidFill>
                <a:effectLst/>
                <a:latin typeface="+mn-lt"/>
                <a:ea typeface="+mn-ea"/>
                <a:cs typeface="+mn-cs"/>
              </a:rPr>
              <a:t>vindår</a:t>
            </a:r>
            <a:r>
              <a:rPr lang="sv-SE" sz="1200" b="0" kern="1200" dirty="0">
                <a:solidFill>
                  <a:schemeClr val="tx1"/>
                </a:solidFill>
                <a:effectLst/>
                <a:latin typeface="+mn-lt"/>
                <a:ea typeface="+mn-ea"/>
                <a:cs typeface="+mn-cs"/>
              </a:rPr>
              <a:t> sammanfaller, liksom torrår och stiltje. </a:t>
            </a:r>
          </a:p>
          <a:p>
            <a:pPr marL="0" indent="0">
              <a:buFont typeface="Arial" panose="020B0604020202020204" pitchFamily="34" charset="0"/>
              <a:buNone/>
            </a:pPr>
            <a:endParaRPr lang="sv-SE" sz="1200" b="1" kern="1200" dirty="0">
              <a:solidFill>
                <a:schemeClr val="tx1"/>
              </a:solidFill>
              <a:effectLst/>
              <a:latin typeface="+mn-lt"/>
              <a:ea typeface="+mn-ea"/>
              <a:cs typeface="+mn-cs"/>
            </a:endParaRPr>
          </a:p>
          <a:p>
            <a:pPr marL="0" indent="0">
              <a:buFont typeface="Arial" panose="020B0604020202020204" pitchFamily="34" charset="0"/>
              <a:buNone/>
            </a:pPr>
            <a:r>
              <a:rPr lang="sv-SE" sz="1200" b="1" kern="1200" dirty="0">
                <a:solidFill>
                  <a:schemeClr val="tx1"/>
                </a:solidFill>
                <a:effectLst/>
                <a:latin typeface="+mn-lt"/>
                <a:ea typeface="+mn-ea"/>
                <a:cs typeface="+mn-cs"/>
              </a:rPr>
              <a:t>3. Den tredje slutsats vi drar är att dagens elmarknadsdesign inte driver fram det mest kostnadseffektiva och försörjningstrygga elsystemet. En sådan marknadsdesign behöver utvecklas och analysen visar att det elsystem som är mest kostnadseffektivt innehåller ungefär en tredjedel av vardera vattenkraft, kärnkraft och vindkraft. </a:t>
            </a:r>
          </a:p>
          <a:p>
            <a:pPr marL="171450" indent="-171450">
              <a:buFont typeface="Arial" panose="020B0604020202020204" pitchFamily="34" charset="0"/>
              <a:buChar char="•"/>
            </a:pPr>
            <a:r>
              <a:rPr lang="sv-SE" sz="1200" b="0" kern="1200" dirty="0">
                <a:solidFill>
                  <a:schemeClr val="tx1"/>
                </a:solidFill>
                <a:effectLst/>
                <a:latin typeface="+mn-lt"/>
                <a:ea typeface="+mn-ea"/>
                <a:cs typeface="+mn-cs"/>
              </a:rPr>
              <a:t>De slutsatser vi kan dra av detta är att marknadsdesignen i det korta perspektivet bör säkerställa att re-</a:t>
            </a:r>
            <a:r>
              <a:rPr lang="sv-SE" sz="1200" b="0" kern="1200" dirty="0" err="1">
                <a:solidFill>
                  <a:schemeClr val="tx1"/>
                </a:solidFill>
                <a:effectLst/>
                <a:latin typeface="+mn-lt"/>
                <a:ea typeface="+mn-ea"/>
                <a:cs typeface="+mn-cs"/>
              </a:rPr>
              <a:t>vinvesteringar</a:t>
            </a:r>
            <a:r>
              <a:rPr lang="sv-SE" sz="1200" b="0" kern="1200" dirty="0">
                <a:solidFill>
                  <a:schemeClr val="tx1"/>
                </a:solidFill>
                <a:effectLst/>
                <a:latin typeface="+mn-lt"/>
                <a:ea typeface="+mn-ea"/>
                <a:cs typeface="+mn-cs"/>
              </a:rPr>
              <a:t> och fortsatt drift av all tillgänglig vatten- och kärnkraft kan möjliggöras, samt att en betydande utbyggnaden av den landbaserade vindkraften behöver ske efter 2030. </a:t>
            </a:r>
          </a:p>
          <a:p>
            <a:pPr marL="171450" indent="-171450">
              <a:buFont typeface="Arial" panose="020B0604020202020204" pitchFamily="34" charset="0"/>
              <a:buChar char="•"/>
            </a:pPr>
            <a:r>
              <a:rPr lang="sv-SE" sz="1200" b="0" kern="1200" dirty="0">
                <a:solidFill>
                  <a:schemeClr val="tx1"/>
                </a:solidFill>
                <a:effectLst/>
                <a:latin typeface="+mn-lt"/>
                <a:ea typeface="+mn-ea"/>
                <a:cs typeface="+mn-cs"/>
              </a:rPr>
              <a:t>I det längre perspektivet är det också viktigt att inte stänga dörren för investeringar i ny kärnkraft. Marknadsdesignen bör därför också möjliggör detta, eller investeringar i andra fossilfria planerbara kraftslag om dessa skulle visa sig mer kostnadseffektiva vid den tidpunkten. </a:t>
            </a:r>
          </a:p>
          <a:p>
            <a:pPr marL="171450" indent="-171450">
              <a:buFont typeface="Arial" panose="020B0604020202020204" pitchFamily="34" charset="0"/>
              <a:buChar char="•"/>
            </a:pPr>
            <a:r>
              <a:rPr lang="sv-SE" sz="1200" b="0" kern="1200" dirty="0">
                <a:solidFill>
                  <a:schemeClr val="tx1"/>
                </a:solidFill>
                <a:effectLst/>
                <a:latin typeface="+mn-lt"/>
                <a:ea typeface="+mn-ea"/>
                <a:cs typeface="+mn-cs"/>
              </a:rPr>
              <a:t>Även om kostnadseffektivitet varit utgångspunkten för scenarioanalysen är det tydligt att den kan behöva vägas mot försörjningstryggheten. Ett robustare elsystem är med största sannolikhet dyrare än ett där vi i större utsträckning förlitar oss på import, och en avvägning är nödvändigt. För näringslivet är båda perspektiven avgörande. </a:t>
            </a:r>
          </a:p>
          <a:p>
            <a:endParaRPr lang="sv-SE" sz="1200" kern="1200" dirty="0">
              <a:solidFill>
                <a:schemeClr val="tx1"/>
              </a:solidFill>
              <a:effectLst/>
              <a:latin typeface="+mn-lt"/>
              <a:ea typeface="+mn-ea"/>
              <a:cs typeface="+mn-cs"/>
            </a:endParaRPr>
          </a:p>
          <a:p>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 </a:t>
            </a:r>
          </a:p>
          <a:p>
            <a:r>
              <a:rPr lang="sv-SE" sz="1200" b="1" kern="1200" dirty="0">
                <a:solidFill>
                  <a:schemeClr val="tx1"/>
                </a:solidFill>
                <a:effectLst/>
                <a:latin typeface="+mn-lt"/>
                <a:ea typeface="+mn-ea"/>
                <a:cs typeface="+mn-cs"/>
              </a:rPr>
              <a:t>3. Ett elsystem i balans är centralt för svensk konkurrenskraft </a:t>
            </a:r>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Analysen visar att det är helt avgörande att Sverige har ett elsystem i balans. En förstärkt överföringskapacitet inom landet bedöms vara nödvändig i samtliga fall. Det kostnadsoptimala framtida kraftsystemet består enligt analysen på årlig basis av ungefär 1/3 bibehållen vattenkraft, 1/3 landbaserad vindkraft samt 1/3 kärnkraft. </a:t>
            </a:r>
          </a:p>
          <a:p>
            <a:r>
              <a:rPr lang="sv-SE" sz="1200" kern="1200" dirty="0">
                <a:solidFill>
                  <a:schemeClr val="tx1"/>
                </a:solidFill>
                <a:effectLst/>
                <a:latin typeface="+mn-lt"/>
                <a:ea typeface="+mn-ea"/>
                <a:cs typeface="+mn-cs"/>
              </a:rPr>
              <a:t> </a:t>
            </a:r>
          </a:p>
          <a:p>
            <a:r>
              <a:rPr lang="sv-SE" sz="1200" kern="1200" dirty="0">
                <a:solidFill>
                  <a:schemeClr val="tx1"/>
                </a:solidFill>
                <a:effectLst/>
                <a:latin typeface="+mn-lt"/>
                <a:ea typeface="+mn-ea"/>
                <a:cs typeface="+mn-cs"/>
              </a:rPr>
              <a:t>Nödvändiga åtgärder för ett kostnadsoptimalt och leveranssäkert elsystem:</a:t>
            </a:r>
          </a:p>
          <a:p>
            <a:r>
              <a:rPr lang="sv-SE" sz="1200" kern="1200" dirty="0">
                <a:solidFill>
                  <a:schemeClr val="tx1"/>
                </a:solidFill>
                <a:effectLst/>
                <a:latin typeface="+mn-lt"/>
                <a:ea typeface="+mn-ea"/>
                <a:cs typeface="+mn-cs"/>
              </a:rPr>
              <a:t> </a:t>
            </a:r>
          </a:p>
          <a:p>
            <a:pPr lvl="0"/>
            <a:r>
              <a:rPr lang="sv-SE" sz="1200" kern="1200" dirty="0">
                <a:solidFill>
                  <a:schemeClr val="tx1"/>
                </a:solidFill>
                <a:effectLst/>
                <a:latin typeface="+mn-lt"/>
                <a:ea typeface="+mn-ea"/>
                <a:cs typeface="+mn-cs"/>
              </a:rPr>
              <a:t>Kraftig utbyggnad av elnätets överföringskapacitet inom landet  </a:t>
            </a:r>
          </a:p>
          <a:p>
            <a:pPr lvl="0"/>
            <a:r>
              <a:rPr lang="sv-SE" sz="1200" kern="1200" dirty="0">
                <a:solidFill>
                  <a:schemeClr val="tx1"/>
                </a:solidFill>
                <a:effectLst/>
                <a:latin typeface="+mn-lt"/>
                <a:ea typeface="+mn-ea"/>
                <a:cs typeface="+mn-cs"/>
              </a:rPr>
              <a:t>Reinvesteringar och fortsatt drift i all tillgänglig vatten- och kärnkraft</a:t>
            </a:r>
          </a:p>
          <a:p>
            <a:pPr lvl="0"/>
            <a:r>
              <a:rPr lang="sv-SE" sz="1200" kern="1200" dirty="0">
                <a:solidFill>
                  <a:schemeClr val="tx1"/>
                </a:solidFill>
                <a:effectLst/>
                <a:latin typeface="+mn-lt"/>
                <a:ea typeface="+mn-ea"/>
                <a:cs typeface="+mn-cs"/>
              </a:rPr>
              <a:t>En betydande utbyggnad av den landbaserade vindkraften </a:t>
            </a:r>
          </a:p>
          <a:p>
            <a:r>
              <a:rPr lang="sv-SE" sz="1200" kern="1200" dirty="0">
                <a:solidFill>
                  <a:schemeClr val="tx1"/>
                </a:solidFill>
                <a:effectLst/>
                <a:latin typeface="+mn-lt"/>
                <a:ea typeface="+mn-ea"/>
                <a:cs typeface="+mn-cs"/>
              </a:rPr>
              <a:t> </a:t>
            </a:r>
          </a:p>
          <a:p>
            <a:r>
              <a:rPr lang="sv-SE" sz="1200" b="1" kern="1200" dirty="0">
                <a:solidFill>
                  <a:schemeClr val="tx1"/>
                </a:solidFill>
                <a:effectLst/>
                <a:latin typeface="+mn-lt"/>
                <a:ea typeface="+mn-ea"/>
                <a:cs typeface="+mn-cs"/>
              </a:rPr>
              <a:t>3. Kostnadseffektivitet måste vägas mot försörjningstrygghet </a:t>
            </a:r>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Under ett år med normal produktion i vattenkraften är systemet nära balans, med motsvarande storlek på import och export summerat över året. Under ett torrare år med mindre vattenkraftsproduktion, vilket systemet dimensionerats för, är det dock kostnadseffektivt för Sverige att nyttja nettoimport för att säkra elförsörjningen. Idag är Sverige en stor nettoexportör av el. Bedömningar av våra grannländers framtida elsystem och elbehov samt möjliga import- och exportflöden blir därmed avgörande. Detta illustrerar att kostnadseffektivitet behövs vägas mot frågor med bäring mot försörjningstrygghet och säkerhetspolitiska avväganden. </a:t>
            </a:r>
          </a:p>
          <a:p>
            <a:r>
              <a:rPr lang="sv-SE" sz="1200" kern="1200" dirty="0">
                <a:solidFill>
                  <a:schemeClr val="tx1"/>
                </a:solidFill>
                <a:effectLst/>
                <a:latin typeface="+mn-lt"/>
                <a:ea typeface="+mn-ea"/>
                <a:cs typeface="+mn-cs"/>
              </a:rPr>
              <a:t> </a:t>
            </a:r>
          </a:p>
          <a:p>
            <a:r>
              <a:rPr lang="sv-SE" sz="1200" b="1" kern="1200" dirty="0">
                <a:solidFill>
                  <a:schemeClr val="tx1"/>
                </a:solidFill>
                <a:effectLst/>
                <a:latin typeface="+mn-lt"/>
                <a:ea typeface="+mn-ea"/>
                <a:cs typeface="+mn-cs"/>
              </a:rPr>
              <a:t>3. Dagens elmarknadsdesign är otillräcklig </a:t>
            </a:r>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Som elmarknaden ser ut idag representeras inte de totala systemkostnaderna för elförsörjningen. Dagens elmarknadsdesign är därmed ofullständig och kan ej leda fram till det mest kostnadseffektiva elsystemet i sin helhet. Det behövs en marknadsdesign som driver fram de investeringar som krävs för ett leveranssäkert elsystem till en så låg systemkostnad som möjligt</a:t>
            </a:r>
          </a:p>
          <a:p>
            <a:r>
              <a:rPr lang="sv-SE" sz="1200" kern="1200" dirty="0">
                <a:solidFill>
                  <a:schemeClr val="tx1"/>
                </a:solidFill>
                <a:effectLst/>
                <a:latin typeface="+mn-lt"/>
                <a:ea typeface="+mn-ea"/>
                <a:cs typeface="+mn-cs"/>
              </a:rPr>
              <a:t> </a:t>
            </a:r>
          </a:p>
          <a:p>
            <a:r>
              <a:rPr lang="sv-SE" sz="1200" b="1" kern="1200" dirty="0">
                <a:solidFill>
                  <a:schemeClr val="tx1"/>
                </a:solidFill>
                <a:effectLst/>
                <a:latin typeface="+mn-lt"/>
                <a:ea typeface="+mn-ea"/>
                <a:cs typeface="+mn-cs"/>
              </a:rPr>
              <a:t>3. Stäng inte dörren för ny kärnkraft </a:t>
            </a:r>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Analysen visar på att ny kärnkraft utgör en del av ett kostnadseffektivt elsystem 2045. Alla utom två modellerade teknikneutrala scenarier inkluderar ny kärnkraft som del av systemet, och denna andel växer om existerande kärnkraft fortsätter att avvecklas.  </a:t>
            </a:r>
          </a:p>
          <a:p>
            <a:r>
              <a:rPr lang="sv-SE" sz="1200" kern="1200" dirty="0">
                <a:solidFill>
                  <a:schemeClr val="tx1"/>
                </a:solidFill>
                <a:effectLst/>
                <a:latin typeface="+mn-lt"/>
                <a:ea typeface="+mn-ea"/>
                <a:cs typeface="+mn-cs"/>
              </a:rPr>
              <a:t> </a:t>
            </a:r>
          </a:p>
          <a:p>
            <a:r>
              <a:rPr lang="sv-SE" sz="1200" b="1" kern="1200" dirty="0">
                <a:solidFill>
                  <a:schemeClr val="tx1"/>
                </a:solidFill>
                <a:effectLst/>
                <a:latin typeface="+mn-lt"/>
                <a:ea typeface="+mn-ea"/>
                <a:cs typeface="+mn-cs"/>
              </a:rPr>
              <a:t>3. Ringhals 1 och Ringhals 2 </a:t>
            </a:r>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Analysen visar att en fortsatt drift av R1 och R2 skulle leda till ett elsystem med lägre totalkostnad. Ägarna har dock tydliggjort att fortsatt drift inte är motiverat av marknadsskäl.</a:t>
            </a:r>
          </a:p>
          <a:p>
            <a:r>
              <a:rPr lang="sv-SE" sz="1200" kern="1200" dirty="0">
                <a:solidFill>
                  <a:schemeClr val="tx1"/>
                </a:solidFill>
                <a:effectLst/>
                <a:latin typeface="+mn-lt"/>
                <a:ea typeface="+mn-ea"/>
                <a:cs typeface="+mn-cs"/>
              </a:rPr>
              <a:t> </a:t>
            </a:r>
          </a:p>
          <a:p>
            <a:r>
              <a:rPr lang="sv-SE" sz="1200" kern="1200" dirty="0">
                <a:solidFill>
                  <a:schemeClr val="tx1"/>
                </a:solidFill>
                <a:effectLst/>
                <a:latin typeface="+mn-lt"/>
                <a:ea typeface="+mn-ea"/>
                <a:cs typeface="+mn-cs"/>
              </a:rPr>
              <a:t> </a:t>
            </a:r>
          </a:p>
          <a:p>
            <a:r>
              <a:rPr lang="sv-SE" sz="1200" b="1" kern="1200" dirty="0">
                <a:solidFill>
                  <a:schemeClr val="tx1"/>
                </a:solidFill>
                <a:effectLst/>
                <a:latin typeface="+mn-lt"/>
                <a:ea typeface="+mn-ea"/>
                <a:cs typeface="+mn-cs"/>
              </a:rPr>
              <a:t>3. Kalkylräntan har stor betydelse för den totala systemkostnaden</a:t>
            </a:r>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Analysen visar att kalkylräntan har stor betydelse för den beräknade systemkostnaden. Kalkylräntan som används av olika aktörer beror på en mängd faktorer där de viktigaste är ränteläget och risknivån i investeringar i elsystemet. Stabila spelregler är därför avgörande för att stora och långsiktiga investeringar som utgör basen i ett leveranssäkert och kostnadseffektivt elsystem ska komma till stånd. </a:t>
            </a:r>
          </a:p>
          <a:p>
            <a:r>
              <a:rPr lang="sv-SE" sz="1200" kern="1200" dirty="0">
                <a:solidFill>
                  <a:schemeClr val="tx1"/>
                </a:solidFill>
                <a:effectLst/>
                <a:latin typeface="+mn-lt"/>
                <a:ea typeface="+mn-ea"/>
                <a:cs typeface="+mn-cs"/>
              </a:rPr>
              <a:t> </a:t>
            </a:r>
          </a:p>
          <a:p>
            <a:r>
              <a:rPr lang="sv-SE" sz="1200" b="1" kern="1200" dirty="0">
                <a:solidFill>
                  <a:schemeClr val="tx1"/>
                </a:solidFill>
                <a:effectLst/>
                <a:latin typeface="+mn-lt"/>
                <a:ea typeface="+mn-ea"/>
                <a:cs typeface="+mn-cs"/>
              </a:rPr>
              <a:t>3. Hur systemtjänster säkerställs kostnadseffektivt behöver utvärderas vidare </a:t>
            </a:r>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Systemtjänster är avgörande för ett väl fungerande elsystem. Dessa inkluderas ej i analysen. Kostnaden för stödåtgärder för systemtjänster förväntas bli högre i ett system med lägre andel </a:t>
            </a:r>
            <a:r>
              <a:rPr lang="sv-SE" sz="1200" kern="1200" dirty="0" err="1">
                <a:solidFill>
                  <a:schemeClr val="tx1"/>
                </a:solidFill>
                <a:effectLst/>
                <a:latin typeface="+mn-lt"/>
                <a:ea typeface="+mn-ea"/>
                <a:cs typeface="+mn-cs"/>
              </a:rPr>
              <a:t>planerbar</a:t>
            </a:r>
            <a:r>
              <a:rPr lang="sv-SE" sz="1200" kern="1200" dirty="0">
                <a:solidFill>
                  <a:schemeClr val="tx1"/>
                </a:solidFill>
                <a:effectLst/>
                <a:latin typeface="+mn-lt"/>
                <a:ea typeface="+mn-ea"/>
                <a:cs typeface="+mn-cs"/>
              </a:rPr>
              <a:t> kraft.</a:t>
            </a:r>
          </a:p>
          <a:p>
            <a:endParaRPr lang="sv-SE" sz="1200" kern="1200" dirty="0">
              <a:solidFill>
                <a:schemeClr val="tx1"/>
              </a:solidFill>
              <a:effectLst/>
              <a:latin typeface="+mn-lt"/>
              <a:ea typeface="+mn-ea"/>
              <a:cs typeface="+mn-cs"/>
            </a:endParaRPr>
          </a:p>
          <a:p>
            <a:r>
              <a:rPr lang="sv-SE" sz="1200" b="1" kern="1200" dirty="0">
                <a:solidFill>
                  <a:schemeClr val="tx1"/>
                </a:solidFill>
                <a:effectLst/>
                <a:latin typeface="+mn-lt"/>
                <a:ea typeface="+mn-ea"/>
                <a:cs typeface="+mn-cs"/>
              </a:rPr>
              <a:t>1. Teknikneutralt är mer kostnadseffektivt och mindre känsligt än 100% förnybart </a:t>
            </a:r>
            <a:endParaRPr lang="sv-SE" sz="1200" kern="1200" dirty="0">
              <a:solidFill>
                <a:schemeClr val="tx1"/>
              </a:solidFill>
              <a:effectLst/>
              <a:latin typeface="+mn-lt"/>
              <a:ea typeface="+mn-ea"/>
              <a:cs typeface="+mn-cs"/>
            </a:endParaRPr>
          </a:p>
          <a:p>
            <a:pPr lvl="0"/>
            <a:r>
              <a:rPr lang="sv-SE" sz="1200" kern="1200" dirty="0">
                <a:solidFill>
                  <a:schemeClr val="tx1"/>
                </a:solidFill>
                <a:effectLst/>
                <a:latin typeface="+mn-lt"/>
                <a:ea typeface="+mn-ea"/>
                <a:cs typeface="+mn-cs"/>
              </a:rPr>
              <a:t>Analysen visar att ett 100% förnybart elsystem leder till en betydligt högre kostnad för elsystemet i sin helhet än ett teknikneutralt. </a:t>
            </a:r>
          </a:p>
          <a:p>
            <a:pPr lvl="0"/>
            <a:r>
              <a:rPr lang="sv-SE" sz="1200" kern="1200" dirty="0">
                <a:solidFill>
                  <a:schemeClr val="tx1"/>
                </a:solidFill>
                <a:effectLst/>
                <a:latin typeface="+mn-lt"/>
                <a:ea typeface="+mn-ea"/>
                <a:cs typeface="+mn-cs"/>
              </a:rPr>
              <a:t>Ett 100% förnybart elsystem är mer känsligt mot förändringar i väderförhållanden och mer beroende av elimport  </a:t>
            </a:r>
          </a:p>
          <a:p>
            <a:endParaRPr lang="sv-SE" sz="1200" b="1" kern="1200" dirty="0">
              <a:solidFill>
                <a:schemeClr val="tx1"/>
              </a:solidFill>
              <a:effectLst/>
              <a:latin typeface="+mn-lt"/>
              <a:ea typeface="+mn-ea"/>
              <a:cs typeface="+mn-cs"/>
            </a:endParaRPr>
          </a:p>
          <a:p>
            <a:r>
              <a:rPr lang="sv-SE" sz="1200" b="1" kern="1200" dirty="0">
                <a:solidFill>
                  <a:schemeClr val="tx1"/>
                </a:solidFill>
                <a:effectLst/>
                <a:latin typeface="+mn-lt"/>
                <a:ea typeface="+mn-ea"/>
                <a:cs typeface="+mn-cs"/>
              </a:rPr>
              <a:t>1. Sverige ska inte vara beroende av fossil elimport</a:t>
            </a:r>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Handel med el främjar våra möjligheter till ett mer kostnadseffektivt elsystem. Betydelsen av detta kommer förstärkas i ett alltmer elektrifierat samhälle som ska vara klimatneutralt till 2045. Men Sverige som land ska inte vara beroende av fossil import för att klara elförsörjningen. </a:t>
            </a:r>
          </a:p>
          <a:p>
            <a:endParaRPr lang="sv-SE" sz="1200" b="1" kern="1200" dirty="0">
              <a:solidFill>
                <a:schemeClr val="tx1"/>
              </a:solidFill>
              <a:effectLst/>
              <a:latin typeface="+mn-lt"/>
              <a:ea typeface="+mn-ea"/>
              <a:cs typeface="+mn-cs"/>
            </a:endParaRPr>
          </a:p>
          <a:p>
            <a:r>
              <a:rPr lang="sv-SE" sz="1200" b="1" kern="1200" dirty="0">
                <a:solidFill>
                  <a:schemeClr val="tx1"/>
                </a:solidFill>
                <a:effectLst/>
                <a:latin typeface="+mn-lt"/>
                <a:ea typeface="+mn-ea"/>
                <a:cs typeface="+mn-cs"/>
              </a:rPr>
              <a:t>1. Solkraft och det svenska elsystemet </a:t>
            </a:r>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Analysen slår fast att även med antaganden om mycket låg produktionskostnad för framtida solkraft så blir inslaget av detta kraftslag marginellt i samtliga kostnadsoptimala systemen. Detta gäller även för de scenarion som enbart tillåter förnybara kraftslag.   Två försvagande faktorer för solkraften är att den av naturliga skäl korrelerar mycket väl med våra grannländers solkraftsproduktion samt att den genererar som minst energi då vi behöver som mest, dvs under vinterhalvåret. </a:t>
            </a:r>
          </a:p>
          <a:p>
            <a:r>
              <a:rPr lang="sv-SE" sz="1200" kern="1200" dirty="0">
                <a:solidFill>
                  <a:schemeClr val="tx1"/>
                </a:solidFill>
                <a:effectLst/>
                <a:latin typeface="+mn-lt"/>
                <a:ea typeface="+mn-ea"/>
                <a:cs typeface="+mn-cs"/>
              </a:rPr>
              <a:t> </a:t>
            </a:r>
          </a:p>
          <a:p>
            <a:r>
              <a:rPr lang="sv-SE" sz="1200" b="1" kern="1200" dirty="0">
                <a:solidFill>
                  <a:schemeClr val="tx1"/>
                </a:solidFill>
                <a:effectLst/>
                <a:latin typeface="+mn-lt"/>
                <a:ea typeface="+mn-ea"/>
                <a:cs typeface="+mn-cs"/>
              </a:rPr>
              <a:t>1. Storskalig lagring av el sänker inte systemkostnaden </a:t>
            </a:r>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Analysen påvisar att storskalig ny lagringsteknologi såsom batterier och vätgas inte utgör någon betydande del i de mest kostnadseffektiva teknikneutrala fallen, men ofta utgör en viktig del av 100% förnybara system. </a:t>
            </a:r>
          </a:p>
          <a:p>
            <a:endParaRPr lang="sv-SE" sz="1200" kern="1200" dirty="0">
              <a:solidFill>
                <a:schemeClr val="tx1"/>
              </a:solidFill>
              <a:effectLst/>
              <a:latin typeface="+mn-lt"/>
              <a:ea typeface="+mn-ea"/>
              <a:cs typeface="+mn-cs"/>
            </a:endParaRPr>
          </a:p>
          <a:p>
            <a:r>
              <a:rPr lang="sv-SE" sz="1200" b="1" kern="1200" dirty="0">
                <a:solidFill>
                  <a:schemeClr val="tx1"/>
                </a:solidFill>
                <a:effectLst/>
                <a:latin typeface="+mn-lt"/>
                <a:ea typeface="+mn-ea"/>
                <a:cs typeface="+mn-cs"/>
              </a:rPr>
              <a:t>1. Det svenska elsystemet bör inte dimensioneras för att vara beroende av norsk vattenkraft</a:t>
            </a:r>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Sverige har idag ett stort utbyte av kraft med Norge. Norges inhemska elbehov beräknas öka med 30–60% fram till 2040 och samtidigt utökar man just nu också sin exportkapacitet till både Storbritannien och kontinenten. Det svenska elsystemet bör därför inte vara beroende av norsk vattenkraft för sin försörjningstrygghet. </a:t>
            </a:r>
          </a:p>
          <a:p>
            <a:endParaRPr lang="sv-SE" sz="1200" b="1" kern="1200" dirty="0">
              <a:solidFill>
                <a:schemeClr val="tx1"/>
              </a:solidFill>
              <a:effectLst/>
              <a:latin typeface="+mn-lt"/>
              <a:ea typeface="+mn-ea"/>
              <a:cs typeface="+mn-cs"/>
            </a:endParaRPr>
          </a:p>
          <a:p>
            <a:endParaRPr lang="sv-SE" sz="1200" b="1" kern="1200" dirty="0">
              <a:solidFill>
                <a:schemeClr val="tx1"/>
              </a:solidFill>
              <a:effectLst/>
              <a:latin typeface="+mn-lt"/>
              <a:ea typeface="+mn-ea"/>
              <a:cs typeface="+mn-cs"/>
            </a:endParaRPr>
          </a:p>
          <a:p>
            <a:r>
              <a:rPr lang="sv-SE" sz="1200" b="1" kern="1200" dirty="0">
                <a:solidFill>
                  <a:schemeClr val="tx1"/>
                </a:solidFill>
                <a:effectLst/>
                <a:latin typeface="+mn-lt"/>
                <a:ea typeface="+mn-ea"/>
                <a:cs typeface="+mn-cs"/>
              </a:rPr>
              <a:t>2. Förändrat körmönster för vattenkraften</a:t>
            </a:r>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I de teknikneutrala scenarierna </a:t>
            </a:r>
            <a:r>
              <a:rPr lang="sv-SE" sz="1200" kern="1200" dirty="0" err="1">
                <a:solidFill>
                  <a:schemeClr val="tx1"/>
                </a:solidFill>
                <a:effectLst/>
                <a:latin typeface="+mn-lt"/>
                <a:ea typeface="+mn-ea"/>
                <a:cs typeface="+mn-cs"/>
              </a:rPr>
              <a:t>driftas</a:t>
            </a:r>
            <a:r>
              <a:rPr lang="sv-SE" sz="1200" kern="1200" dirty="0">
                <a:solidFill>
                  <a:schemeClr val="tx1"/>
                </a:solidFill>
                <a:effectLst/>
                <a:latin typeface="+mn-lt"/>
                <a:ea typeface="+mn-ea"/>
                <a:cs typeface="+mn-cs"/>
              </a:rPr>
              <a:t> vattenkraften på ett mer varierande sätt än historiskt på grund av den högre andelen vindkraft i systemet. Vattenkraften kör då längre perioder på mycket hög effekt och flöde alternativt mycket låg effekt och flöde. Man ser också oftare hastiga förändringar i effektnivåer. I de 100% förnybara scenarierna, som innebär en än mer omfattande utbyggnad av vindkraften, är volatiliteten i vattenkraftens drift helt väsensskilt dess historiska driftmönster. Det bör utredas vidare om en sådan drift är tekniskt och miljömässigt möjlig. </a:t>
            </a:r>
          </a:p>
          <a:p>
            <a:endParaRPr lang="sv-SE" sz="1200" kern="1200" dirty="0">
              <a:solidFill>
                <a:schemeClr val="tx1"/>
              </a:solidFill>
              <a:effectLst/>
              <a:latin typeface="+mn-lt"/>
              <a:ea typeface="+mn-ea"/>
              <a:cs typeface="+mn-cs"/>
            </a:endParaRPr>
          </a:p>
          <a:p>
            <a:r>
              <a:rPr lang="sv-SE" sz="1200" b="1" kern="1200" dirty="0">
                <a:solidFill>
                  <a:schemeClr val="tx1"/>
                </a:solidFill>
                <a:effectLst/>
                <a:latin typeface="+mn-lt"/>
                <a:ea typeface="+mn-ea"/>
                <a:cs typeface="+mn-cs"/>
              </a:rPr>
              <a:t>2. Vattenkraftens och vindkraftens samvariation måste utredas vidare</a:t>
            </a:r>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Vattenkraftens och vindkraftens samvariation kommer ha stor påverkan på hur ett kostnadsoptimalt och leveranssäkert elsystem utformas. Denna aspekt måste utredas ytterligare.  </a:t>
            </a:r>
          </a:p>
          <a:p>
            <a:endParaRPr lang="sv-SE" sz="1200" kern="1200" dirty="0">
              <a:solidFill>
                <a:schemeClr val="tx1"/>
              </a:solidFill>
              <a:effectLst/>
              <a:latin typeface="+mn-lt"/>
              <a:ea typeface="+mn-ea"/>
              <a:cs typeface="+mn-cs"/>
            </a:endParaRPr>
          </a:p>
          <a:p>
            <a:r>
              <a:rPr lang="sv-SE" sz="1200" b="1" kern="1200" dirty="0">
                <a:solidFill>
                  <a:schemeClr val="tx1"/>
                </a:solidFill>
                <a:effectLst/>
                <a:latin typeface="+mn-lt"/>
                <a:ea typeface="+mn-ea"/>
                <a:cs typeface="+mn-cs"/>
              </a:rPr>
              <a:t>2. Biokraften utgör även fortsatt en </a:t>
            </a:r>
            <a:r>
              <a:rPr lang="sv-SE" sz="1200" b="1" kern="1200" dirty="0" err="1">
                <a:solidFill>
                  <a:schemeClr val="tx1"/>
                </a:solidFill>
                <a:effectLst/>
                <a:latin typeface="+mn-lt"/>
                <a:ea typeface="+mn-ea"/>
                <a:cs typeface="+mn-cs"/>
              </a:rPr>
              <a:t>planerbar</a:t>
            </a:r>
            <a:r>
              <a:rPr lang="sv-SE" sz="1200" b="1" kern="1200" dirty="0">
                <a:solidFill>
                  <a:schemeClr val="tx1"/>
                </a:solidFill>
                <a:effectLst/>
                <a:latin typeface="+mn-lt"/>
                <a:ea typeface="+mn-ea"/>
                <a:cs typeface="+mn-cs"/>
              </a:rPr>
              <a:t> del av det svenska elsystemet</a:t>
            </a:r>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Biokraften förväntas utgöra en mindre del av Sveriges elsystem även i det längre perspektivet, framförallt vid samproduktion av el och värme inom industrin och för fjärrvärme. En fördel med biokraften är att den är </a:t>
            </a:r>
            <a:r>
              <a:rPr lang="sv-SE" sz="1200" kern="1200" dirty="0" err="1">
                <a:solidFill>
                  <a:schemeClr val="tx1"/>
                </a:solidFill>
                <a:effectLst/>
                <a:latin typeface="+mn-lt"/>
                <a:ea typeface="+mn-ea"/>
                <a:cs typeface="+mn-cs"/>
              </a:rPr>
              <a:t>planerbar</a:t>
            </a:r>
            <a:r>
              <a:rPr lang="sv-SE" sz="1200" kern="1200" dirty="0">
                <a:solidFill>
                  <a:schemeClr val="tx1"/>
                </a:solidFill>
                <a:effectLst/>
                <a:latin typeface="+mn-lt"/>
                <a:ea typeface="+mn-ea"/>
                <a:cs typeface="+mn-cs"/>
              </a:rPr>
              <a:t>. För att bättre kunna anpassa driften för det framtida kraftsystemet är det sannolikt att kraftvärmen behöver ges möjligheter att frikoppla elproduktionen från värmeunderlaget.</a:t>
            </a:r>
          </a:p>
          <a:p>
            <a:endParaRPr lang="sv-SE" sz="1200" b="1" kern="1200" dirty="0">
              <a:solidFill>
                <a:schemeClr val="tx1"/>
              </a:solidFill>
              <a:effectLst/>
              <a:latin typeface="+mn-lt"/>
              <a:ea typeface="+mn-ea"/>
              <a:cs typeface="+mn-cs"/>
            </a:endParaRPr>
          </a:p>
          <a:p>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 </a:t>
            </a:r>
          </a:p>
          <a:p>
            <a:endParaRPr lang="sv-SE" dirty="0"/>
          </a:p>
        </p:txBody>
      </p:sp>
      <p:sp>
        <p:nvSpPr>
          <p:cNvPr id="4" name="Platshållare för bildnummer 3"/>
          <p:cNvSpPr>
            <a:spLocks noGrp="1"/>
          </p:cNvSpPr>
          <p:nvPr>
            <p:ph type="sldNum" sz="quarter" idx="5"/>
          </p:nvPr>
        </p:nvSpPr>
        <p:spPr/>
        <p:txBody>
          <a:bodyPr/>
          <a:lstStyle/>
          <a:p>
            <a:fld id="{F1208B74-B811-423C-93F2-C573E744DD2B}" type="slidenum">
              <a:rPr lang="sv-SE" smtClean="0"/>
              <a:pPr/>
              <a:t>1</a:t>
            </a:fld>
            <a:endParaRPr lang="sv-SE"/>
          </a:p>
        </p:txBody>
      </p:sp>
    </p:spTree>
    <p:extLst>
      <p:ext uri="{BB962C8B-B14F-4D97-AF65-F5344CB8AC3E}">
        <p14:creationId xmlns:p14="http://schemas.microsoft.com/office/powerpoint/2010/main" val="3792876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a:xfrm>
            <a:off x="648105" y="332824"/>
            <a:ext cx="8728729" cy="819533"/>
          </a:xfrm>
        </p:spPr>
        <p:txBody>
          <a:bodyPr/>
          <a:lstStyle/>
          <a:p>
            <a:r>
              <a:rPr lang="sv-SE"/>
              <a:t>Klicka här för att ändra mall för rubrikformat</a:t>
            </a:r>
          </a:p>
        </p:txBody>
      </p:sp>
      <p:sp>
        <p:nvSpPr>
          <p:cNvPr id="3" name="Content Placeholder 2"/>
          <p:cNvSpPr>
            <a:spLocks noGrp="1"/>
          </p:cNvSpPr>
          <p:nvPr>
            <p:ph idx="1"/>
          </p:nvPr>
        </p:nvSpPr>
        <p:spPr>
          <a:xfrm>
            <a:off x="648106" y="1684337"/>
            <a:ext cx="10913129" cy="4056075"/>
          </a:xfrm>
        </p:spPr>
        <p:txBody>
          <a:bodyPr tIns="36000"/>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sv-SE"/>
              <a:t>Klicka här för att ändra format på bakgrundstexten</a:t>
            </a:r>
          </a:p>
          <a:p>
            <a:pPr lvl="1"/>
            <a:r>
              <a:rPr lang="sv-SE"/>
              <a:t>Nivå två</a:t>
            </a:r>
          </a:p>
        </p:txBody>
      </p:sp>
      <p:sp>
        <p:nvSpPr>
          <p:cNvPr id="4" name="Date Placeholder 3"/>
          <p:cNvSpPr>
            <a:spLocks noGrp="1"/>
          </p:cNvSpPr>
          <p:nvPr>
            <p:ph type="dt" sz="half" idx="10"/>
          </p:nvPr>
        </p:nvSpPr>
        <p:spPr/>
        <p:txBody>
          <a:bodyPr/>
          <a:lstStyle>
            <a:lvl1pPr>
              <a:defRPr>
                <a:solidFill>
                  <a:schemeClr val="accent2"/>
                </a:solidFill>
              </a:defRPr>
            </a:lvl1pPr>
          </a:lstStyle>
          <a:p>
            <a:fld id="{2D588D78-B953-44D6-AAA3-70985707A376}" type="datetime1">
              <a:rPr lang="sv-SE" smtClean="0"/>
              <a:pPr/>
              <a:t>2020-09-09</a:t>
            </a:fld>
            <a:endParaRPr lang="sv-SE"/>
          </a:p>
        </p:txBody>
      </p:sp>
      <p:sp>
        <p:nvSpPr>
          <p:cNvPr id="6" name="Slide Number Placeholder 5"/>
          <p:cNvSpPr>
            <a:spLocks noGrp="1"/>
          </p:cNvSpPr>
          <p:nvPr>
            <p:ph type="sldNum" sz="quarter" idx="12"/>
          </p:nvPr>
        </p:nvSpPr>
        <p:spPr>
          <a:xfrm>
            <a:off x="537533" y="6418060"/>
            <a:ext cx="431833" cy="158400"/>
          </a:xfrm>
        </p:spPr>
        <p:txBody>
          <a:bodyPr/>
          <a:lstStyle/>
          <a:p>
            <a:fld id="{5718465E-2E6A-4310-8AAC-7D6E13D1D673}" type="slidenum">
              <a:rPr lang="sv-SE" smtClean="0"/>
              <a:pPr/>
              <a:t>‹#›</a:t>
            </a:fld>
            <a:endParaRPr lang="sv-SE"/>
          </a:p>
        </p:txBody>
      </p:sp>
      <p:cxnSp>
        <p:nvCxnSpPr>
          <p:cNvPr id="7" name="Straight Connector 6"/>
          <p:cNvCxnSpPr/>
          <p:nvPr userDrawn="1"/>
        </p:nvCxnSpPr>
        <p:spPr>
          <a:xfrm>
            <a:off x="-359767" y="2289268"/>
            <a:ext cx="219856"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359767" y="6355003"/>
            <a:ext cx="219856"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12336693" y="2289268"/>
            <a:ext cx="219856"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359767" y="2103199"/>
            <a:ext cx="219856"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12336693" y="2103199"/>
            <a:ext cx="219856"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rot="5400000">
            <a:off x="565659" y="-134203"/>
            <a:ext cx="164892"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rot="5400000">
            <a:off x="565659" y="7008335"/>
            <a:ext cx="164892"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rot="5400000">
            <a:off x="11478787" y="-134203"/>
            <a:ext cx="164892"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rot="5400000">
            <a:off x="11478787" y="7008335"/>
            <a:ext cx="164892"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359767" y="1372743"/>
            <a:ext cx="219856"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a:off x="12336693" y="1372743"/>
            <a:ext cx="219856" cy="0"/>
          </a:xfrm>
          <a:prstGeom prst="line">
            <a:avLst/>
          </a:prstGeom>
          <a:ln w="63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1547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innehåll och foto">
    <p:spTree>
      <p:nvGrpSpPr>
        <p:cNvPr id="1" name=""/>
        <p:cNvGrpSpPr/>
        <p:nvPr/>
      </p:nvGrpSpPr>
      <p:grpSpPr>
        <a:xfrm>
          <a:off x="0" y="0"/>
          <a:ext cx="0" cy="0"/>
          <a:chOff x="0" y="0"/>
          <a:chExt cx="0" cy="0"/>
        </a:xfrm>
      </p:grpSpPr>
      <p:sp>
        <p:nvSpPr>
          <p:cNvPr id="19" name="Picture Placeholder 2"/>
          <p:cNvSpPr>
            <a:spLocks noGrp="1"/>
          </p:cNvSpPr>
          <p:nvPr>
            <p:ph type="pic" idx="13"/>
          </p:nvPr>
        </p:nvSpPr>
        <p:spPr>
          <a:xfrm>
            <a:off x="7063633" y="1740848"/>
            <a:ext cx="4497600" cy="3201545"/>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sv-SE"/>
              <a:t>Klicka på ikonen för att lägga till en bild</a:t>
            </a:r>
          </a:p>
        </p:txBody>
      </p:sp>
      <p:sp>
        <p:nvSpPr>
          <p:cNvPr id="2" name="Title 1"/>
          <p:cNvSpPr>
            <a:spLocks noGrp="1"/>
          </p:cNvSpPr>
          <p:nvPr>
            <p:ph type="title"/>
          </p:nvPr>
        </p:nvSpPr>
        <p:spPr>
          <a:xfrm>
            <a:off x="648105" y="334006"/>
            <a:ext cx="8728729" cy="819533"/>
          </a:xfrm>
        </p:spPr>
        <p:txBody>
          <a:bodyPr/>
          <a:lstStyle/>
          <a:p>
            <a:r>
              <a:rPr lang="sv-SE"/>
              <a:t>Klicka här för att ändra mall för rubrikformat</a:t>
            </a:r>
          </a:p>
        </p:txBody>
      </p:sp>
      <p:sp>
        <p:nvSpPr>
          <p:cNvPr id="3" name="Content Placeholder 2"/>
          <p:cNvSpPr>
            <a:spLocks noGrp="1"/>
          </p:cNvSpPr>
          <p:nvPr>
            <p:ph idx="1"/>
          </p:nvPr>
        </p:nvSpPr>
        <p:spPr>
          <a:xfrm>
            <a:off x="648105" y="1684337"/>
            <a:ext cx="6077483" cy="4066176"/>
          </a:xfrm>
        </p:spPr>
        <p:txBody>
          <a:bodyPr tIns="36000"/>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sv-SE"/>
              <a:t>Klicka här för att ändra format på bakgrundstexten</a:t>
            </a:r>
          </a:p>
          <a:p>
            <a:pPr lvl="1"/>
            <a:r>
              <a:rPr lang="sv-SE"/>
              <a:t>Nivå två</a:t>
            </a:r>
          </a:p>
        </p:txBody>
      </p:sp>
      <p:sp>
        <p:nvSpPr>
          <p:cNvPr id="4" name="Date Placeholder 3"/>
          <p:cNvSpPr>
            <a:spLocks noGrp="1"/>
          </p:cNvSpPr>
          <p:nvPr>
            <p:ph type="dt" sz="half" idx="10"/>
          </p:nvPr>
        </p:nvSpPr>
        <p:spPr/>
        <p:txBody>
          <a:bodyPr/>
          <a:lstStyle>
            <a:lvl1pPr>
              <a:defRPr>
                <a:solidFill>
                  <a:schemeClr val="accent2"/>
                </a:solidFill>
              </a:defRPr>
            </a:lvl1pPr>
          </a:lstStyle>
          <a:p>
            <a:fld id="{4CD114CB-3C1A-4A9D-9A39-378080B769E4}" type="datetime1">
              <a:rPr lang="sv-SE" smtClean="0"/>
              <a:pPr/>
              <a:t>2020-09-09</a:t>
            </a:fld>
            <a:endParaRPr lang="sv-SE"/>
          </a:p>
        </p:txBody>
      </p:sp>
      <p:sp>
        <p:nvSpPr>
          <p:cNvPr id="6" name="Slide Number Placeholder 5"/>
          <p:cNvSpPr>
            <a:spLocks noGrp="1"/>
          </p:cNvSpPr>
          <p:nvPr>
            <p:ph type="sldNum" sz="quarter" idx="12"/>
          </p:nvPr>
        </p:nvSpPr>
        <p:spPr/>
        <p:txBody>
          <a:bodyPr/>
          <a:lstStyle/>
          <a:p>
            <a:fld id="{5718465E-2E6A-4310-8AAC-7D6E13D1D673}" type="slidenum">
              <a:rPr lang="sv-SE" smtClean="0"/>
              <a:pPr/>
              <a:t>‹#›</a:t>
            </a:fld>
            <a:endParaRPr lang="sv-SE"/>
          </a:p>
        </p:txBody>
      </p:sp>
      <p:cxnSp>
        <p:nvCxnSpPr>
          <p:cNvPr id="7" name="Straight Connector 6"/>
          <p:cNvCxnSpPr/>
          <p:nvPr userDrawn="1"/>
        </p:nvCxnSpPr>
        <p:spPr>
          <a:xfrm>
            <a:off x="-359767" y="2289268"/>
            <a:ext cx="219856"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359767" y="6355003"/>
            <a:ext cx="219856"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12336693" y="2289268"/>
            <a:ext cx="219856"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359767" y="2103199"/>
            <a:ext cx="219856"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12336693" y="2103199"/>
            <a:ext cx="219856"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rot="5400000">
            <a:off x="565659" y="-134203"/>
            <a:ext cx="164892"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rot="5400000">
            <a:off x="565659" y="7008335"/>
            <a:ext cx="164892"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rot="5400000">
            <a:off x="11478787" y="-134203"/>
            <a:ext cx="164892"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rot="5400000">
            <a:off x="11478787" y="7008335"/>
            <a:ext cx="164892"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a:off x="-359767" y="1372743"/>
            <a:ext cx="219856"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a:off x="12336693" y="1372743"/>
            <a:ext cx="219856" cy="0"/>
          </a:xfrm>
          <a:prstGeom prst="line">
            <a:avLst/>
          </a:prstGeom>
          <a:ln w="63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107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105" y="332824"/>
            <a:ext cx="8728729" cy="819533"/>
          </a:xfrm>
          <a:prstGeom prst="rect">
            <a:avLst/>
          </a:prstGeom>
        </p:spPr>
        <p:txBody>
          <a:bodyPr vert="horz" lIns="0" tIns="0" rIns="91440" bIns="45720" rtlCol="0" anchor="b" anchorCtr="0">
            <a:normAutofit/>
          </a:bodyPr>
          <a:lstStyle/>
          <a:p>
            <a:r>
              <a:rPr lang="sv-SE"/>
              <a:t>Klicka här för att ändra format</a:t>
            </a:r>
          </a:p>
        </p:txBody>
      </p:sp>
      <p:sp>
        <p:nvSpPr>
          <p:cNvPr id="3" name="Text Placeholder 2"/>
          <p:cNvSpPr>
            <a:spLocks noGrp="1"/>
          </p:cNvSpPr>
          <p:nvPr>
            <p:ph type="body" idx="1"/>
          </p:nvPr>
        </p:nvSpPr>
        <p:spPr>
          <a:xfrm>
            <a:off x="648106" y="1684337"/>
            <a:ext cx="10913129" cy="4056075"/>
          </a:xfrm>
          <a:prstGeom prst="rect">
            <a:avLst/>
          </a:prstGeom>
        </p:spPr>
        <p:txBody>
          <a:bodyPr vert="horz" lIns="0" tIns="36000" rIns="91440" bIns="45720" rtlCol="0">
            <a:normAutofit/>
          </a:bodyPr>
          <a:lstStyle/>
          <a:p>
            <a:pPr lvl="0"/>
            <a:r>
              <a:rPr lang="en-US"/>
              <a:t>Click to edit Master text styles</a:t>
            </a:r>
          </a:p>
          <a:p>
            <a:pPr lvl="1"/>
            <a:r>
              <a:rPr lang="en-US"/>
              <a:t>Second level</a:t>
            </a:r>
          </a:p>
        </p:txBody>
      </p:sp>
      <p:sp>
        <p:nvSpPr>
          <p:cNvPr id="4" name="Date Placeholder 3"/>
          <p:cNvSpPr>
            <a:spLocks noGrp="1"/>
          </p:cNvSpPr>
          <p:nvPr>
            <p:ph type="dt" sz="half" idx="2"/>
          </p:nvPr>
        </p:nvSpPr>
        <p:spPr>
          <a:xfrm>
            <a:off x="978499" y="6418060"/>
            <a:ext cx="737155" cy="158400"/>
          </a:xfrm>
          <a:prstGeom prst="rect">
            <a:avLst/>
          </a:prstGeom>
        </p:spPr>
        <p:txBody>
          <a:bodyPr vert="horz" lIns="0" tIns="45720" rIns="0" bIns="45720" rtlCol="0" anchor="ctr"/>
          <a:lstStyle>
            <a:lvl1pPr algn="l">
              <a:defRPr sz="933" b="0">
                <a:solidFill>
                  <a:schemeClr val="accent2"/>
                </a:solidFill>
              </a:defRPr>
            </a:lvl1pPr>
          </a:lstStyle>
          <a:p>
            <a:fld id="{9B32E951-18B6-4B36-9DC3-AA2CD01B4387}" type="datetime1">
              <a:rPr lang="sv-SE" smtClean="0"/>
              <a:pPr/>
              <a:t>2020-09-09</a:t>
            </a:fld>
            <a:endParaRPr lang="sv-SE"/>
          </a:p>
        </p:txBody>
      </p:sp>
      <p:sp>
        <p:nvSpPr>
          <p:cNvPr id="6" name="Slide Number Placeholder 5"/>
          <p:cNvSpPr>
            <a:spLocks noGrp="1"/>
          </p:cNvSpPr>
          <p:nvPr>
            <p:ph type="sldNum" sz="quarter" idx="4"/>
          </p:nvPr>
        </p:nvSpPr>
        <p:spPr>
          <a:xfrm>
            <a:off x="537533" y="6418060"/>
            <a:ext cx="420412" cy="156773"/>
          </a:xfrm>
          <a:prstGeom prst="rect">
            <a:avLst/>
          </a:prstGeom>
        </p:spPr>
        <p:txBody>
          <a:bodyPr vert="horz" lIns="91440" tIns="45720" rIns="91440" bIns="45720" rtlCol="0" anchor="ctr"/>
          <a:lstStyle>
            <a:lvl1pPr algn="l">
              <a:defRPr sz="933">
                <a:solidFill>
                  <a:schemeClr val="accent2"/>
                </a:solidFill>
              </a:defRPr>
            </a:lvl1pPr>
          </a:lstStyle>
          <a:p>
            <a:fld id="{5718465E-2E6A-4310-8AAC-7D6E13D1D673}" type="slidenum">
              <a:rPr lang="sv-SE" smtClean="0"/>
              <a:pPr/>
              <a:t>‹#›</a:t>
            </a:fld>
            <a:endParaRPr lang="sv-SE"/>
          </a:p>
        </p:txBody>
      </p:sp>
      <p:cxnSp>
        <p:nvCxnSpPr>
          <p:cNvPr id="10" name="Straight Connector 9"/>
          <p:cNvCxnSpPr/>
          <p:nvPr/>
        </p:nvCxnSpPr>
        <p:spPr>
          <a:xfrm>
            <a:off x="658163" y="1379351"/>
            <a:ext cx="11533837"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2"/>
          <p:cNvPicPr>
            <a:picLocks noChangeAspect="1" noChangeArrowheads="1"/>
          </p:cNvPicPr>
          <p:nvPr/>
        </p:nvPicPr>
        <p:blipFill>
          <a:blip r:embed="rId4" cstate="print">
            <a:extLst>
              <a:ext uri="{28A0092B-C50C-407E-A947-70E740481C1C}">
                <a14:useLocalDpi xmlns:a14="http://schemas.microsoft.com/office/drawing/2010/main"/>
              </a:ext>
            </a:extLst>
          </a:blip>
          <a:srcRect/>
          <a:stretch>
            <a:fillRect/>
          </a:stretch>
        </p:blipFill>
        <p:spPr bwMode="auto">
          <a:xfrm>
            <a:off x="10296341" y="319672"/>
            <a:ext cx="1452576" cy="688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8679905"/>
      </p:ext>
    </p:extLst>
  </p:cSld>
  <p:clrMap bg1="lt1" tx1="dk1" bg2="lt2" tx2="dk2" accent1="accent1" accent2="accent2" accent3="accent3" accent4="accent4" accent5="accent5" accent6="accent6" hlink="hlink" folHlink="folHlink"/>
  <p:sldLayoutIdLst>
    <p:sldLayoutId id="2147483650" r:id="rId1"/>
    <p:sldLayoutId id="2147483671"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0000"/>
        </a:lnSpc>
        <a:spcBef>
          <a:spcPct val="0"/>
        </a:spcBef>
        <a:buNone/>
        <a:defRPr sz="2200" b="1" kern="1200">
          <a:solidFill>
            <a:schemeClr val="bg2"/>
          </a:solidFill>
          <a:latin typeface="+mj-lt"/>
          <a:ea typeface="+mj-ea"/>
          <a:cs typeface="+mj-cs"/>
        </a:defRPr>
      </a:lvl1pPr>
    </p:titleStyle>
    <p:bodyStyle>
      <a:lvl1pPr marL="177800" indent="-177800" algn="l" defTabSz="914400" rtl="0" eaLnBrk="1" latinLnBrk="0" hangingPunct="1">
        <a:lnSpc>
          <a:spcPct val="90000"/>
        </a:lnSpc>
        <a:spcBef>
          <a:spcPts val="800"/>
        </a:spcBef>
        <a:buFont typeface="Arial" pitchFamily="34" charset="0"/>
        <a:buChar char="•"/>
        <a:defRPr sz="1600" kern="1200">
          <a:solidFill>
            <a:schemeClr val="tx1"/>
          </a:solidFill>
          <a:latin typeface="+mn-lt"/>
          <a:ea typeface="+mn-ea"/>
          <a:cs typeface="+mn-cs"/>
        </a:defRPr>
      </a:lvl1pPr>
      <a:lvl2pPr marL="449263" indent="-269875" algn="l" defTabSz="914400" rtl="0" eaLnBrk="1" latinLnBrk="0" hangingPunct="1">
        <a:lnSpc>
          <a:spcPct val="90000"/>
        </a:lnSpc>
        <a:spcBef>
          <a:spcPts val="0"/>
        </a:spcBef>
        <a:buFont typeface="Arial"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0EAD6A32-9290-46D8-80A4-B337C31241A9}"/>
              </a:ext>
            </a:extLst>
          </p:cNvPr>
          <p:cNvSpPr>
            <a:spLocks noGrp="1"/>
          </p:cNvSpPr>
          <p:nvPr>
            <p:ph type="title"/>
          </p:nvPr>
        </p:nvSpPr>
        <p:spPr/>
        <p:txBody>
          <a:bodyPr>
            <a:normAutofit/>
          </a:bodyPr>
          <a:lstStyle/>
          <a:p>
            <a:r>
              <a:rPr lang="sv-SE" sz="2800" dirty="0">
                <a:cs typeface="Arial"/>
              </a:rPr>
              <a:t>Projektets observationer</a:t>
            </a:r>
          </a:p>
        </p:txBody>
      </p:sp>
      <p:sp>
        <p:nvSpPr>
          <p:cNvPr id="4" name="Platshållare för innehåll 3">
            <a:extLst>
              <a:ext uri="{FF2B5EF4-FFF2-40B4-BE49-F238E27FC236}">
                <a16:creationId xmlns:a16="http://schemas.microsoft.com/office/drawing/2014/main" id="{7253B34E-B481-4C51-BE40-08B8286022CE}"/>
              </a:ext>
            </a:extLst>
          </p:cNvPr>
          <p:cNvSpPr>
            <a:spLocks noGrp="1"/>
          </p:cNvSpPr>
          <p:nvPr>
            <p:ph idx="1"/>
          </p:nvPr>
        </p:nvSpPr>
        <p:spPr>
          <a:xfrm>
            <a:off x="648105" y="1684336"/>
            <a:ext cx="6077483" cy="4265201"/>
          </a:xfrm>
        </p:spPr>
        <p:txBody>
          <a:bodyPr>
            <a:normAutofit/>
          </a:bodyPr>
          <a:lstStyle/>
          <a:p>
            <a:pPr fontAlgn="base"/>
            <a:endParaRPr lang="sv-SE" sz="2000" dirty="0"/>
          </a:p>
          <a:p>
            <a:pPr fontAlgn="base"/>
            <a:endParaRPr lang="sv-SE" sz="2000" dirty="0"/>
          </a:p>
          <a:p>
            <a:pPr fontAlgn="base"/>
            <a:endParaRPr lang="sv-SE" sz="2000" dirty="0"/>
          </a:p>
          <a:p>
            <a:endParaRPr lang="sv-SE" dirty="0"/>
          </a:p>
        </p:txBody>
      </p:sp>
      <p:sp>
        <p:nvSpPr>
          <p:cNvPr id="5" name="Platshållare för datum 4">
            <a:extLst>
              <a:ext uri="{FF2B5EF4-FFF2-40B4-BE49-F238E27FC236}">
                <a16:creationId xmlns:a16="http://schemas.microsoft.com/office/drawing/2014/main" id="{A1DE2B41-6929-40E6-B62E-6C196857DE49}"/>
              </a:ext>
            </a:extLst>
          </p:cNvPr>
          <p:cNvSpPr>
            <a:spLocks noGrp="1"/>
          </p:cNvSpPr>
          <p:nvPr>
            <p:ph type="dt" sz="half" idx="10"/>
          </p:nvPr>
        </p:nvSpPr>
        <p:spPr/>
        <p:txBody>
          <a:bodyPr/>
          <a:lstStyle/>
          <a:p>
            <a:fld id="{4CD114CB-3C1A-4A9D-9A39-378080B769E4}" type="datetime1">
              <a:rPr lang="sv-SE" smtClean="0"/>
              <a:pPr/>
              <a:t>2020-09-10</a:t>
            </a:fld>
            <a:endParaRPr lang="sv-SE"/>
          </a:p>
        </p:txBody>
      </p:sp>
      <p:sp>
        <p:nvSpPr>
          <p:cNvPr id="6" name="Platshållare för bildnummer 5">
            <a:extLst>
              <a:ext uri="{FF2B5EF4-FFF2-40B4-BE49-F238E27FC236}">
                <a16:creationId xmlns:a16="http://schemas.microsoft.com/office/drawing/2014/main" id="{EE6BDE4C-9B6C-40DF-8F0F-7187FAD94804}"/>
              </a:ext>
            </a:extLst>
          </p:cNvPr>
          <p:cNvSpPr>
            <a:spLocks noGrp="1"/>
          </p:cNvSpPr>
          <p:nvPr>
            <p:ph type="sldNum" sz="quarter" idx="12"/>
          </p:nvPr>
        </p:nvSpPr>
        <p:spPr/>
        <p:txBody>
          <a:bodyPr/>
          <a:lstStyle/>
          <a:p>
            <a:fld id="{5718465E-2E6A-4310-8AAC-7D6E13D1D673}" type="slidenum">
              <a:rPr lang="sv-SE" smtClean="0"/>
              <a:pPr/>
              <a:t>1</a:t>
            </a:fld>
            <a:endParaRPr lang="sv-SE"/>
          </a:p>
        </p:txBody>
      </p:sp>
      <p:sp>
        <p:nvSpPr>
          <p:cNvPr id="7" name="Rektangel: rundade hörn 6">
            <a:extLst>
              <a:ext uri="{FF2B5EF4-FFF2-40B4-BE49-F238E27FC236}">
                <a16:creationId xmlns:a16="http://schemas.microsoft.com/office/drawing/2014/main" id="{6B6BD76B-CC93-40B3-B3DD-4B4A4B19310B}"/>
              </a:ext>
            </a:extLst>
          </p:cNvPr>
          <p:cNvSpPr/>
          <p:nvPr/>
        </p:nvSpPr>
        <p:spPr>
          <a:xfrm>
            <a:off x="2329842" y="1934123"/>
            <a:ext cx="8544707" cy="918473"/>
          </a:xfrm>
          <a:prstGeom prst="round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lvl="0"/>
            <a:r>
              <a:rPr lang="sv-SE" sz="2000" i="1" dirty="0"/>
              <a:t>100% fossilfritt ger lägre systemkostnad och bättre försörjningstrygghet          </a:t>
            </a:r>
            <a:endParaRPr lang="sv-SE" sz="2000" dirty="0"/>
          </a:p>
        </p:txBody>
      </p:sp>
      <p:sp>
        <p:nvSpPr>
          <p:cNvPr id="9" name="Rektangel: rundade hörn 8">
            <a:extLst>
              <a:ext uri="{FF2B5EF4-FFF2-40B4-BE49-F238E27FC236}">
                <a16:creationId xmlns:a16="http://schemas.microsoft.com/office/drawing/2014/main" id="{373C34E2-BEAC-4B31-A8C8-F84DC7CE5BB5}"/>
              </a:ext>
            </a:extLst>
          </p:cNvPr>
          <p:cNvSpPr/>
          <p:nvPr/>
        </p:nvSpPr>
        <p:spPr>
          <a:xfrm>
            <a:off x="2329841" y="3300816"/>
            <a:ext cx="8551767" cy="918473"/>
          </a:xfrm>
          <a:prstGeom prst="round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sv-SE" sz="2000" i="1" dirty="0"/>
              <a:t>Säkra </a:t>
            </a:r>
            <a:r>
              <a:rPr lang="sv-SE" sz="2000" i="1" dirty="0" err="1"/>
              <a:t>planerbar</a:t>
            </a:r>
            <a:r>
              <a:rPr lang="sv-SE" sz="2000" i="1" dirty="0"/>
              <a:t> elproduktion, bygg ut överföringsförbindelser inom landet</a:t>
            </a:r>
            <a:endParaRPr lang="sv-SE" sz="2000" dirty="0"/>
          </a:p>
        </p:txBody>
      </p:sp>
      <p:sp>
        <p:nvSpPr>
          <p:cNvPr id="11" name="Rektangel: rundade hörn 10">
            <a:extLst>
              <a:ext uri="{FF2B5EF4-FFF2-40B4-BE49-F238E27FC236}">
                <a16:creationId xmlns:a16="http://schemas.microsoft.com/office/drawing/2014/main" id="{580BE53B-9748-4FD1-AD5C-9FD023B9136D}"/>
              </a:ext>
            </a:extLst>
          </p:cNvPr>
          <p:cNvSpPr/>
          <p:nvPr/>
        </p:nvSpPr>
        <p:spPr>
          <a:xfrm>
            <a:off x="2329841" y="4671473"/>
            <a:ext cx="8551768" cy="918473"/>
          </a:xfrm>
          <a:prstGeom prst="round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sv-SE" sz="2000" i="1" dirty="0"/>
              <a:t>Elmarknadsdesign för kostnadseffektiv och försörjningstrygg helhet</a:t>
            </a:r>
            <a:endParaRPr lang="sv-SE" sz="2000" dirty="0"/>
          </a:p>
        </p:txBody>
      </p:sp>
      <p:sp>
        <p:nvSpPr>
          <p:cNvPr id="12" name="Rektangel: rundade hörn 11">
            <a:extLst>
              <a:ext uri="{FF2B5EF4-FFF2-40B4-BE49-F238E27FC236}">
                <a16:creationId xmlns:a16="http://schemas.microsoft.com/office/drawing/2014/main" id="{E5E2757E-677D-4F98-A0DC-B1418802EB3C}"/>
              </a:ext>
            </a:extLst>
          </p:cNvPr>
          <p:cNvSpPr/>
          <p:nvPr/>
        </p:nvSpPr>
        <p:spPr>
          <a:xfrm>
            <a:off x="1129433" y="1934123"/>
            <a:ext cx="874320" cy="918473"/>
          </a:xfrm>
          <a:prstGeom prst="round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lvl="0" algn="ctr"/>
            <a:r>
              <a:rPr lang="sv-SE" sz="4800" b="1" dirty="0"/>
              <a:t>1</a:t>
            </a:r>
          </a:p>
        </p:txBody>
      </p:sp>
      <p:sp>
        <p:nvSpPr>
          <p:cNvPr id="13" name="Rektangel: rundade hörn 12">
            <a:extLst>
              <a:ext uri="{FF2B5EF4-FFF2-40B4-BE49-F238E27FC236}">
                <a16:creationId xmlns:a16="http://schemas.microsoft.com/office/drawing/2014/main" id="{BEBC138F-B492-4A0C-A04A-AE4B378EE16D}"/>
              </a:ext>
            </a:extLst>
          </p:cNvPr>
          <p:cNvSpPr/>
          <p:nvPr/>
        </p:nvSpPr>
        <p:spPr>
          <a:xfrm>
            <a:off x="1129432" y="3300815"/>
            <a:ext cx="874320" cy="918474"/>
          </a:xfrm>
          <a:prstGeom prst="round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lvl="0" algn="ctr"/>
            <a:r>
              <a:rPr lang="sv-SE" sz="4800" b="1" dirty="0"/>
              <a:t>2</a:t>
            </a:r>
          </a:p>
        </p:txBody>
      </p:sp>
      <p:sp>
        <p:nvSpPr>
          <p:cNvPr id="14" name="Rektangel: rundade hörn 13">
            <a:extLst>
              <a:ext uri="{FF2B5EF4-FFF2-40B4-BE49-F238E27FC236}">
                <a16:creationId xmlns:a16="http://schemas.microsoft.com/office/drawing/2014/main" id="{5051DE48-CE7A-4CF7-8A42-A73DB14D2D2B}"/>
              </a:ext>
            </a:extLst>
          </p:cNvPr>
          <p:cNvSpPr/>
          <p:nvPr/>
        </p:nvSpPr>
        <p:spPr>
          <a:xfrm>
            <a:off x="1129432" y="4676849"/>
            <a:ext cx="874320" cy="918473"/>
          </a:xfrm>
          <a:prstGeom prst="round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lvl="0" algn="ctr"/>
            <a:r>
              <a:rPr lang="sv-SE" sz="4800" b="1" dirty="0"/>
              <a:t>3</a:t>
            </a:r>
          </a:p>
        </p:txBody>
      </p:sp>
    </p:spTree>
    <p:extLst>
      <p:ext uri="{BB962C8B-B14F-4D97-AF65-F5344CB8AC3E}">
        <p14:creationId xmlns:p14="http://schemas.microsoft.com/office/powerpoint/2010/main" val="396335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e3a1cf56a5a4a9275d2ee6fb5b81e67f6ee1e015"/>
</p:tagLst>
</file>

<file path=ppt/theme/theme1.xml><?xml version="1.0" encoding="utf-8"?>
<a:theme xmlns:a="http://schemas.openxmlformats.org/drawingml/2006/main" name="SvN_Format_widescreen_V4">
  <a:themeElements>
    <a:clrScheme name="Svenskt Näringsliv färger">
      <a:dk1>
        <a:sysClr val="windowText" lastClr="000000"/>
      </a:dk1>
      <a:lt1>
        <a:srgbClr val="FFFFFF"/>
      </a:lt1>
      <a:dk2>
        <a:srgbClr val="AEC1CF"/>
      </a:dk2>
      <a:lt2>
        <a:srgbClr val="EF8200"/>
      </a:lt2>
      <a:accent1>
        <a:srgbClr val="AEC1CF"/>
      </a:accent1>
      <a:accent2>
        <a:srgbClr val="33414E"/>
      </a:accent2>
      <a:accent3>
        <a:srgbClr val="57758D"/>
      </a:accent3>
      <a:accent4>
        <a:srgbClr val="EF8200"/>
      </a:accent4>
      <a:accent5>
        <a:srgbClr val="FFCC00"/>
      </a:accent5>
      <a:accent6>
        <a:srgbClr val="E53517"/>
      </a:accent6>
      <a:hlink>
        <a:srgbClr val="33414E"/>
      </a:hlink>
      <a:folHlink>
        <a:srgbClr val="57758D"/>
      </a:folHlink>
    </a:clrScheme>
    <a:fontScheme name="SvN Fo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solidFill>
        <a:ln>
          <a:solidFill>
            <a:schemeClr val="accent3"/>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3"/>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1600" dirty="0" smtClean="0"/>
        </a:defPPr>
      </a:lstStyle>
    </a:txDef>
  </a:objectDefaults>
  <a:extraClrSchemeLst/>
  <a:extLst>
    <a:ext uri="{05A4C25C-085E-4340-85A3-A5531E510DB2}">
      <thm15:themeFamily xmlns:thm15="http://schemas.microsoft.com/office/thememl/2012/main" name="SvN_Format_widescreen_V4 2013.potx" id="{4D16DB56-9FB3-4892-909E-A0A019AE968A}" vid="{F36816FE-F855-47C8-A925-4463B6DA5A6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FD338816388DB47AC450218875FF455" ma:contentTypeVersion="5" ma:contentTypeDescription="Create a new document." ma:contentTypeScope="" ma:versionID="5e3b1982c864260a0b2673b3c95805d2">
  <xsd:schema xmlns:xsd="http://www.w3.org/2001/XMLSchema" xmlns:xs="http://www.w3.org/2001/XMLSchema" xmlns:p="http://schemas.microsoft.com/office/2006/metadata/properties" xmlns:ns2="80bbfa65-ab2f-4f85-89f6-1b04013d7ca5" targetNamespace="http://schemas.microsoft.com/office/2006/metadata/properties" ma:root="true" ma:fieldsID="0e85d27380b1b22ed337c3c3b85bf7df" ns2:_="">
    <xsd:import namespace="80bbfa65-ab2f-4f85-89f6-1b04013d7ca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0bbfa65-ab2f-4f85-89f6-1b04013d7c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C97C910-DEA4-4FFA-A416-707CBF9B593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0bbfa65-ab2f-4f85-89f6-1b04013d7c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6D66C5A-8610-4592-AC5B-8BB29704AE8B}">
  <ds:schemaRefs>
    <ds:schemaRef ds:uri="http://schemas.microsoft.com/sharepoint/v3/contenttype/forms"/>
  </ds:schemaRefs>
</ds:datastoreItem>
</file>

<file path=customXml/itemProps3.xml><?xml version="1.0" encoding="utf-8"?>
<ds:datastoreItem xmlns:ds="http://schemas.openxmlformats.org/officeDocument/2006/customXml" ds:itemID="{E4065031-9B7B-4571-9A6D-D1F4E77D4D0B}">
  <ds:schemaRefs>
    <ds:schemaRef ds:uri="http://purl.org/dc/terms/"/>
    <ds:schemaRef ds:uri="http://schemas.microsoft.com/office/2006/documentManagement/types"/>
    <ds:schemaRef ds:uri="http://schemas.microsoft.com/office/2006/metadata/properties"/>
    <ds:schemaRef ds:uri="http://purl.org/dc/elements/1.1/"/>
    <ds:schemaRef ds:uri="80bbfa65-ab2f-4f85-89f6-1b04013d7ca5"/>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SvN_Format_V4 2013</Template>
  <TotalTime>0</TotalTime>
  <Words>1496</Words>
  <Application>Microsoft Office PowerPoint</Application>
  <PresentationFormat>Bredbild</PresentationFormat>
  <Paragraphs>86</Paragraphs>
  <Slides>1</Slides>
  <Notes>1</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1</vt:i4>
      </vt:variant>
    </vt:vector>
  </HeadingPairs>
  <TitlesOfParts>
    <vt:vector size="4" baseType="lpstr">
      <vt:lpstr>Arial</vt:lpstr>
      <vt:lpstr>Calibri</vt:lpstr>
      <vt:lpstr>SvN_Format_widescreen_V4</vt:lpstr>
      <vt:lpstr>Projektets observationer</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
  <cp:lastModifiedBy/>
  <cp:revision>42</cp:revision>
  <dcterms:created xsi:type="dcterms:W3CDTF">2020-03-13T07:23:54Z</dcterms:created>
  <dcterms:modified xsi:type="dcterms:W3CDTF">2020-09-10T07:01:51Z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0x010100EFD338816388DB47AC450218875FF455</vt:lpwstr>
  </property>
</Properties>
</file>