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 id="256"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6" r:id="rId18"/>
    <p:sldId id="277" r:id="rId19"/>
    <p:sldId id="278" r:id="rId20"/>
    <p:sldId id="279" r:id="rId21"/>
    <p:sldId id="284" r:id="rId22"/>
    <p:sldId id="285" r:id="rId23"/>
    <p:sldId id="283" r:id="rId24"/>
    <p:sldId id="280" r:id="rId25"/>
    <p:sldId id="281" r:id="rId26"/>
    <p:sldId id="282" r:id="rId27"/>
  </p:sldIdLst>
  <p:sldSz cx="9144000" cy="5143500" type="screen16x9"/>
  <p:notesSz cx="6724650" cy="987425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B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550" autoAdjust="0"/>
    <p:restoredTop sz="94652" autoAdjust="0"/>
  </p:normalViewPr>
  <p:slideViewPr>
    <p:cSldViewPr>
      <p:cViewPr varScale="1">
        <p:scale>
          <a:sx n="88" d="100"/>
          <a:sy n="88" d="100"/>
        </p:scale>
        <p:origin x="102" y="492"/>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Axel\Dropbox\SSA\NNR\Norrbotten%20KLAR%20en.%20Sk&#229;ne%208\Norrbotten%205.xls"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Axel\Dropbox\SSA\NNR\Norrbotten%20KLAR%20en.%20Sk&#229;ne%208\Norrbotten%205.xls"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sv-SE" b="1" dirty="0" smtClean="0">
                <a:solidFill>
                  <a:schemeClr val="tx1"/>
                </a:solidFill>
              </a:rPr>
              <a:t>Har certifiering påverkat?</a:t>
            </a:r>
            <a:br>
              <a:rPr lang="sv-SE" b="1" dirty="0" smtClean="0">
                <a:solidFill>
                  <a:schemeClr val="tx1"/>
                </a:solidFill>
              </a:rPr>
            </a:br>
            <a:r>
              <a:rPr lang="sv-SE" b="1" dirty="0" smtClean="0">
                <a:solidFill>
                  <a:schemeClr val="tx1"/>
                </a:solidFill>
              </a:rPr>
              <a:t>(livsmedelskontroll)</a:t>
            </a:r>
            <a:endParaRPr lang="sv-SE" b="1" dirty="0">
              <a:solidFill>
                <a:schemeClr val="tx1"/>
              </a:solidFill>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pieChart>
        <c:varyColors val="1"/>
        <c:ser>
          <c:idx val="0"/>
          <c:order val="0"/>
          <c:spPr>
            <a:solidFill>
              <a:schemeClr val="accent6">
                <a:lumMod val="60000"/>
                <a:lumOff val="40000"/>
              </a:schemeClr>
            </a:solidFill>
          </c:spPr>
          <c:dPt>
            <c:idx val="0"/>
            <c:bubble3D val="0"/>
            <c:spPr>
              <a:solidFill>
                <a:srgbClr val="FFC000"/>
              </a:solidFill>
              <a:ln w="19050">
                <a:solidFill>
                  <a:schemeClr val="bg1"/>
                </a:solidFill>
              </a:ln>
              <a:effectLst/>
            </c:spPr>
            <c:extLst xmlns:c16r2="http://schemas.microsoft.com/office/drawing/2015/06/chart">
              <c:ext xmlns:c16="http://schemas.microsoft.com/office/drawing/2014/chart" uri="{C3380CC4-5D6E-409C-BE32-E72D297353CC}">
                <c16:uniqueId val="{00000001-1E59-45B3-9C84-DB0D58B0ADE1}"/>
              </c:ext>
            </c:extLst>
          </c:dPt>
          <c:dPt>
            <c:idx val="1"/>
            <c:bubble3D val="0"/>
            <c:spPr>
              <a:solidFill>
                <a:schemeClr val="accent1">
                  <a:lumMod val="40000"/>
                  <a:lumOff val="6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3-1E59-45B3-9C84-DB0D58B0ADE1}"/>
              </c:ext>
            </c:extLst>
          </c:dPt>
          <c:cat>
            <c:strRef>
              <c:f>'[Norrbotten 5.xls]Certifiering diagram'!$D$7:$D$8</c:f>
              <c:strCache>
                <c:ptCount val="2"/>
                <c:pt idx="0">
                  <c:v>Ja</c:v>
                </c:pt>
                <c:pt idx="1">
                  <c:v>Nej</c:v>
                </c:pt>
              </c:strCache>
            </c:strRef>
          </c:cat>
          <c:val>
            <c:numRef>
              <c:f>'[Norrbotten 5.xls]Certifiering diagram'!$E$7:$E$8</c:f>
              <c:numCache>
                <c:formatCode>General</c:formatCode>
                <c:ptCount val="2"/>
                <c:pt idx="0">
                  <c:v>2.7559055118110236E-2</c:v>
                </c:pt>
                <c:pt idx="1">
                  <c:v>0.97244094488188981</c:v>
                </c:pt>
              </c:numCache>
            </c:numRef>
          </c:val>
          <c:extLst xmlns:c16r2="http://schemas.microsoft.com/office/drawing/2015/06/chart">
            <c:ext xmlns:c16="http://schemas.microsoft.com/office/drawing/2014/chart" uri="{C3380CC4-5D6E-409C-BE32-E72D297353CC}">
              <c16:uniqueId val="{00000004-1E59-45B3-9C84-DB0D58B0ADE1}"/>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0.21032537518517724"/>
          <c:y val="0.46351337570045309"/>
          <c:w val="0.10910476815398075"/>
          <c:h val="0.19054200571097321"/>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chart>
  <c:spPr>
    <a:noFill/>
    <a:ln>
      <a:noFill/>
    </a:ln>
    <a:effectLst/>
  </c:spPr>
  <c:txPr>
    <a:bodyPr/>
    <a:lstStyle/>
    <a:p>
      <a:pPr>
        <a:defRPr/>
      </a:pPr>
      <a:endParaRPr lang="sv-S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sv-SE" b="1" dirty="0" smtClean="0">
                <a:solidFill>
                  <a:schemeClr val="tx1"/>
                </a:solidFill>
              </a:rPr>
              <a:t>Hur mycket påverkar certifiering?</a:t>
            </a:r>
            <a:r>
              <a:rPr lang="sv-SE" b="1" baseline="0" dirty="0" smtClean="0">
                <a:solidFill>
                  <a:schemeClr val="tx1"/>
                </a:solidFill>
              </a:rPr>
              <a:t> </a:t>
            </a:r>
            <a:r>
              <a:rPr lang="sv-SE" b="1" dirty="0" smtClean="0">
                <a:solidFill>
                  <a:schemeClr val="tx1"/>
                </a:solidFill>
              </a:rPr>
              <a:t>(miljöfarlig verksamhet)</a:t>
            </a:r>
            <a:endParaRPr lang="sv-SE" b="1" dirty="0">
              <a:solidFill>
                <a:schemeClr val="tx1"/>
              </a:solidFill>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pieChart>
        <c:varyColors val="1"/>
        <c:ser>
          <c:idx val="0"/>
          <c:order val="0"/>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0AC3-41AA-98BD-BD27C5AE2425}"/>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0AC3-41AA-98BD-BD27C5AE2425}"/>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0AC3-41AA-98BD-BD27C5AE2425}"/>
              </c:ext>
            </c:extLst>
          </c:dPt>
          <c:cat>
            <c:strRef>
              <c:f>'[Norrbotten 5.xls]Certifiering diagram'!$G$6:$G$8</c:f>
              <c:strCache>
                <c:ptCount val="3"/>
                <c:pt idx="0">
                  <c:v>Påverkar inte</c:v>
                </c:pt>
                <c:pt idx="1">
                  <c:v>Påverkar lite</c:v>
                </c:pt>
                <c:pt idx="2">
                  <c:v>Påverkar mycket</c:v>
                </c:pt>
              </c:strCache>
            </c:strRef>
          </c:cat>
          <c:val>
            <c:numRef>
              <c:f>'[Norrbotten 5.xls]Certifiering diagram'!$H$6:$H$8</c:f>
              <c:numCache>
                <c:formatCode>General</c:formatCode>
                <c:ptCount val="3"/>
                <c:pt idx="0">
                  <c:v>0.30131004366812225</c:v>
                </c:pt>
                <c:pt idx="1">
                  <c:v>0.60698689956331875</c:v>
                </c:pt>
                <c:pt idx="2">
                  <c:v>9.1703056768558958E-2</c:v>
                </c:pt>
              </c:numCache>
            </c:numRef>
          </c:val>
          <c:extLst xmlns:c16r2="http://schemas.microsoft.com/office/drawing/2015/06/chart">
            <c:ext xmlns:c16="http://schemas.microsoft.com/office/drawing/2014/chart" uri="{C3380CC4-5D6E-409C-BE32-E72D297353CC}">
              <c16:uniqueId val="{00000006-0AC3-41AA-98BD-BD27C5AE2425}"/>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0.67448230208831128"/>
          <c:y val="0.39470125907650949"/>
          <c:w val="0.26630052493438322"/>
          <c:h val="0.29062709449273072"/>
        </c:manualLayout>
      </c:layout>
      <c:overlay val="0"/>
      <c:spPr>
        <a:noFill/>
        <a:ln>
          <a:noFill/>
        </a:ln>
        <a:effectLst/>
      </c:spPr>
      <c:txPr>
        <a:bodyPr rot="0" spcFirstLastPara="1" vertOverflow="ellipsis" vert="horz" wrap="square" anchor="t"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chart>
  <c:spPr>
    <a:noFill/>
    <a:ln>
      <a:noFill/>
    </a:ln>
    <a:effectLst/>
  </c:spPr>
  <c:txPr>
    <a:bodyPr anchor="b" anchorCtr="1"/>
    <a:lstStyle/>
    <a:p>
      <a:pPr>
        <a:defRPr/>
      </a:pPr>
      <a:endParaRPr lang="sv-S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1597826"/>
            <a:ext cx="7772400" cy="1102519"/>
          </a:xfrm>
        </p:spPr>
        <p:txBody>
          <a:bodyPr/>
          <a:lstStyle/>
          <a:p>
            <a:r>
              <a:rPr lang="sv-SE"/>
              <a:t>Klicka här för att ändra format</a:t>
            </a:r>
          </a:p>
        </p:txBody>
      </p:sp>
      <p:sp>
        <p:nvSpPr>
          <p:cNvPr id="3" name="Underrubrik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format på underrubrik i bakgrunden</a:t>
            </a:r>
          </a:p>
        </p:txBody>
      </p:sp>
      <p:sp>
        <p:nvSpPr>
          <p:cNvPr id="4" name="Platshållare för datum 3"/>
          <p:cNvSpPr>
            <a:spLocks noGrp="1"/>
          </p:cNvSpPr>
          <p:nvPr>
            <p:ph type="dt" sz="half" idx="10"/>
          </p:nvPr>
        </p:nvSpPr>
        <p:spPr/>
        <p:txBody>
          <a:bodyPr/>
          <a:lstStyle/>
          <a:p>
            <a:fld id="{737B9554-7DEF-4784-B9CB-BCF1FF34214D}" type="datetimeFigureOut">
              <a:rPr lang="sv-SE" smtClean="0"/>
              <a:t>2016-12-22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DDFF446E-D008-4AF0-A69A-EB1CC59B8C4A}" type="slidenum">
              <a:rPr lang="sv-SE" smtClean="0"/>
              <a:t>‹#›</a:t>
            </a:fld>
            <a:endParaRPr lang="sv-SE"/>
          </a:p>
        </p:txBody>
      </p:sp>
    </p:spTree>
    <p:extLst>
      <p:ext uri="{BB962C8B-B14F-4D97-AF65-F5344CB8AC3E}">
        <p14:creationId xmlns:p14="http://schemas.microsoft.com/office/powerpoint/2010/main" val="1174463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737B9554-7DEF-4784-B9CB-BCF1FF34214D}" type="datetimeFigureOut">
              <a:rPr lang="sv-SE" smtClean="0"/>
              <a:t>2016-12-22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DDFF446E-D008-4AF0-A69A-EB1CC59B8C4A}" type="slidenum">
              <a:rPr lang="sv-SE" smtClean="0"/>
              <a:t>‹#›</a:t>
            </a:fld>
            <a:endParaRPr lang="sv-SE"/>
          </a:p>
        </p:txBody>
      </p:sp>
    </p:spTree>
    <p:extLst>
      <p:ext uri="{BB962C8B-B14F-4D97-AF65-F5344CB8AC3E}">
        <p14:creationId xmlns:p14="http://schemas.microsoft.com/office/powerpoint/2010/main" val="31033135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154783"/>
            <a:ext cx="2057400" cy="3290888"/>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457200" y="154783"/>
            <a:ext cx="6019800" cy="329088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737B9554-7DEF-4784-B9CB-BCF1FF34214D}" type="datetimeFigureOut">
              <a:rPr lang="sv-SE" smtClean="0"/>
              <a:t>2016-12-22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DDFF446E-D008-4AF0-A69A-EB1CC59B8C4A}" type="slidenum">
              <a:rPr lang="sv-SE" smtClean="0"/>
              <a:t>‹#›</a:t>
            </a:fld>
            <a:endParaRPr lang="sv-SE"/>
          </a:p>
        </p:txBody>
      </p:sp>
    </p:spTree>
    <p:extLst>
      <p:ext uri="{BB962C8B-B14F-4D97-AF65-F5344CB8AC3E}">
        <p14:creationId xmlns:p14="http://schemas.microsoft.com/office/powerpoint/2010/main" val="131252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737B9554-7DEF-4784-B9CB-BCF1FF34214D}" type="datetimeFigureOut">
              <a:rPr lang="sv-SE" smtClean="0"/>
              <a:t>2016-12-22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DDFF446E-D008-4AF0-A69A-EB1CC59B8C4A}" type="slidenum">
              <a:rPr lang="sv-SE" smtClean="0"/>
              <a:t>‹#›</a:t>
            </a:fld>
            <a:endParaRPr lang="sv-SE"/>
          </a:p>
        </p:txBody>
      </p:sp>
    </p:spTree>
    <p:extLst>
      <p:ext uri="{BB962C8B-B14F-4D97-AF65-F5344CB8AC3E}">
        <p14:creationId xmlns:p14="http://schemas.microsoft.com/office/powerpoint/2010/main" val="736759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3305176"/>
            <a:ext cx="7772400" cy="1021556"/>
          </a:xfrm>
        </p:spPr>
        <p:txBody>
          <a:bodyPr anchor="t"/>
          <a:lstStyle>
            <a:lvl1pPr algn="l">
              <a:defRPr sz="4000" b="1" cap="all"/>
            </a:lvl1pPr>
          </a:lstStyle>
          <a:p>
            <a:r>
              <a:rPr lang="sv-SE"/>
              <a:t>Klicka här för att ändra format</a:t>
            </a:r>
          </a:p>
        </p:txBody>
      </p:sp>
      <p:sp>
        <p:nvSpPr>
          <p:cNvPr id="3" name="Platshållare för text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p>
            <a:fld id="{737B9554-7DEF-4784-B9CB-BCF1FF34214D}" type="datetimeFigureOut">
              <a:rPr lang="sv-SE" smtClean="0"/>
              <a:t>2016-12-22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DDFF446E-D008-4AF0-A69A-EB1CC59B8C4A}" type="slidenum">
              <a:rPr lang="sv-SE" smtClean="0"/>
              <a:t>‹#›</a:t>
            </a:fld>
            <a:endParaRPr lang="sv-SE"/>
          </a:p>
        </p:txBody>
      </p:sp>
    </p:spTree>
    <p:extLst>
      <p:ext uri="{BB962C8B-B14F-4D97-AF65-F5344CB8AC3E}">
        <p14:creationId xmlns:p14="http://schemas.microsoft.com/office/powerpoint/2010/main" val="14340574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457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4648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737B9554-7DEF-4784-B9CB-BCF1FF34214D}" type="datetimeFigureOut">
              <a:rPr lang="sv-SE" smtClean="0"/>
              <a:t>2016-12-22</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DDFF446E-D008-4AF0-A69A-EB1CC59B8C4A}" type="slidenum">
              <a:rPr lang="sv-SE" smtClean="0"/>
              <a:t>‹#›</a:t>
            </a:fld>
            <a:endParaRPr lang="sv-SE"/>
          </a:p>
        </p:txBody>
      </p:sp>
    </p:spTree>
    <p:extLst>
      <p:ext uri="{BB962C8B-B14F-4D97-AF65-F5344CB8AC3E}">
        <p14:creationId xmlns:p14="http://schemas.microsoft.com/office/powerpoint/2010/main" val="2019514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57200" y="205979"/>
            <a:ext cx="8229600" cy="857250"/>
          </a:xfrm>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4645033"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4645033"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fld id="{737B9554-7DEF-4784-B9CB-BCF1FF34214D}" type="datetimeFigureOut">
              <a:rPr lang="sv-SE" smtClean="0"/>
              <a:t>2016-12-22</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DDFF446E-D008-4AF0-A69A-EB1CC59B8C4A}" type="slidenum">
              <a:rPr lang="sv-SE" smtClean="0"/>
              <a:t>‹#›</a:t>
            </a:fld>
            <a:endParaRPr lang="sv-SE"/>
          </a:p>
        </p:txBody>
      </p:sp>
    </p:spTree>
    <p:extLst>
      <p:ext uri="{BB962C8B-B14F-4D97-AF65-F5344CB8AC3E}">
        <p14:creationId xmlns:p14="http://schemas.microsoft.com/office/powerpoint/2010/main" val="29328782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fld id="{737B9554-7DEF-4784-B9CB-BCF1FF34214D}" type="datetimeFigureOut">
              <a:rPr lang="sv-SE" smtClean="0"/>
              <a:t>2016-12-22</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DDFF446E-D008-4AF0-A69A-EB1CC59B8C4A}" type="slidenum">
              <a:rPr lang="sv-SE" smtClean="0"/>
              <a:t>‹#›</a:t>
            </a:fld>
            <a:endParaRPr lang="sv-SE"/>
          </a:p>
        </p:txBody>
      </p:sp>
    </p:spTree>
    <p:extLst>
      <p:ext uri="{BB962C8B-B14F-4D97-AF65-F5344CB8AC3E}">
        <p14:creationId xmlns:p14="http://schemas.microsoft.com/office/powerpoint/2010/main" val="333143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737B9554-7DEF-4784-B9CB-BCF1FF34214D}" type="datetimeFigureOut">
              <a:rPr lang="sv-SE" smtClean="0"/>
              <a:t>2016-12-22</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DDFF446E-D008-4AF0-A69A-EB1CC59B8C4A}" type="slidenum">
              <a:rPr lang="sv-SE" smtClean="0"/>
              <a:t>‹#›</a:t>
            </a:fld>
            <a:endParaRPr lang="sv-SE"/>
          </a:p>
        </p:txBody>
      </p:sp>
    </p:spTree>
    <p:extLst>
      <p:ext uri="{BB962C8B-B14F-4D97-AF65-F5344CB8AC3E}">
        <p14:creationId xmlns:p14="http://schemas.microsoft.com/office/powerpoint/2010/main" val="19693735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15" y="204787"/>
            <a:ext cx="3008313" cy="871538"/>
          </a:xfr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3575050" y="204795"/>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457215"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737B9554-7DEF-4784-B9CB-BCF1FF34214D}" type="datetimeFigureOut">
              <a:rPr lang="sv-SE" smtClean="0"/>
              <a:t>2016-12-22</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DDFF446E-D008-4AF0-A69A-EB1CC59B8C4A}" type="slidenum">
              <a:rPr lang="sv-SE" smtClean="0"/>
              <a:t>‹#›</a:t>
            </a:fld>
            <a:endParaRPr lang="sv-SE"/>
          </a:p>
        </p:txBody>
      </p:sp>
    </p:spTree>
    <p:extLst>
      <p:ext uri="{BB962C8B-B14F-4D97-AF65-F5344CB8AC3E}">
        <p14:creationId xmlns:p14="http://schemas.microsoft.com/office/powerpoint/2010/main" val="197258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3600451"/>
            <a:ext cx="5486400" cy="425054"/>
          </a:xfr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792288" y="4025510"/>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737B9554-7DEF-4784-B9CB-BCF1FF34214D}" type="datetimeFigureOut">
              <a:rPr lang="sv-SE" smtClean="0"/>
              <a:t>2016-12-22</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DDFF446E-D008-4AF0-A69A-EB1CC59B8C4A}" type="slidenum">
              <a:rPr lang="sv-SE" smtClean="0"/>
              <a:t>‹#›</a:t>
            </a:fld>
            <a:endParaRPr lang="sv-SE"/>
          </a:p>
        </p:txBody>
      </p:sp>
    </p:spTree>
    <p:extLst>
      <p:ext uri="{BB962C8B-B14F-4D97-AF65-F5344CB8AC3E}">
        <p14:creationId xmlns:p14="http://schemas.microsoft.com/office/powerpoint/2010/main" val="12538373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737B9554-7DEF-4784-B9CB-BCF1FF34214D}" type="datetimeFigureOut">
              <a:rPr lang="sv-SE" smtClean="0"/>
              <a:t>2016-12-22</a:t>
            </a:fld>
            <a:endParaRPr lang="sv-SE"/>
          </a:p>
        </p:txBody>
      </p:sp>
      <p:sp>
        <p:nvSpPr>
          <p:cNvPr id="5" name="Platshållare för sidfot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DFF446E-D008-4AF0-A69A-EB1CC59B8C4A}" type="slidenum">
              <a:rPr lang="sv-SE" smtClean="0"/>
              <a:t>‹#›</a:t>
            </a:fld>
            <a:endParaRPr lang="sv-SE"/>
          </a:p>
        </p:txBody>
      </p:sp>
    </p:spTree>
    <p:extLst>
      <p:ext uri="{BB962C8B-B14F-4D97-AF65-F5344CB8AC3E}">
        <p14:creationId xmlns:p14="http://schemas.microsoft.com/office/powerpoint/2010/main" val="333700278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8.pn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wmf"/></Relationships>
</file>

<file path=ppt/slides/_rels/slide1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8.pn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wmf"/></Relationships>
</file>

<file path=ppt/slides/_rels/slide1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7.pn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wmf"/></Relationships>
</file>

<file path=ppt/slides/_rels/slide1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9.pn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wmf"/></Relationships>
</file>

<file path=ppt/slides/_rels/slide14.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10.pn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wmf"/></Relationships>
</file>

<file path=ppt/slides/_rels/slide15.xml.rels><?xml version="1.0" encoding="UTF-8" standalone="yes"?>
<Relationships xmlns="http://schemas.openxmlformats.org/package/2006/relationships"><Relationship Id="rId3" Type="http://schemas.openxmlformats.org/officeDocument/2006/relationships/image" Target="../media/image1.wmf"/><Relationship Id="rId7" Type="http://schemas.openxmlformats.org/officeDocument/2006/relationships/image" Target="../media/image3.png"/><Relationship Id="rId2" Type="http://schemas.openxmlformats.org/officeDocument/2006/relationships/image" Target="../media/image11.png"/><Relationship Id="rId1" Type="http://schemas.openxmlformats.org/officeDocument/2006/relationships/slideLayout" Target="../slideLayouts/slideLayout1.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2.wmf"/></Relationships>
</file>

<file path=ppt/slides/_rels/slide16.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10.pn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wmf"/></Relationships>
</file>

<file path=ppt/slides/_rels/slide17.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10.pn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wmf"/></Relationships>
</file>

<file path=ppt/slides/_rels/slide18.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12.pn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wmf"/></Relationships>
</file>

<file path=ppt/slides/_rels/slide19.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12.pn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wmf"/></Relationships>
</file>

<file path=ppt/slides/_rels/slide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5.pn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wmf"/></Relationships>
</file>

<file path=ppt/slides/_rels/slide20.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12.pn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wmf"/></Relationships>
</file>

<file path=ppt/slides/_rels/slide2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12.pn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wmf"/></Relationships>
</file>

<file path=ppt/slides/_rels/slide2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12.pn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wmf"/></Relationships>
</file>

<file path=ppt/slides/_rels/slide2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12.pn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wmf"/></Relationships>
</file>

<file path=ppt/slides/_rels/slide24.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12.png"/><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hyperlink" Target="http://www.svenskdagligvaruhandel.se/svensk-standard-for-livsmedelshantering-i-butik" TargetMode="External"/><Relationship Id="rId4" Type="http://schemas.openxmlformats.org/officeDocument/2006/relationships/image" Target="../media/image2.wmf"/></Relationships>
</file>

<file path=ppt/slides/_rels/slide25.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12.pn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wmf"/></Relationships>
</file>

<file path=ppt/slides/_rels/slide26.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12.pn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wmf"/></Relationships>
</file>

<file path=ppt/slides/_rels/slide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5.pn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wmf"/></Relationships>
</file>

<file path=ppt/slides/_rels/slide4.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6.pn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wmf"/></Relationships>
</file>

<file path=ppt/slides/_rels/slide5.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6.pn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wmf"/></Relationships>
</file>

<file path=ppt/slides/_rels/slide6.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6.pn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wmf"/></Relationships>
</file>

<file path=ppt/slides/_rels/slide7.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7.pn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wmf"/></Relationships>
</file>

<file path=ppt/slides/_rels/slide8.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8.pn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wmf"/></Relationships>
</file>

<file path=ppt/slides/_rels/slide9.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7.pn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6428" y="4587974"/>
            <a:ext cx="9150428" cy="555526"/>
          </a:xfrm>
          <a:prstGeom prst="rect">
            <a:avLst/>
          </a:prstGeom>
          <a:solidFill>
            <a:srgbClr val="005B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sv-SE" dirty="0"/>
          </a:p>
        </p:txBody>
      </p:sp>
      <p:pic>
        <p:nvPicPr>
          <p:cNvPr id="3" name="Bildobjekt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44142" y="4700483"/>
            <a:ext cx="554516" cy="330507"/>
          </a:xfrm>
          <a:prstGeom prst="rect">
            <a:avLst/>
          </a:prstGeom>
        </p:spPr>
      </p:pic>
      <p:pic>
        <p:nvPicPr>
          <p:cNvPr id="4" name="Bildobjekt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02868" y="4760240"/>
            <a:ext cx="3525408" cy="159400"/>
          </a:xfrm>
          <a:prstGeom prst="rect">
            <a:avLst/>
          </a:prstGeom>
        </p:spPr>
      </p:pic>
      <p:pic>
        <p:nvPicPr>
          <p:cNvPr id="5" name="Bildobjekt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08614" y="4270646"/>
            <a:ext cx="524006" cy="634653"/>
          </a:xfrm>
          <a:prstGeom prst="rect">
            <a:avLst/>
          </a:prstGeom>
        </p:spPr>
      </p:pic>
      <p:pic>
        <p:nvPicPr>
          <p:cNvPr id="6" name="Bildobjekt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628614" y="1263561"/>
            <a:ext cx="3873917" cy="2639428"/>
          </a:xfrm>
          <a:prstGeom prst="rect">
            <a:avLst/>
          </a:prstGeom>
        </p:spPr>
      </p:pic>
      <p:sp>
        <p:nvSpPr>
          <p:cNvPr id="7" name="Rubrik 1"/>
          <p:cNvSpPr txBox="1">
            <a:spLocks/>
          </p:cNvSpPr>
          <p:nvPr/>
        </p:nvSpPr>
        <p:spPr>
          <a:xfrm>
            <a:off x="0" y="240060"/>
            <a:ext cx="9144000" cy="675506"/>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20000"/>
              </a:lnSpc>
            </a:pPr>
            <a:r>
              <a:rPr lang="sv-SE" sz="2400" b="1" spc="-50" dirty="0">
                <a:ln w="6350">
                  <a:noFill/>
                  <a:prstDash val="solid"/>
                </a:ln>
                <a:solidFill>
                  <a:srgbClr val="005BBB"/>
                </a:solidFill>
                <a:effectLst>
                  <a:outerShdw blurRad="41275" dist="20320" dir="1800000" algn="tl" rotWithShape="0">
                    <a:srgbClr val="000000">
                      <a:alpha val="40000"/>
                    </a:srgbClr>
                  </a:outerShdw>
                </a:effectLst>
                <a:latin typeface="+mn-lt"/>
                <a:ea typeface="+mn-ea"/>
                <a:cs typeface="+mn-cs"/>
              </a:rPr>
              <a:t>Regeltillämpning på kommunal nivå</a:t>
            </a:r>
            <a:r>
              <a:rPr lang="sv-SE" sz="2400" dirty="0"/>
              <a:t/>
            </a:r>
            <a:br>
              <a:rPr lang="sv-SE" sz="2400" dirty="0"/>
            </a:br>
            <a:r>
              <a:rPr lang="sv-SE" sz="1600" dirty="0"/>
              <a:t>Undersökning av Sveriges kommuner 2016</a:t>
            </a:r>
            <a:endParaRPr lang="sv-SE" sz="1600" b="1" dirty="0"/>
          </a:p>
        </p:txBody>
      </p:sp>
      <p:sp>
        <p:nvSpPr>
          <p:cNvPr id="8" name="Rektangel 7"/>
          <p:cNvSpPr/>
          <p:nvPr/>
        </p:nvSpPr>
        <p:spPr>
          <a:xfrm>
            <a:off x="1035434" y="4218619"/>
            <a:ext cx="3752590" cy="369332"/>
          </a:xfrm>
          <a:prstGeom prst="rect">
            <a:avLst/>
          </a:prstGeom>
        </p:spPr>
        <p:txBody>
          <a:bodyPr wrap="square">
            <a:spAutoFit/>
          </a:bodyPr>
          <a:lstStyle/>
          <a:p>
            <a:r>
              <a:rPr lang="sv-SE" dirty="0" smtClean="0"/>
              <a:t>Kalmar län</a:t>
            </a:r>
            <a:endParaRPr lang="sv-SE" dirty="0"/>
          </a:p>
        </p:txBody>
      </p:sp>
    </p:spTree>
    <p:extLst>
      <p:ext uri="{BB962C8B-B14F-4D97-AF65-F5344CB8AC3E}">
        <p14:creationId xmlns:p14="http://schemas.microsoft.com/office/powerpoint/2010/main" val="29692366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 1"/>
          <p:cNvGraphicFramePr>
            <a:graphicFrameLocks noGrp="1"/>
          </p:cNvGraphicFramePr>
          <p:nvPr>
            <p:extLst>
              <p:ext uri="{D42A27DB-BD31-4B8C-83A1-F6EECF244321}">
                <p14:modId xmlns:p14="http://schemas.microsoft.com/office/powerpoint/2010/main" val="3848199117"/>
              </p:ext>
            </p:extLst>
          </p:nvPr>
        </p:nvGraphicFramePr>
        <p:xfrm>
          <a:off x="2551832" y="987574"/>
          <a:ext cx="5588000" cy="2476500"/>
        </p:xfrm>
        <a:graphic>
          <a:graphicData uri="http://schemas.openxmlformats.org/drawingml/2006/table">
            <a:tbl>
              <a:tblPr/>
              <a:tblGrid>
                <a:gridCol w="1371600"/>
                <a:gridCol w="1054100"/>
                <a:gridCol w="1054100"/>
                <a:gridCol w="1054100"/>
                <a:gridCol w="1054100"/>
              </a:tblGrid>
              <a:tr h="190500">
                <a:tc>
                  <a:txBody>
                    <a:bodyPr/>
                    <a:lstStyle/>
                    <a:p>
                      <a:pPr algn="l" fontAlgn="ctr"/>
                      <a:r>
                        <a:rPr lang="sv-SE" sz="800" b="1" i="0" u="none" strike="noStrike" dirty="0">
                          <a:solidFill>
                            <a:srgbClr val="000000"/>
                          </a:solidFill>
                          <a:effectLst/>
                          <a:latin typeface="Open Sans"/>
                        </a:rPr>
                        <a:t>Kommun</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FFBA00"/>
                    </a:solidFill>
                  </a:tcPr>
                </a:tc>
                <a:tc>
                  <a:txBody>
                    <a:bodyPr/>
                    <a:lstStyle/>
                    <a:p>
                      <a:pPr algn="l" fontAlgn="ctr"/>
                      <a:r>
                        <a:rPr lang="sv-SE" sz="800" b="1" i="0" u="none" strike="noStrike">
                          <a:solidFill>
                            <a:srgbClr val="000000"/>
                          </a:solidFill>
                          <a:effectLst/>
                          <a:latin typeface="Open Sans"/>
                        </a:rPr>
                        <a:t>2016</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FFBA00"/>
                    </a:solidFill>
                  </a:tcPr>
                </a:tc>
                <a:tc>
                  <a:txBody>
                    <a:bodyPr/>
                    <a:lstStyle/>
                    <a:p>
                      <a:pPr algn="l" fontAlgn="ctr"/>
                      <a:r>
                        <a:rPr lang="sv-SE" sz="800" b="1" i="0" u="none" strike="noStrike">
                          <a:solidFill>
                            <a:srgbClr val="000000"/>
                          </a:solidFill>
                          <a:effectLst/>
                          <a:latin typeface="Open Sans"/>
                        </a:rPr>
                        <a:t>Dagar 2016</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FFBA00"/>
                    </a:solidFill>
                  </a:tcPr>
                </a:tc>
                <a:tc>
                  <a:txBody>
                    <a:bodyPr/>
                    <a:lstStyle/>
                    <a:p>
                      <a:pPr algn="l" fontAlgn="ctr"/>
                      <a:r>
                        <a:rPr lang="sv-SE" sz="800" b="1" i="0" u="none" strike="noStrike">
                          <a:solidFill>
                            <a:srgbClr val="000000"/>
                          </a:solidFill>
                          <a:effectLst/>
                          <a:latin typeface="Open Sans"/>
                        </a:rPr>
                        <a:t>2012</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FFBA00"/>
                    </a:solidFill>
                  </a:tcPr>
                </a:tc>
                <a:tc>
                  <a:txBody>
                    <a:bodyPr/>
                    <a:lstStyle/>
                    <a:p>
                      <a:pPr algn="l" fontAlgn="ctr"/>
                      <a:r>
                        <a:rPr lang="sv-SE" sz="800" b="1" i="0" u="none" strike="noStrike">
                          <a:solidFill>
                            <a:srgbClr val="000000"/>
                          </a:solidFill>
                          <a:effectLst/>
                          <a:latin typeface="Open Sans"/>
                        </a:rPr>
                        <a:t>Dagar 2012</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FFBA00"/>
                    </a:solidFill>
                  </a:tcPr>
                </a:tc>
              </a:tr>
              <a:tr h="190500">
                <a:tc>
                  <a:txBody>
                    <a:bodyPr/>
                    <a:lstStyle/>
                    <a:p>
                      <a:pPr algn="l" fontAlgn="ctr"/>
                      <a:r>
                        <a:rPr lang="sv-SE" sz="800" b="1" i="0" u="none" strike="noStrike">
                          <a:solidFill>
                            <a:srgbClr val="000000"/>
                          </a:solidFill>
                          <a:effectLst/>
                          <a:latin typeface="Open Sans"/>
                        </a:rPr>
                        <a:t>Kalmar</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Ja</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28</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Ja</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28</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r>
              <a:tr h="190500">
                <a:tc>
                  <a:txBody>
                    <a:bodyPr/>
                    <a:lstStyle/>
                    <a:p>
                      <a:pPr algn="l" fontAlgn="ctr"/>
                      <a:r>
                        <a:rPr lang="sv-SE" sz="800" b="1" i="0" u="none" strike="noStrike">
                          <a:solidFill>
                            <a:srgbClr val="000000"/>
                          </a:solidFill>
                          <a:effectLst/>
                          <a:latin typeface="Open Sans"/>
                        </a:rPr>
                        <a:t>Mönsterås                                           </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Ja</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28</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Ja</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28</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r>
              <a:tr h="190500">
                <a:tc>
                  <a:txBody>
                    <a:bodyPr/>
                    <a:lstStyle/>
                    <a:p>
                      <a:pPr algn="l" fontAlgn="ctr"/>
                      <a:r>
                        <a:rPr lang="sv-SE" sz="800" b="1" i="0" u="none" strike="noStrike">
                          <a:solidFill>
                            <a:srgbClr val="000000"/>
                          </a:solidFill>
                          <a:effectLst/>
                          <a:latin typeface="Open Sans"/>
                        </a:rPr>
                        <a:t>Högsby</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Ja</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42</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Ja</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42</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r>
              <a:tr h="190500">
                <a:tc>
                  <a:txBody>
                    <a:bodyPr/>
                    <a:lstStyle/>
                    <a:p>
                      <a:pPr algn="l" fontAlgn="ctr"/>
                      <a:r>
                        <a:rPr lang="sv-SE" sz="800" b="1" i="0" u="none" strike="noStrike">
                          <a:solidFill>
                            <a:srgbClr val="000000"/>
                          </a:solidFill>
                          <a:effectLst/>
                          <a:latin typeface="Open Sans"/>
                        </a:rPr>
                        <a:t>Borgholm                                            </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Ja</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Ja</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70</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r>
              <a:tr h="190500">
                <a:tc>
                  <a:txBody>
                    <a:bodyPr/>
                    <a:lstStyle/>
                    <a:p>
                      <a:pPr algn="l" fontAlgn="ctr"/>
                      <a:r>
                        <a:rPr lang="sv-SE" sz="800" b="1" i="0" u="none" strike="noStrike">
                          <a:solidFill>
                            <a:srgbClr val="000000"/>
                          </a:solidFill>
                          <a:effectLst/>
                          <a:latin typeface="Open Sans"/>
                        </a:rPr>
                        <a:t>Emmaboda                                            </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Nej</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r>
              <a:tr h="190500">
                <a:tc>
                  <a:txBody>
                    <a:bodyPr/>
                    <a:lstStyle/>
                    <a:p>
                      <a:pPr algn="l" fontAlgn="ctr"/>
                      <a:r>
                        <a:rPr lang="sv-SE" sz="800" b="1" i="0" u="none" strike="noStrike">
                          <a:solidFill>
                            <a:srgbClr val="000000"/>
                          </a:solidFill>
                          <a:effectLst/>
                          <a:latin typeface="Open Sans"/>
                        </a:rPr>
                        <a:t>Hultsfred                                           </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Nej</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Ja</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14</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r>
              <a:tr h="190500">
                <a:tc>
                  <a:txBody>
                    <a:bodyPr/>
                    <a:lstStyle/>
                    <a:p>
                      <a:pPr algn="l" fontAlgn="ctr"/>
                      <a:r>
                        <a:rPr lang="sv-SE" sz="800" b="1" i="0" u="none" strike="noStrike">
                          <a:solidFill>
                            <a:srgbClr val="000000"/>
                          </a:solidFill>
                          <a:effectLst/>
                          <a:latin typeface="Open Sans"/>
                        </a:rPr>
                        <a:t>Mörbylånga</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Nej</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Nej</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r>
              <a:tr h="190500">
                <a:tc>
                  <a:txBody>
                    <a:bodyPr/>
                    <a:lstStyle/>
                    <a:p>
                      <a:pPr algn="l" fontAlgn="ctr"/>
                      <a:r>
                        <a:rPr lang="sv-SE" sz="800" b="1" i="0" u="none" strike="noStrike">
                          <a:solidFill>
                            <a:srgbClr val="000000"/>
                          </a:solidFill>
                          <a:effectLst/>
                          <a:latin typeface="Open Sans"/>
                        </a:rPr>
                        <a:t>Oskarshamn                                          </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Nej</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Nej</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r>
              <a:tr h="190500">
                <a:tc>
                  <a:txBody>
                    <a:bodyPr/>
                    <a:lstStyle/>
                    <a:p>
                      <a:pPr algn="l" fontAlgn="ctr"/>
                      <a:r>
                        <a:rPr lang="sv-SE" sz="800" b="1" i="0" u="none" strike="noStrike">
                          <a:solidFill>
                            <a:srgbClr val="000000"/>
                          </a:solidFill>
                          <a:effectLst/>
                          <a:latin typeface="Open Sans"/>
                        </a:rPr>
                        <a:t>Torsås</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Nej</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Nej</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r>
              <a:tr h="190500">
                <a:tc>
                  <a:txBody>
                    <a:bodyPr/>
                    <a:lstStyle/>
                    <a:p>
                      <a:pPr algn="l" fontAlgn="ctr"/>
                      <a:r>
                        <a:rPr lang="sv-SE" sz="800" b="1" i="0" u="none" strike="noStrike">
                          <a:solidFill>
                            <a:srgbClr val="000000"/>
                          </a:solidFill>
                          <a:effectLst/>
                          <a:latin typeface="Open Sans"/>
                        </a:rPr>
                        <a:t>Vimmerby                                            </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Nej</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Ja</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28</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r>
              <a:tr h="190500">
                <a:tc>
                  <a:txBody>
                    <a:bodyPr/>
                    <a:lstStyle/>
                    <a:p>
                      <a:pPr algn="l" fontAlgn="ctr"/>
                      <a:r>
                        <a:rPr lang="sv-SE" sz="800" b="1" i="0" u="none" strike="noStrike">
                          <a:solidFill>
                            <a:srgbClr val="000000"/>
                          </a:solidFill>
                          <a:effectLst/>
                          <a:latin typeface="Open Sans"/>
                        </a:rPr>
                        <a:t>Västervik                                           </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Nej</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r>
              <a:tr h="190500">
                <a:tc>
                  <a:txBody>
                    <a:bodyPr/>
                    <a:lstStyle/>
                    <a:p>
                      <a:pPr algn="l" fontAlgn="ctr"/>
                      <a:r>
                        <a:rPr lang="sv-SE" sz="800" b="1" i="0" u="none" strike="noStrike">
                          <a:solidFill>
                            <a:srgbClr val="000000"/>
                          </a:solidFill>
                          <a:effectLst/>
                          <a:latin typeface="Open Sans"/>
                        </a:rPr>
                        <a:t>Nybro                                               </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endParaRPr lang="sv-SE" sz="800" b="1" i="0" u="none" strike="noStrike" dirty="0">
                        <a:solidFill>
                          <a:srgbClr val="000000"/>
                        </a:solidFill>
                        <a:effectLst/>
                        <a:latin typeface="Open Sans"/>
                      </a:endParaRP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Nej</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dirty="0">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r>
            </a:tbl>
          </a:graphicData>
        </a:graphic>
      </p:graphicFrame>
      <p:grpSp>
        <p:nvGrpSpPr>
          <p:cNvPr id="44" name="Grupp 43"/>
          <p:cNvGrpSpPr/>
          <p:nvPr/>
        </p:nvGrpSpPr>
        <p:grpSpPr>
          <a:xfrm>
            <a:off x="-6428" y="0"/>
            <a:ext cx="1554092" cy="5143500"/>
            <a:chOff x="-6428" y="0"/>
            <a:chExt cx="1554092" cy="5143500"/>
          </a:xfrm>
        </p:grpSpPr>
        <p:sp>
          <p:nvSpPr>
            <p:cNvPr id="19" name="Rektangel 18"/>
            <p:cNvSpPr/>
            <p:nvPr/>
          </p:nvSpPr>
          <p:spPr>
            <a:xfrm>
              <a:off x="-6428" y="0"/>
              <a:ext cx="1554092" cy="51435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9" name="Bildobjekt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1732" y="279944"/>
              <a:ext cx="693884" cy="851646"/>
            </a:xfrm>
            <a:prstGeom prst="rect">
              <a:avLst/>
            </a:prstGeom>
          </p:spPr>
        </p:pic>
        <p:sp>
          <p:nvSpPr>
            <p:cNvPr id="28" name="Rektangel 27"/>
            <p:cNvSpPr>
              <a:spLocks noChangeAspect="1"/>
            </p:cNvSpPr>
            <p:nvPr/>
          </p:nvSpPr>
          <p:spPr>
            <a:xfrm>
              <a:off x="421732" y="1131590"/>
              <a:ext cx="719171" cy="268984"/>
            </a:xfrm>
            <a:prstGeom prst="rect">
              <a:avLst/>
            </a:prstGeom>
            <a:noFill/>
          </p:spPr>
          <p:txBody>
            <a:bodyPr wrap="none" lIns="91440" tIns="45720" rIns="91440" bIns="45720">
              <a:spAutoFit/>
            </a:bodyPr>
            <a:lstStyle/>
            <a:p>
              <a:pPr algn="ctr">
                <a:lnSpc>
                  <a:spcPct val="80000"/>
                </a:lnSpc>
              </a:pPr>
              <a:r>
                <a:rPr lang="sv-SE" sz="1400" b="1" spc="-50" dirty="0">
                  <a:ln w="6350">
                    <a:noFill/>
                    <a:prstDash val="solid"/>
                  </a:ln>
                  <a:solidFill>
                    <a:srgbClr val="005BBB"/>
                  </a:solidFill>
                  <a:effectLst>
                    <a:outerShdw blurRad="41275" dist="20320" dir="1800000" algn="tl" rotWithShape="0">
                      <a:srgbClr val="000000">
                        <a:alpha val="40000"/>
                      </a:srgbClr>
                    </a:outerShdw>
                  </a:effectLst>
                </a:rPr>
                <a:t>Bygglov</a:t>
              </a:r>
              <a:endParaRPr lang="sv-SE" sz="1400" b="1" cap="none" spc="-50" dirty="0">
                <a:ln w="6350">
                  <a:noFill/>
                  <a:prstDash val="solid"/>
                </a:ln>
                <a:solidFill>
                  <a:srgbClr val="005BBB"/>
                </a:solidFill>
                <a:effectLst>
                  <a:outerShdw blurRad="41275" dist="20320" dir="1800000" algn="tl" rotWithShape="0">
                    <a:srgbClr val="000000">
                      <a:alpha val="40000"/>
                    </a:srgbClr>
                  </a:outerShdw>
                </a:effectLst>
              </a:endParaRPr>
            </a:p>
          </p:txBody>
        </p:sp>
      </p:grpSp>
      <p:sp>
        <p:nvSpPr>
          <p:cNvPr id="5" name="Rektangel 4"/>
          <p:cNvSpPr/>
          <p:nvPr/>
        </p:nvSpPr>
        <p:spPr>
          <a:xfrm>
            <a:off x="-6428" y="4587974"/>
            <a:ext cx="9150428" cy="555526"/>
          </a:xfrm>
          <a:prstGeom prst="rect">
            <a:avLst/>
          </a:prstGeom>
          <a:solidFill>
            <a:srgbClr val="005B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sv-SE" dirty="0"/>
          </a:p>
        </p:txBody>
      </p:sp>
      <p:pic>
        <p:nvPicPr>
          <p:cNvPr id="6" name="Bildobjekt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44142" y="4700483"/>
            <a:ext cx="554516" cy="330507"/>
          </a:xfrm>
          <a:prstGeom prst="rect">
            <a:avLst/>
          </a:prstGeom>
        </p:spPr>
      </p:pic>
      <p:pic>
        <p:nvPicPr>
          <p:cNvPr id="8" name="Bildobjekt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02868" y="4760240"/>
            <a:ext cx="3525408" cy="159400"/>
          </a:xfrm>
          <a:prstGeom prst="rect">
            <a:avLst/>
          </a:prstGeom>
        </p:spPr>
      </p:pic>
      <p:grpSp>
        <p:nvGrpSpPr>
          <p:cNvPr id="46" name="Grupp 45"/>
          <p:cNvGrpSpPr/>
          <p:nvPr/>
        </p:nvGrpSpPr>
        <p:grpSpPr>
          <a:xfrm>
            <a:off x="-396552" y="1851670"/>
            <a:ext cx="2664296" cy="2016224"/>
            <a:chOff x="-396552" y="1851670"/>
            <a:chExt cx="2664296" cy="2016224"/>
          </a:xfrm>
        </p:grpSpPr>
        <p:sp>
          <p:nvSpPr>
            <p:cNvPr id="36" name="Visa 35"/>
            <p:cNvSpPr/>
            <p:nvPr/>
          </p:nvSpPr>
          <p:spPr>
            <a:xfrm>
              <a:off x="-396552" y="1851670"/>
              <a:ext cx="2448272" cy="2016224"/>
            </a:xfrm>
            <a:prstGeom prst="flowChartDisplay">
              <a:avLst/>
            </a:prstGeom>
            <a:solidFill>
              <a:srgbClr val="005BBB"/>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sv-SE"/>
            </a:p>
          </p:txBody>
        </p:sp>
        <p:sp>
          <p:nvSpPr>
            <p:cNvPr id="39" name="textruta 38"/>
            <p:cNvSpPr txBox="1"/>
            <p:nvPr/>
          </p:nvSpPr>
          <p:spPr>
            <a:xfrm>
              <a:off x="107504" y="2002766"/>
              <a:ext cx="2160240" cy="1126462"/>
            </a:xfrm>
            <a:prstGeom prst="rect">
              <a:avLst/>
            </a:prstGeom>
            <a:noFill/>
          </p:spPr>
          <p:txBody>
            <a:bodyPr wrap="square" rtlCol="0">
              <a:spAutoFit/>
            </a:bodyPr>
            <a:lstStyle/>
            <a:p>
              <a:pPr>
                <a:lnSpc>
                  <a:spcPct val="80000"/>
                </a:lnSpc>
              </a:pPr>
              <a:endParaRPr lang="sv-SE" sz="1200" b="1" dirty="0">
                <a:solidFill>
                  <a:schemeClr val="bg1"/>
                </a:solidFill>
              </a:endParaRPr>
            </a:p>
            <a:p>
              <a:pPr>
                <a:lnSpc>
                  <a:spcPct val="80000"/>
                </a:lnSpc>
              </a:pPr>
              <a:endParaRPr lang="sv-SE" sz="1200" b="1" dirty="0">
                <a:solidFill>
                  <a:schemeClr val="bg1"/>
                </a:solidFill>
              </a:endParaRPr>
            </a:p>
            <a:p>
              <a:pPr>
                <a:lnSpc>
                  <a:spcPct val="80000"/>
                </a:lnSpc>
              </a:pPr>
              <a:endParaRPr lang="sv-SE" sz="1200" b="1" dirty="0">
                <a:solidFill>
                  <a:schemeClr val="bg1"/>
                </a:solidFill>
              </a:endParaRPr>
            </a:p>
            <a:p>
              <a:pPr>
                <a:lnSpc>
                  <a:spcPct val="80000"/>
                </a:lnSpc>
              </a:pPr>
              <a:endParaRPr lang="sv-SE" sz="1200" b="1" dirty="0">
                <a:solidFill>
                  <a:schemeClr val="bg1"/>
                </a:solidFill>
              </a:endParaRPr>
            </a:p>
            <a:p>
              <a:pPr>
                <a:lnSpc>
                  <a:spcPct val="80000"/>
                </a:lnSpc>
              </a:pPr>
              <a:r>
                <a:rPr lang="sv-SE" sz="1200" b="1" dirty="0">
                  <a:solidFill>
                    <a:schemeClr val="bg1"/>
                  </a:solidFill>
                </a:rPr>
                <a:t>Har servicegaranti</a:t>
              </a:r>
            </a:p>
            <a:p>
              <a:pPr>
                <a:lnSpc>
                  <a:spcPct val="80000"/>
                </a:lnSpc>
              </a:pPr>
              <a:r>
                <a:rPr lang="sv-SE" sz="1200" dirty="0">
                  <a:solidFill>
                    <a:schemeClr val="bg1"/>
                  </a:solidFill>
                </a:rPr>
                <a:t>Sverige: 30%</a:t>
              </a:r>
            </a:p>
            <a:p>
              <a:pPr>
                <a:lnSpc>
                  <a:spcPct val="80000"/>
                </a:lnSpc>
              </a:pPr>
              <a:r>
                <a:rPr lang="sv-SE" sz="1200" dirty="0">
                  <a:solidFill>
                    <a:schemeClr val="bg1"/>
                  </a:solidFill>
                </a:rPr>
                <a:t>Länet: </a:t>
              </a:r>
              <a:r>
                <a:rPr lang="sv-SE" sz="1200" dirty="0" smtClean="0">
                  <a:solidFill>
                    <a:schemeClr val="bg1"/>
                  </a:solidFill>
                </a:rPr>
                <a:t>36%</a:t>
              </a:r>
              <a:endParaRPr lang="sv-SE" sz="1200" dirty="0">
                <a:solidFill>
                  <a:schemeClr val="bg1"/>
                </a:solidFill>
              </a:endParaRPr>
            </a:p>
          </p:txBody>
        </p:sp>
      </p:grpSp>
      <p:sp>
        <p:nvSpPr>
          <p:cNvPr id="40" name="Rektangel 39"/>
          <p:cNvSpPr>
            <a:spLocks noChangeAspect="1"/>
          </p:cNvSpPr>
          <p:nvPr/>
        </p:nvSpPr>
        <p:spPr>
          <a:xfrm>
            <a:off x="1547664" y="232302"/>
            <a:ext cx="7596336" cy="344710"/>
          </a:xfrm>
          <a:prstGeom prst="rect">
            <a:avLst/>
          </a:prstGeom>
          <a:noFill/>
        </p:spPr>
        <p:txBody>
          <a:bodyPr wrap="square" lIns="91440" tIns="45720" rIns="91440" bIns="45720">
            <a:spAutoFit/>
          </a:bodyPr>
          <a:lstStyle/>
          <a:p>
            <a:pPr algn="ctr">
              <a:lnSpc>
                <a:spcPct val="80000"/>
              </a:lnSpc>
            </a:pPr>
            <a:r>
              <a:rPr lang="sv-SE" sz="2000" b="1" spc="-50" dirty="0">
                <a:ln w="6350">
                  <a:noFill/>
                  <a:prstDash val="solid"/>
                </a:ln>
                <a:solidFill>
                  <a:srgbClr val="005BBB"/>
                </a:solidFill>
                <a:effectLst>
                  <a:outerShdw blurRad="41275" dist="20320" dir="1800000" algn="tl" rotWithShape="0">
                    <a:srgbClr val="000000">
                      <a:alpha val="40000"/>
                    </a:srgbClr>
                  </a:outerShdw>
                </a:effectLst>
              </a:rPr>
              <a:t>Servicegaranti </a:t>
            </a:r>
            <a:r>
              <a:rPr lang="sv-SE" sz="2000" b="1" spc="-50" dirty="0" smtClean="0">
                <a:ln w="6350">
                  <a:noFill/>
                  <a:prstDash val="solid"/>
                </a:ln>
                <a:solidFill>
                  <a:srgbClr val="005BBB"/>
                </a:solidFill>
                <a:effectLst>
                  <a:outerShdw blurRad="41275" dist="20320" dir="1800000" algn="tl" rotWithShape="0">
                    <a:srgbClr val="000000">
                      <a:alpha val="40000"/>
                    </a:srgbClr>
                  </a:outerShdw>
                </a:effectLst>
              </a:rPr>
              <a:t>(Bygglov</a:t>
            </a:r>
            <a:r>
              <a:rPr lang="sv-SE" sz="2000" b="1" spc="-50" dirty="0">
                <a:ln w="6350">
                  <a:noFill/>
                  <a:prstDash val="solid"/>
                </a:ln>
                <a:solidFill>
                  <a:srgbClr val="005BBB"/>
                </a:solidFill>
                <a:effectLst>
                  <a:outerShdw blurRad="41275" dist="20320" dir="1800000" algn="tl" rotWithShape="0">
                    <a:srgbClr val="000000">
                      <a:alpha val="40000"/>
                    </a:srgbClr>
                  </a:outerShdw>
                </a:effectLst>
              </a:rPr>
              <a:t>)</a:t>
            </a:r>
          </a:p>
        </p:txBody>
      </p:sp>
      <p:pic>
        <p:nvPicPr>
          <p:cNvPr id="16" name="Bildobjekt 1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08614" y="4270646"/>
            <a:ext cx="524006" cy="634653"/>
          </a:xfrm>
          <a:prstGeom prst="rect">
            <a:avLst/>
          </a:prstGeom>
        </p:spPr>
      </p:pic>
    </p:spTree>
    <p:extLst>
      <p:ext uri="{BB962C8B-B14F-4D97-AF65-F5344CB8AC3E}">
        <p14:creationId xmlns:p14="http://schemas.microsoft.com/office/powerpoint/2010/main" val="2880105874"/>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additive="base">
                                        <p:cTn id="7" dur="500" fill="hold"/>
                                        <p:tgtEl>
                                          <p:spTgt spid="44"/>
                                        </p:tgtEl>
                                        <p:attrNameLst>
                                          <p:attrName>ppt_x</p:attrName>
                                        </p:attrNameLst>
                                      </p:cBhvr>
                                      <p:tavLst>
                                        <p:tav tm="0">
                                          <p:val>
                                            <p:strVal val="#ppt_x"/>
                                          </p:val>
                                        </p:tav>
                                        <p:tav tm="100000">
                                          <p:val>
                                            <p:strVal val="#ppt_x"/>
                                          </p:val>
                                        </p:tav>
                                      </p:tavLst>
                                    </p:anim>
                                    <p:anim calcmode="lin" valueType="num">
                                      <p:cBhvr additive="base">
                                        <p:cTn id="8" dur="500" fill="hold"/>
                                        <p:tgtEl>
                                          <p:spTgt spid="4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46"/>
                                        </p:tgtEl>
                                        <p:attrNameLst>
                                          <p:attrName>style.visibility</p:attrName>
                                        </p:attrNameLst>
                                      </p:cBhvr>
                                      <p:to>
                                        <p:strVal val="visible"/>
                                      </p:to>
                                    </p:set>
                                    <p:anim calcmode="lin" valueType="num">
                                      <p:cBhvr additive="base">
                                        <p:cTn id="12" dur="500" fill="hold"/>
                                        <p:tgtEl>
                                          <p:spTgt spid="46"/>
                                        </p:tgtEl>
                                        <p:attrNameLst>
                                          <p:attrName>ppt_x</p:attrName>
                                        </p:attrNameLst>
                                      </p:cBhvr>
                                      <p:tavLst>
                                        <p:tav tm="0">
                                          <p:val>
                                            <p:strVal val="0-#ppt_w/2"/>
                                          </p:val>
                                        </p:tav>
                                        <p:tav tm="100000">
                                          <p:val>
                                            <p:strVal val="#ppt_x"/>
                                          </p:val>
                                        </p:tav>
                                      </p:tavLst>
                                    </p:anim>
                                    <p:anim calcmode="lin" valueType="num">
                                      <p:cBhvr additive="base">
                                        <p:cTn id="13" dur="500" fill="hold"/>
                                        <p:tgtEl>
                                          <p:spTgt spid="4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l 2"/>
          <p:cNvGraphicFramePr>
            <a:graphicFrameLocks noGrp="1"/>
          </p:cNvGraphicFramePr>
          <p:nvPr>
            <p:extLst>
              <p:ext uri="{D42A27DB-BD31-4B8C-83A1-F6EECF244321}">
                <p14:modId xmlns:p14="http://schemas.microsoft.com/office/powerpoint/2010/main" val="2929928376"/>
              </p:ext>
            </p:extLst>
          </p:nvPr>
        </p:nvGraphicFramePr>
        <p:xfrm>
          <a:off x="2602632" y="987574"/>
          <a:ext cx="5486400" cy="2476500"/>
        </p:xfrm>
        <a:graphic>
          <a:graphicData uri="http://schemas.openxmlformats.org/drawingml/2006/table">
            <a:tbl>
              <a:tblPr/>
              <a:tblGrid>
                <a:gridCol w="1371600"/>
                <a:gridCol w="1371600"/>
                <a:gridCol w="1371600"/>
                <a:gridCol w="1371600"/>
              </a:tblGrid>
              <a:tr h="190500">
                <a:tc>
                  <a:txBody>
                    <a:bodyPr/>
                    <a:lstStyle/>
                    <a:p>
                      <a:pPr algn="l" fontAlgn="ctr"/>
                      <a:r>
                        <a:rPr lang="sv-SE" sz="800" b="1" i="0" u="none" strike="noStrike" dirty="0">
                          <a:solidFill>
                            <a:srgbClr val="000000"/>
                          </a:solidFill>
                          <a:effectLst/>
                          <a:latin typeface="Open Sans"/>
                        </a:rPr>
                        <a:t>Kommun</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FFBA00"/>
                    </a:solidFill>
                  </a:tcPr>
                </a:tc>
                <a:tc>
                  <a:txBody>
                    <a:bodyPr/>
                    <a:lstStyle/>
                    <a:p>
                      <a:pPr algn="l" fontAlgn="ctr"/>
                      <a:r>
                        <a:rPr lang="sv-SE" sz="800" b="1" i="0" u="none" strike="noStrike">
                          <a:solidFill>
                            <a:srgbClr val="000000"/>
                          </a:solidFill>
                          <a:effectLst/>
                          <a:latin typeface="Open Sans"/>
                        </a:rPr>
                        <a:t>Tillståndsavgift</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FFBA00"/>
                    </a:solidFill>
                  </a:tcPr>
                </a:tc>
                <a:tc>
                  <a:txBody>
                    <a:bodyPr/>
                    <a:lstStyle/>
                    <a:p>
                      <a:pPr algn="l" fontAlgn="ctr"/>
                      <a:r>
                        <a:rPr lang="sv-SE" sz="800" b="1" i="0" u="none" strike="noStrike">
                          <a:solidFill>
                            <a:srgbClr val="000000"/>
                          </a:solidFill>
                          <a:effectLst/>
                          <a:latin typeface="Open Sans"/>
                        </a:rPr>
                        <a:t>Planavgift</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FFBA00"/>
                    </a:solidFill>
                  </a:tcPr>
                </a:tc>
                <a:tc>
                  <a:txBody>
                    <a:bodyPr/>
                    <a:lstStyle/>
                    <a:p>
                      <a:pPr algn="l" fontAlgn="ctr"/>
                      <a:r>
                        <a:rPr lang="sv-SE" sz="800" b="1" i="0" u="none" strike="noStrike">
                          <a:solidFill>
                            <a:srgbClr val="000000"/>
                          </a:solidFill>
                          <a:effectLst/>
                          <a:latin typeface="Open Sans"/>
                        </a:rPr>
                        <a:t>Totalt</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FFBA00"/>
                    </a:solidFill>
                  </a:tcPr>
                </a:tc>
              </a:tr>
              <a:tr h="190500">
                <a:tc>
                  <a:txBody>
                    <a:bodyPr/>
                    <a:lstStyle/>
                    <a:p>
                      <a:pPr algn="l" fontAlgn="ctr"/>
                      <a:r>
                        <a:rPr lang="sv-SE" sz="800" b="1" i="0" u="none" strike="noStrike">
                          <a:solidFill>
                            <a:srgbClr val="000000"/>
                          </a:solidFill>
                          <a:effectLst/>
                          <a:latin typeface="Open Sans"/>
                        </a:rPr>
                        <a:t>Emmaboda </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22 325</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0</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22 325</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r>
              <a:tr h="190500">
                <a:tc>
                  <a:txBody>
                    <a:bodyPr/>
                    <a:lstStyle/>
                    <a:p>
                      <a:pPr algn="l" fontAlgn="ctr"/>
                      <a:r>
                        <a:rPr lang="sv-SE" sz="800" b="1" i="0" u="none" strike="noStrike">
                          <a:solidFill>
                            <a:srgbClr val="000000"/>
                          </a:solidFill>
                          <a:effectLst/>
                          <a:latin typeface="Open Sans"/>
                        </a:rPr>
                        <a:t>Mönsterås </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22 730</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0</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22 730</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r>
              <a:tr h="190500">
                <a:tc>
                  <a:txBody>
                    <a:bodyPr/>
                    <a:lstStyle/>
                    <a:p>
                      <a:pPr algn="l" fontAlgn="ctr"/>
                      <a:r>
                        <a:rPr lang="sv-SE" sz="800" b="1" i="0" u="none" strike="noStrike">
                          <a:solidFill>
                            <a:srgbClr val="000000"/>
                          </a:solidFill>
                          <a:effectLst/>
                          <a:latin typeface="Open Sans"/>
                        </a:rPr>
                        <a:t>Nybro </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24 000</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0</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24 000</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r>
              <a:tr h="190500">
                <a:tc>
                  <a:txBody>
                    <a:bodyPr/>
                    <a:lstStyle/>
                    <a:p>
                      <a:pPr algn="l" fontAlgn="ctr"/>
                      <a:r>
                        <a:rPr lang="sv-SE" sz="800" b="1" i="0" u="none" strike="noStrike">
                          <a:solidFill>
                            <a:srgbClr val="000000"/>
                          </a:solidFill>
                          <a:effectLst/>
                          <a:latin typeface="Open Sans"/>
                        </a:rPr>
                        <a:t>Högsby</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25 800</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0</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25 800</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r>
              <a:tr h="190500">
                <a:tc>
                  <a:txBody>
                    <a:bodyPr/>
                    <a:lstStyle/>
                    <a:p>
                      <a:pPr algn="l" fontAlgn="ctr"/>
                      <a:r>
                        <a:rPr lang="sv-SE" sz="800" b="1" i="0" u="none" strike="noStrike">
                          <a:solidFill>
                            <a:srgbClr val="000000"/>
                          </a:solidFill>
                          <a:effectLst/>
                          <a:latin typeface="Open Sans"/>
                        </a:rPr>
                        <a:t>Hultsfred </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23 000</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12 404</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35 404</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r>
              <a:tr h="190500">
                <a:tc>
                  <a:txBody>
                    <a:bodyPr/>
                    <a:lstStyle/>
                    <a:p>
                      <a:pPr algn="l" fontAlgn="ctr"/>
                      <a:r>
                        <a:rPr lang="sv-SE" sz="800" b="1" i="0" u="none" strike="noStrike">
                          <a:solidFill>
                            <a:srgbClr val="000000"/>
                          </a:solidFill>
                          <a:effectLst/>
                          <a:latin typeface="Open Sans"/>
                        </a:rPr>
                        <a:t>Vimmerby </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23 000</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12 404</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35 404</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r>
              <a:tr h="190500">
                <a:tc>
                  <a:txBody>
                    <a:bodyPr/>
                    <a:lstStyle/>
                    <a:p>
                      <a:pPr algn="l" fontAlgn="ctr"/>
                      <a:r>
                        <a:rPr lang="sv-SE" sz="800" b="1" i="0" u="none" strike="noStrike">
                          <a:solidFill>
                            <a:srgbClr val="000000"/>
                          </a:solidFill>
                          <a:effectLst/>
                          <a:latin typeface="Open Sans"/>
                        </a:rPr>
                        <a:t>Västervik </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28 300</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10 000</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38 300</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r>
              <a:tr h="190500">
                <a:tc>
                  <a:txBody>
                    <a:bodyPr/>
                    <a:lstStyle/>
                    <a:p>
                      <a:pPr algn="l" fontAlgn="ctr"/>
                      <a:r>
                        <a:rPr lang="sv-SE" sz="800" b="1" i="0" u="none" strike="noStrike">
                          <a:solidFill>
                            <a:srgbClr val="000000"/>
                          </a:solidFill>
                          <a:effectLst/>
                          <a:latin typeface="Open Sans"/>
                        </a:rPr>
                        <a:t>Kalmar</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27 288</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12 404</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39 692</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r>
              <a:tr h="190500">
                <a:tc>
                  <a:txBody>
                    <a:bodyPr/>
                    <a:lstStyle/>
                    <a:p>
                      <a:pPr algn="l" fontAlgn="ctr"/>
                      <a:r>
                        <a:rPr lang="sv-SE" sz="800" b="1" i="0" u="none" strike="noStrike">
                          <a:solidFill>
                            <a:srgbClr val="000000"/>
                          </a:solidFill>
                          <a:effectLst/>
                          <a:latin typeface="Open Sans"/>
                        </a:rPr>
                        <a:t>Oskarshamn </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28 162</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37 212</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65 374</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r>
              <a:tr h="190500">
                <a:tc>
                  <a:txBody>
                    <a:bodyPr/>
                    <a:lstStyle/>
                    <a:p>
                      <a:pPr algn="l" fontAlgn="ctr"/>
                      <a:r>
                        <a:rPr lang="sv-SE" sz="800" b="1" i="0" u="none" strike="noStrike">
                          <a:solidFill>
                            <a:srgbClr val="000000"/>
                          </a:solidFill>
                          <a:effectLst/>
                          <a:latin typeface="Open Sans"/>
                        </a:rPr>
                        <a:t>Borgholm </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32 250</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62 020</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94 270</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r>
              <a:tr h="190500">
                <a:tc>
                  <a:txBody>
                    <a:bodyPr/>
                    <a:lstStyle/>
                    <a:p>
                      <a:pPr algn="l" fontAlgn="ctr"/>
                      <a:r>
                        <a:rPr lang="sv-SE" sz="800" b="1" i="0" u="none" strike="noStrike">
                          <a:solidFill>
                            <a:srgbClr val="000000"/>
                          </a:solidFill>
                          <a:effectLst/>
                          <a:latin typeface="Open Sans"/>
                        </a:rPr>
                        <a:t>Torsås</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28 200</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endParaRPr lang="sv-SE" sz="800" b="1" i="0" u="none" strike="noStrike" dirty="0">
                        <a:solidFill>
                          <a:srgbClr val="000000"/>
                        </a:solidFill>
                        <a:effectLst/>
                        <a:latin typeface="Open Sans"/>
                      </a:endParaRP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endParaRPr lang="sv-SE" sz="800" b="1" i="0" u="none" strike="noStrike" dirty="0">
                        <a:solidFill>
                          <a:srgbClr val="000000"/>
                        </a:solidFill>
                        <a:effectLst/>
                        <a:latin typeface="Open Sans"/>
                      </a:endParaRP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r>
              <a:tr h="190500">
                <a:tc>
                  <a:txBody>
                    <a:bodyPr/>
                    <a:lstStyle/>
                    <a:p>
                      <a:pPr algn="l" fontAlgn="ctr"/>
                      <a:r>
                        <a:rPr lang="sv-SE" sz="800" b="1" i="0" u="none" strike="noStrike">
                          <a:solidFill>
                            <a:srgbClr val="000000"/>
                          </a:solidFill>
                          <a:effectLst/>
                          <a:latin typeface="Open Sans"/>
                        </a:rPr>
                        <a:t>Mörbylånga</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endParaRPr lang="sv-SE" sz="800" b="1" i="0" u="none" strike="noStrike" dirty="0">
                        <a:solidFill>
                          <a:srgbClr val="000000"/>
                        </a:solidFill>
                        <a:effectLst/>
                        <a:latin typeface="Open Sans"/>
                      </a:endParaRP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endParaRPr lang="sv-SE" sz="800" b="1" i="0" u="none" strike="noStrike" dirty="0">
                        <a:solidFill>
                          <a:srgbClr val="000000"/>
                        </a:solidFill>
                        <a:effectLst/>
                        <a:latin typeface="Open Sans"/>
                      </a:endParaRP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dirty="0">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r>
            </a:tbl>
          </a:graphicData>
        </a:graphic>
      </p:graphicFrame>
      <p:grpSp>
        <p:nvGrpSpPr>
          <p:cNvPr id="44" name="Grupp 43"/>
          <p:cNvGrpSpPr/>
          <p:nvPr/>
        </p:nvGrpSpPr>
        <p:grpSpPr>
          <a:xfrm>
            <a:off x="-6428" y="0"/>
            <a:ext cx="1554092" cy="5143500"/>
            <a:chOff x="-6428" y="0"/>
            <a:chExt cx="1554092" cy="5143500"/>
          </a:xfrm>
        </p:grpSpPr>
        <p:sp>
          <p:nvSpPr>
            <p:cNvPr id="19" name="Rektangel 18"/>
            <p:cNvSpPr/>
            <p:nvPr/>
          </p:nvSpPr>
          <p:spPr>
            <a:xfrm>
              <a:off x="-6428" y="0"/>
              <a:ext cx="1554092" cy="51435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9" name="Bildobjekt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1733" y="279943"/>
              <a:ext cx="693884" cy="851647"/>
            </a:xfrm>
            <a:prstGeom prst="rect">
              <a:avLst/>
            </a:prstGeom>
          </p:spPr>
        </p:pic>
        <p:sp>
          <p:nvSpPr>
            <p:cNvPr id="28" name="Rektangel 27"/>
            <p:cNvSpPr>
              <a:spLocks noChangeAspect="1"/>
            </p:cNvSpPr>
            <p:nvPr/>
          </p:nvSpPr>
          <p:spPr>
            <a:xfrm>
              <a:off x="421732" y="1131590"/>
              <a:ext cx="719171" cy="268984"/>
            </a:xfrm>
            <a:prstGeom prst="rect">
              <a:avLst/>
            </a:prstGeom>
            <a:noFill/>
          </p:spPr>
          <p:txBody>
            <a:bodyPr wrap="none" lIns="91440" tIns="45720" rIns="91440" bIns="45720">
              <a:spAutoFit/>
            </a:bodyPr>
            <a:lstStyle/>
            <a:p>
              <a:pPr algn="ctr">
                <a:lnSpc>
                  <a:spcPct val="80000"/>
                </a:lnSpc>
              </a:pPr>
              <a:r>
                <a:rPr lang="sv-SE" sz="1400" b="1" spc="-50" dirty="0">
                  <a:ln w="6350">
                    <a:noFill/>
                    <a:prstDash val="solid"/>
                  </a:ln>
                  <a:solidFill>
                    <a:srgbClr val="005BBB"/>
                  </a:solidFill>
                  <a:effectLst>
                    <a:outerShdw blurRad="41275" dist="20320" dir="1800000" algn="tl" rotWithShape="0">
                      <a:srgbClr val="000000">
                        <a:alpha val="40000"/>
                      </a:srgbClr>
                    </a:outerShdw>
                  </a:effectLst>
                </a:rPr>
                <a:t>Bygglov</a:t>
              </a:r>
              <a:endParaRPr lang="sv-SE" sz="1400" b="1" cap="none" spc="-50" dirty="0">
                <a:ln w="6350">
                  <a:noFill/>
                  <a:prstDash val="solid"/>
                </a:ln>
                <a:solidFill>
                  <a:srgbClr val="005BBB"/>
                </a:solidFill>
                <a:effectLst>
                  <a:outerShdw blurRad="41275" dist="20320" dir="1800000" algn="tl" rotWithShape="0">
                    <a:srgbClr val="000000">
                      <a:alpha val="40000"/>
                    </a:srgbClr>
                  </a:outerShdw>
                </a:effectLst>
              </a:endParaRPr>
            </a:p>
          </p:txBody>
        </p:sp>
      </p:grpSp>
      <p:sp>
        <p:nvSpPr>
          <p:cNvPr id="5" name="Rektangel 4"/>
          <p:cNvSpPr/>
          <p:nvPr/>
        </p:nvSpPr>
        <p:spPr>
          <a:xfrm>
            <a:off x="-6428" y="4587974"/>
            <a:ext cx="9150428" cy="555526"/>
          </a:xfrm>
          <a:prstGeom prst="rect">
            <a:avLst/>
          </a:prstGeom>
          <a:solidFill>
            <a:srgbClr val="005B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sv-SE" dirty="0"/>
          </a:p>
        </p:txBody>
      </p:sp>
      <p:pic>
        <p:nvPicPr>
          <p:cNvPr id="6" name="Bildobjekt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44142" y="4700483"/>
            <a:ext cx="554516" cy="330507"/>
          </a:xfrm>
          <a:prstGeom prst="rect">
            <a:avLst/>
          </a:prstGeom>
        </p:spPr>
      </p:pic>
      <p:pic>
        <p:nvPicPr>
          <p:cNvPr id="8" name="Bildobjekt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02868" y="4760240"/>
            <a:ext cx="3525408" cy="159400"/>
          </a:xfrm>
          <a:prstGeom prst="rect">
            <a:avLst/>
          </a:prstGeom>
        </p:spPr>
      </p:pic>
      <p:grpSp>
        <p:nvGrpSpPr>
          <p:cNvPr id="46" name="Grupp 45"/>
          <p:cNvGrpSpPr/>
          <p:nvPr/>
        </p:nvGrpSpPr>
        <p:grpSpPr>
          <a:xfrm>
            <a:off x="-396552" y="1851670"/>
            <a:ext cx="2664296" cy="2016224"/>
            <a:chOff x="-396552" y="1851670"/>
            <a:chExt cx="2664296" cy="2016224"/>
          </a:xfrm>
        </p:grpSpPr>
        <p:sp>
          <p:nvSpPr>
            <p:cNvPr id="36" name="Visa 35"/>
            <p:cNvSpPr/>
            <p:nvPr/>
          </p:nvSpPr>
          <p:spPr>
            <a:xfrm>
              <a:off x="-396552" y="1851670"/>
              <a:ext cx="2448272" cy="2016224"/>
            </a:xfrm>
            <a:prstGeom prst="flowChartDisplay">
              <a:avLst/>
            </a:prstGeom>
            <a:solidFill>
              <a:srgbClr val="005BBB"/>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sv-SE"/>
            </a:p>
          </p:txBody>
        </p:sp>
        <p:sp>
          <p:nvSpPr>
            <p:cNvPr id="39" name="textruta 38"/>
            <p:cNvSpPr txBox="1"/>
            <p:nvPr/>
          </p:nvSpPr>
          <p:spPr>
            <a:xfrm>
              <a:off x="107504" y="2002766"/>
              <a:ext cx="2160240" cy="1421928"/>
            </a:xfrm>
            <a:prstGeom prst="rect">
              <a:avLst/>
            </a:prstGeom>
            <a:noFill/>
          </p:spPr>
          <p:txBody>
            <a:bodyPr wrap="square" rtlCol="0">
              <a:spAutoFit/>
            </a:bodyPr>
            <a:lstStyle/>
            <a:p>
              <a:pPr>
                <a:lnSpc>
                  <a:spcPct val="80000"/>
                </a:lnSpc>
              </a:pPr>
              <a:endParaRPr lang="sv-SE" sz="1200" b="1" dirty="0">
                <a:solidFill>
                  <a:schemeClr val="bg1"/>
                </a:solidFill>
              </a:endParaRPr>
            </a:p>
            <a:p>
              <a:pPr>
                <a:lnSpc>
                  <a:spcPct val="80000"/>
                </a:lnSpc>
              </a:pPr>
              <a:endParaRPr lang="sv-SE" sz="1200" b="1" dirty="0">
                <a:solidFill>
                  <a:schemeClr val="bg1"/>
                </a:solidFill>
              </a:endParaRPr>
            </a:p>
            <a:p>
              <a:pPr>
                <a:lnSpc>
                  <a:spcPct val="80000"/>
                </a:lnSpc>
              </a:pPr>
              <a:r>
                <a:rPr lang="sv-SE" sz="1200" b="1" dirty="0">
                  <a:solidFill>
                    <a:schemeClr val="bg1"/>
                  </a:solidFill>
                </a:rPr>
                <a:t>Avgifter (spann)</a:t>
              </a:r>
            </a:p>
            <a:p>
              <a:pPr>
                <a:lnSpc>
                  <a:spcPct val="80000"/>
                </a:lnSpc>
              </a:pPr>
              <a:r>
                <a:rPr lang="sv-SE" sz="1200" dirty="0">
                  <a:solidFill>
                    <a:schemeClr val="bg1"/>
                  </a:solidFill>
                </a:rPr>
                <a:t>Sverige: </a:t>
              </a:r>
              <a:r>
                <a:rPr lang="sv-SE" sz="1200" dirty="0" smtClean="0">
                  <a:solidFill>
                    <a:schemeClr val="bg1"/>
                  </a:solidFill>
                </a:rPr>
                <a:t>5 </a:t>
              </a:r>
              <a:r>
                <a:rPr lang="sv-SE" sz="1200" dirty="0">
                  <a:solidFill>
                    <a:schemeClr val="bg1"/>
                  </a:solidFill>
                </a:rPr>
                <a:t>126 – 170 </a:t>
              </a:r>
              <a:r>
                <a:rPr lang="sv-SE" sz="1200" dirty="0" smtClean="0">
                  <a:solidFill>
                    <a:schemeClr val="bg1"/>
                  </a:solidFill>
                </a:rPr>
                <a:t>383 </a:t>
              </a:r>
              <a:r>
                <a:rPr lang="sv-SE" sz="1200" dirty="0">
                  <a:solidFill>
                    <a:schemeClr val="bg1"/>
                  </a:solidFill>
                </a:rPr>
                <a:t>kr</a:t>
              </a:r>
            </a:p>
            <a:p>
              <a:pPr>
                <a:lnSpc>
                  <a:spcPct val="80000"/>
                </a:lnSpc>
              </a:pPr>
              <a:r>
                <a:rPr lang="sv-SE" sz="1200" dirty="0">
                  <a:solidFill>
                    <a:schemeClr val="bg1"/>
                  </a:solidFill>
                </a:rPr>
                <a:t>Länet: </a:t>
              </a:r>
              <a:r>
                <a:rPr lang="sv-SE" sz="1200" dirty="0" smtClean="0">
                  <a:solidFill>
                    <a:schemeClr val="bg1"/>
                  </a:solidFill>
                </a:rPr>
                <a:t>22 325 </a:t>
              </a:r>
              <a:r>
                <a:rPr lang="sv-SE" sz="1200" dirty="0">
                  <a:solidFill>
                    <a:schemeClr val="bg1"/>
                  </a:solidFill>
                </a:rPr>
                <a:t>– </a:t>
              </a:r>
              <a:r>
                <a:rPr lang="sv-SE" sz="1200" dirty="0" smtClean="0">
                  <a:solidFill>
                    <a:schemeClr val="bg1"/>
                  </a:solidFill>
                </a:rPr>
                <a:t>94 270 </a:t>
              </a:r>
              <a:r>
                <a:rPr lang="sv-SE" sz="1200" dirty="0">
                  <a:solidFill>
                    <a:schemeClr val="bg1"/>
                  </a:solidFill>
                </a:rPr>
                <a:t>kr</a:t>
              </a:r>
            </a:p>
            <a:p>
              <a:pPr>
                <a:lnSpc>
                  <a:spcPct val="80000"/>
                </a:lnSpc>
              </a:pPr>
              <a:endParaRPr lang="sv-SE" sz="1200" dirty="0">
                <a:solidFill>
                  <a:schemeClr val="bg1"/>
                </a:solidFill>
              </a:endParaRPr>
            </a:p>
            <a:p>
              <a:pPr>
                <a:lnSpc>
                  <a:spcPct val="80000"/>
                </a:lnSpc>
              </a:pPr>
              <a:r>
                <a:rPr lang="sv-SE" sz="1200" b="1" dirty="0">
                  <a:solidFill>
                    <a:schemeClr val="bg1"/>
                  </a:solidFill>
                </a:rPr>
                <a:t>Spannets </a:t>
              </a:r>
              <a:r>
                <a:rPr lang="sv-SE" sz="1200" b="1" dirty="0" smtClean="0">
                  <a:solidFill>
                    <a:schemeClr val="bg1"/>
                  </a:solidFill>
                </a:rPr>
                <a:t>storlek</a:t>
              </a:r>
              <a:r>
                <a:rPr lang="sv-SE" sz="1200" dirty="0">
                  <a:solidFill>
                    <a:schemeClr val="bg1"/>
                  </a:solidFill>
                </a:rPr>
                <a:t/>
              </a:r>
              <a:br>
                <a:rPr lang="sv-SE" sz="1200" dirty="0">
                  <a:solidFill>
                    <a:schemeClr val="bg1"/>
                  </a:solidFill>
                </a:rPr>
              </a:br>
              <a:r>
                <a:rPr lang="sv-SE" sz="1200" dirty="0">
                  <a:solidFill>
                    <a:schemeClr val="bg1"/>
                  </a:solidFill>
                </a:rPr>
                <a:t>Sverige: 165 257 kr</a:t>
              </a:r>
              <a:br>
                <a:rPr lang="sv-SE" sz="1200" dirty="0">
                  <a:solidFill>
                    <a:schemeClr val="bg1"/>
                  </a:solidFill>
                </a:rPr>
              </a:br>
              <a:r>
                <a:rPr lang="sv-SE" sz="1200" dirty="0">
                  <a:solidFill>
                    <a:schemeClr val="bg1"/>
                  </a:solidFill>
                </a:rPr>
                <a:t>Länet: </a:t>
              </a:r>
              <a:r>
                <a:rPr lang="sv-SE" sz="1200" dirty="0" smtClean="0">
                  <a:solidFill>
                    <a:schemeClr val="bg1"/>
                  </a:solidFill>
                </a:rPr>
                <a:t>71 945 </a:t>
              </a:r>
              <a:r>
                <a:rPr lang="sv-SE" sz="1200" dirty="0">
                  <a:solidFill>
                    <a:schemeClr val="bg1"/>
                  </a:solidFill>
                </a:rPr>
                <a:t>kr</a:t>
              </a:r>
            </a:p>
          </p:txBody>
        </p:sp>
      </p:grpSp>
      <p:sp>
        <p:nvSpPr>
          <p:cNvPr id="40" name="Rektangel 39"/>
          <p:cNvSpPr>
            <a:spLocks noChangeAspect="1"/>
          </p:cNvSpPr>
          <p:nvPr/>
        </p:nvSpPr>
        <p:spPr>
          <a:xfrm>
            <a:off x="1547664" y="232302"/>
            <a:ext cx="7596336" cy="344710"/>
          </a:xfrm>
          <a:prstGeom prst="rect">
            <a:avLst/>
          </a:prstGeom>
          <a:noFill/>
        </p:spPr>
        <p:txBody>
          <a:bodyPr wrap="square" lIns="91440" tIns="45720" rIns="91440" bIns="45720">
            <a:spAutoFit/>
          </a:bodyPr>
          <a:lstStyle/>
          <a:p>
            <a:pPr algn="ctr">
              <a:lnSpc>
                <a:spcPct val="80000"/>
              </a:lnSpc>
            </a:pPr>
            <a:r>
              <a:rPr lang="sv-SE" sz="2000" b="1" spc="-50" dirty="0">
                <a:ln w="6350">
                  <a:noFill/>
                  <a:prstDash val="solid"/>
                </a:ln>
                <a:solidFill>
                  <a:srgbClr val="005BBB"/>
                </a:solidFill>
                <a:effectLst>
                  <a:outerShdw blurRad="41275" dist="20320" dir="1800000" algn="tl" rotWithShape="0">
                    <a:srgbClr val="000000">
                      <a:alpha val="40000"/>
                    </a:srgbClr>
                  </a:outerShdw>
                </a:effectLst>
              </a:rPr>
              <a:t>Bygglovsavgift/planavgift </a:t>
            </a:r>
            <a:r>
              <a:rPr lang="sv-SE" sz="2000" b="1" spc="-50" dirty="0" smtClean="0">
                <a:ln w="6350">
                  <a:noFill/>
                  <a:prstDash val="solid"/>
                </a:ln>
                <a:solidFill>
                  <a:srgbClr val="005BBB"/>
                </a:solidFill>
                <a:effectLst>
                  <a:outerShdw blurRad="41275" dist="20320" dir="1800000" algn="tl" rotWithShape="0">
                    <a:srgbClr val="000000">
                      <a:alpha val="40000"/>
                    </a:srgbClr>
                  </a:outerShdw>
                </a:effectLst>
              </a:rPr>
              <a:t>(Bygglov</a:t>
            </a:r>
            <a:r>
              <a:rPr lang="sv-SE" sz="2000" b="1" spc="-50" dirty="0">
                <a:ln w="6350">
                  <a:noFill/>
                  <a:prstDash val="solid"/>
                </a:ln>
                <a:solidFill>
                  <a:srgbClr val="005BBB"/>
                </a:solidFill>
                <a:effectLst>
                  <a:outerShdw blurRad="41275" dist="20320" dir="1800000" algn="tl" rotWithShape="0">
                    <a:srgbClr val="000000">
                      <a:alpha val="40000"/>
                    </a:srgbClr>
                  </a:outerShdw>
                </a:effectLst>
              </a:rPr>
              <a:t>)</a:t>
            </a:r>
          </a:p>
        </p:txBody>
      </p:sp>
      <p:pic>
        <p:nvPicPr>
          <p:cNvPr id="16" name="Bildobjekt 1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08614" y="4270646"/>
            <a:ext cx="524006" cy="634653"/>
          </a:xfrm>
          <a:prstGeom prst="rect">
            <a:avLst/>
          </a:prstGeom>
        </p:spPr>
      </p:pic>
    </p:spTree>
    <p:extLst>
      <p:ext uri="{BB962C8B-B14F-4D97-AF65-F5344CB8AC3E}">
        <p14:creationId xmlns:p14="http://schemas.microsoft.com/office/powerpoint/2010/main" val="838716186"/>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additive="base">
                                        <p:cTn id="7" dur="500" fill="hold"/>
                                        <p:tgtEl>
                                          <p:spTgt spid="44"/>
                                        </p:tgtEl>
                                        <p:attrNameLst>
                                          <p:attrName>ppt_x</p:attrName>
                                        </p:attrNameLst>
                                      </p:cBhvr>
                                      <p:tavLst>
                                        <p:tav tm="0">
                                          <p:val>
                                            <p:strVal val="#ppt_x"/>
                                          </p:val>
                                        </p:tav>
                                        <p:tav tm="100000">
                                          <p:val>
                                            <p:strVal val="#ppt_x"/>
                                          </p:val>
                                        </p:tav>
                                      </p:tavLst>
                                    </p:anim>
                                    <p:anim calcmode="lin" valueType="num">
                                      <p:cBhvr additive="base">
                                        <p:cTn id="8" dur="500" fill="hold"/>
                                        <p:tgtEl>
                                          <p:spTgt spid="4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46"/>
                                        </p:tgtEl>
                                        <p:attrNameLst>
                                          <p:attrName>style.visibility</p:attrName>
                                        </p:attrNameLst>
                                      </p:cBhvr>
                                      <p:to>
                                        <p:strVal val="visible"/>
                                      </p:to>
                                    </p:set>
                                    <p:anim calcmode="lin" valueType="num">
                                      <p:cBhvr additive="base">
                                        <p:cTn id="12" dur="500" fill="hold"/>
                                        <p:tgtEl>
                                          <p:spTgt spid="46"/>
                                        </p:tgtEl>
                                        <p:attrNameLst>
                                          <p:attrName>ppt_x</p:attrName>
                                        </p:attrNameLst>
                                      </p:cBhvr>
                                      <p:tavLst>
                                        <p:tav tm="0">
                                          <p:val>
                                            <p:strVal val="0-#ppt_w/2"/>
                                          </p:val>
                                        </p:tav>
                                        <p:tav tm="100000">
                                          <p:val>
                                            <p:strVal val="#ppt_x"/>
                                          </p:val>
                                        </p:tav>
                                      </p:tavLst>
                                    </p:anim>
                                    <p:anim calcmode="lin" valueType="num">
                                      <p:cBhvr additive="base">
                                        <p:cTn id="13" dur="500" fill="hold"/>
                                        <p:tgtEl>
                                          <p:spTgt spid="4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 1"/>
          <p:cNvGraphicFramePr>
            <a:graphicFrameLocks noGrp="1"/>
          </p:cNvGraphicFramePr>
          <p:nvPr>
            <p:extLst>
              <p:ext uri="{D42A27DB-BD31-4B8C-83A1-F6EECF244321}">
                <p14:modId xmlns:p14="http://schemas.microsoft.com/office/powerpoint/2010/main" val="265440893"/>
              </p:ext>
            </p:extLst>
          </p:nvPr>
        </p:nvGraphicFramePr>
        <p:xfrm>
          <a:off x="2469282" y="987574"/>
          <a:ext cx="5753100" cy="2286000"/>
        </p:xfrm>
        <a:graphic>
          <a:graphicData uri="http://schemas.openxmlformats.org/drawingml/2006/table">
            <a:tbl>
              <a:tblPr/>
              <a:tblGrid>
                <a:gridCol w="1917700"/>
                <a:gridCol w="1917700"/>
                <a:gridCol w="1917700"/>
              </a:tblGrid>
              <a:tr h="190500">
                <a:tc>
                  <a:txBody>
                    <a:bodyPr/>
                    <a:lstStyle/>
                    <a:p>
                      <a:pPr algn="l" fontAlgn="ctr"/>
                      <a:r>
                        <a:rPr lang="sv-SE" sz="800" b="1" i="0" u="none" strike="noStrike">
                          <a:solidFill>
                            <a:srgbClr val="000000"/>
                          </a:solidFill>
                          <a:effectLst/>
                          <a:latin typeface="Open Sans"/>
                        </a:rPr>
                        <a:t>Kommun</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FFBA00"/>
                    </a:solidFill>
                  </a:tcPr>
                </a:tc>
                <a:tc>
                  <a:txBody>
                    <a:bodyPr/>
                    <a:lstStyle/>
                    <a:p>
                      <a:pPr algn="l" fontAlgn="ctr"/>
                      <a:r>
                        <a:rPr lang="sv-SE" sz="800" b="1" i="0" u="none" strike="noStrike">
                          <a:solidFill>
                            <a:srgbClr val="000000"/>
                          </a:solidFill>
                          <a:effectLst/>
                          <a:latin typeface="Open Sans"/>
                        </a:rPr>
                        <a:t>Serveringstillståndsavgift 2016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FFBA00"/>
                    </a:solidFill>
                  </a:tcPr>
                </a:tc>
                <a:tc>
                  <a:txBody>
                    <a:bodyPr/>
                    <a:lstStyle/>
                    <a:p>
                      <a:pPr algn="l" fontAlgn="ctr"/>
                      <a:r>
                        <a:rPr lang="sv-SE" sz="800" b="1" i="0" u="none" strike="noStrike">
                          <a:solidFill>
                            <a:srgbClr val="000000"/>
                          </a:solidFill>
                          <a:effectLst/>
                          <a:latin typeface="Open Sans"/>
                        </a:rPr>
                        <a:t>Serveringstillståndsavgift 2012</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FFBA00"/>
                    </a:solidFill>
                  </a:tcPr>
                </a:tc>
              </a:tr>
              <a:tr h="190500">
                <a:tc>
                  <a:txBody>
                    <a:bodyPr/>
                    <a:lstStyle/>
                    <a:p>
                      <a:pPr algn="l" fontAlgn="ctr"/>
                      <a:r>
                        <a:rPr lang="sv-SE" sz="800" b="1" i="0" u="none" strike="noStrike">
                          <a:solidFill>
                            <a:srgbClr val="000000"/>
                          </a:solidFill>
                          <a:effectLst/>
                          <a:latin typeface="Open Sans"/>
                        </a:rPr>
                        <a:t>Mönsterås </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6 000</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6 000</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r>
              <a:tr h="190500">
                <a:tc>
                  <a:txBody>
                    <a:bodyPr/>
                    <a:lstStyle/>
                    <a:p>
                      <a:pPr algn="l" fontAlgn="ctr"/>
                      <a:r>
                        <a:rPr lang="sv-SE" sz="800" b="1" i="0" u="none" strike="noStrike">
                          <a:solidFill>
                            <a:srgbClr val="000000"/>
                          </a:solidFill>
                          <a:effectLst/>
                          <a:latin typeface="Open Sans"/>
                        </a:rPr>
                        <a:t>Torsås</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7 300</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7 480</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r>
              <a:tr h="190500">
                <a:tc>
                  <a:txBody>
                    <a:bodyPr/>
                    <a:lstStyle/>
                    <a:p>
                      <a:pPr algn="l" fontAlgn="ctr"/>
                      <a:r>
                        <a:rPr lang="sv-SE" sz="800" b="1" i="0" u="none" strike="noStrike">
                          <a:solidFill>
                            <a:srgbClr val="000000"/>
                          </a:solidFill>
                          <a:effectLst/>
                          <a:latin typeface="Open Sans"/>
                        </a:rPr>
                        <a:t>Emmaboda </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7 600</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7 480</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r>
              <a:tr h="190500">
                <a:tc>
                  <a:txBody>
                    <a:bodyPr/>
                    <a:lstStyle/>
                    <a:p>
                      <a:pPr algn="l" fontAlgn="ctr"/>
                      <a:r>
                        <a:rPr lang="sv-SE" sz="800" b="1" i="0" u="none" strike="noStrike">
                          <a:solidFill>
                            <a:srgbClr val="000000"/>
                          </a:solidFill>
                          <a:effectLst/>
                          <a:latin typeface="Open Sans"/>
                        </a:rPr>
                        <a:t>Oskarshamn </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7 600</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6 000</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r>
              <a:tr h="190500">
                <a:tc>
                  <a:txBody>
                    <a:bodyPr/>
                    <a:lstStyle/>
                    <a:p>
                      <a:pPr algn="l" fontAlgn="ctr"/>
                      <a:r>
                        <a:rPr lang="sv-SE" sz="800" b="1" i="0" u="none" strike="noStrike">
                          <a:solidFill>
                            <a:srgbClr val="000000"/>
                          </a:solidFill>
                          <a:effectLst/>
                          <a:latin typeface="Open Sans"/>
                        </a:rPr>
                        <a:t>Hultsfred </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8 000</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8 800</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r>
              <a:tr h="190500">
                <a:tc>
                  <a:txBody>
                    <a:bodyPr/>
                    <a:lstStyle/>
                    <a:p>
                      <a:pPr algn="l" fontAlgn="ctr"/>
                      <a:r>
                        <a:rPr lang="sv-SE" sz="800" b="1" i="0" u="none" strike="noStrike">
                          <a:solidFill>
                            <a:srgbClr val="000000"/>
                          </a:solidFill>
                          <a:effectLst/>
                          <a:latin typeface="Open Sans"/>
                        </a:rPr>
                        <a:t>Högsby</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8 000</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3 500</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r>
              <a:tr h="190500">
                <a:tc>
                  <a:txBody>
                    <a:bodyPr/>
                    <a:lstStyle/>
                    <a:p>
                      <a:pPr algn="l" fontAlgn="ctr"/>
                      <a:r>
                        <a:rPr lang="sv-SE" sz="800" b="1" i="0" u="none" strike="noStrike">
                          <a:solidFill>
                            <a:srgbClr val="000000"/>
                          </a:solidFill>
                          <a:effectLst/>
                          <a:latin typeface="Open Sans"/>
                        </a:rPr>
                        <a:t>Nybro </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8 800</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8 800</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r>
              <a:tr h="190500">
                <a:tc>
                  <a:txBody>
                    <a:bodyPr/>
                    <a:lstStyle/>
                    <a:p>
                      <a:pPr algn="l" fontAlgn="ctr"/>
                      <a:r>
                        <a:rPr lang="sv-SE" sz="800" b="1" i="0" u="none" strike="noStrike">
                          <a:solidFill>
                            <a:srgbClr val="000000"/>
                          </a:solidFill>
                          <a:effectLst/>
                          <a:latin typeface="Open Sans"/>
                        </a:rPr>
                        <a:t>Mörbylånga</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9 000</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6 000</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r>
              <a:tr h="190500">
                <a:tc>
                  <a:txBody>
                    <a:bodyPr/>
                    <a:lstStyle/>
                    <a:p>
                      <a:pPr algn="l" fontAlgn="ctr"/>
                      <a:r>
                        <a:rPr lang="sv-SE" sz="800" b="1" i="0" u="none" strike="noStrike">
                          <a:solidFill>
                            <a:srgbClr val="000000"/>
                          </a:solidFill>
                          <a:effectLst/>
                          <a:latin typeface="Open Sans"/>
                        </a:rPr>
                        <a:t>Västervik </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10 000</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9 000</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r>
              <a:tr h="190500">
                <a:tc>
                  <a:txBody>
                    <a:bodyPr/>
                    <a:lstStyle/>
                    <a:p>
                      <a:pPr algn="l" fontAlgn="ctr"/>
                      <a:r>
                        <a:rPr lang="sv-SE" sz="800" b="1" i="0" u="none" strike="noStrike">
                          <a:solidFill>
                            <a:srgbClr val="000000"/>
                          </a:solidFill>
                          <a:effectLst/>
                          <a:latin typeface="Open Sans"/>
                        </a:rPr>
                        <a:t>Kalmar</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10 820</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7 500</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r>
              <a:tr h="190500">
                <a:tc>
                  <a:txBody>
                    <a:bodyPr/>
                    <a:lstStyle/>
                    <a:p>
                      <a:pPr algn="l" fontAlgn="ctr"/>
                      <a:r>
                        <a:rPr lang="sv-SE" sz="800" b="1" i="0" u="none" strike="noStrike">
                          <a:solidFill>
                            <a:srgbClr val="000000"/>
                          </a:solidFill>
                          <a:effectLst/>
                          <a:latin typeface="Open Sans"/>
                        </a:rPr>
                        <a:t>Borgholm </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11 000</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dirty="0">
                          <a:solidFill>
                            <a:srgbClr val="000000"/>
                          </a:solidFill>
                          <a:effectLst/>
                          <a:latin typeface="Open Sans"/>
                        </a:rPr>
                        <a:t>7 100</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r>
            </a:tbl>
          </a:graphicData>
        </a:graphic>
      </p:graphicFrame>
      <p:grpSp>
        <p:nvGrpSpPr>
          <p:cNvPr id="44" name="Grupp 43"/>
          <p:cNvGrpSpPr/>
          <p:nvPr/>
        </p:nvGrpSpPr>
        <p:grpSpPr>
          <a:xfrm>
            <a:off x="-6428" y="0"/>
            <a:ext cx="1554092" cy="5143500"/>
            <a:chOff x="-6428" y="0"/>
            <a:chExt cx="1554092" cy="5143500"/>
          </a:xfrm>
        </p:grpSpPr>
        <p:sp>
          <p:nvSpPr>
            <p:cNvPr id="19" name="Rektangel 18"/>
            <p:cNvSpPr/>
            <p:nvPr/>
          </p:nvSpPr>
          <p:spPr>
            <a:xfrm>
              <a:off x="-6428" y="0"/>
              <a:ext cx="1554092" cy="51435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9" name="Bildobjekt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7777" y="232302"/>
              <a:ext cx="737839" cy="899288"/>
            </a:xfrm>
            <a:prstGeom prst="rect">
              <a:avLst/>
            </a:prstGeom>
          </p:spPr>
        </p:pic>
        <p:sp>
          <p:nvSpPr>
            <p:cNvPr id="28" name="Rektangel 27"/>
            <p:cNvSpPr>
              <a:spLocks noChangeAspect="1"/>
            </p:cNvSpPr>
            <p:nvPr/>
          </p:nvSpPr>
          <p:spPr>
            <a:xfrm>
              <a:off x="58686" y="1131590"/>
              <a:ext cx="1445268" cy="268984"/>
            </a:xfrm>
            <a:prstGeom prst="rect">
              <a:avLst/>
            </a:prstGeom>
            <a:noFill/>
          </p:spPr>
          <p:txBody>
            <a:bodyPr wrap="none" lIns="91440" tIns="45720" rIns="91440" bIns="45720">
              <a:spAutoFit/>
            </a:bodyPr>
            <a:lstStyle/>
            <a:p>
              <a:pPr algn="ctr">
                <a:lnSpc>
                  <a:spcPct val="80000"/>
                </a:lnSpc>
              </a:pPr>
              <a:r>
                <a:rPr lang="sv-SE" sz="1400" b="1" spc="-50" dirty="0">
                  <a:ln w="6350">
                    <a:noFill/>
                    <a:prstDash val="solid"/>
                  </a:ln>
                  <a:solidFill>
                    <a:srgbClr val="005BBB"/>
                  </a:solidFill>
                  <a:effectLst>
                    <a:outerShdw blurRad="41275" dist="20320" dir="1800000" algn="tl" rotWithShape="0">
                      <a:srgbClr val="000000">
                        <a:alpha val="40000"/>
                      </a:srgbClr>
                    </a:outerShdw>
                  </a:effectLst>
                </a:rPr>
                <a:t>Serveringstillstånd</a:t>
              </a:r>
              <a:endParaRPr lang="sv-SE" sz="1400" b="1" cap="none" spc="-50" dirty="0">
                <a:ln w="6350">
                  <a:noFill/>
                  <a:prstDash val="solid"/>
                </a:ln>
                <a:solidFill>
                  <a:srgbClr val="005BBB"/>
                </a:solidFill>
                <a:effectLst>
                  <a:outerShdw blurRad="41275" dist="20320" dir="1800000" algn="tl" rotWithShape="0">
                    <a:srgbClr val="000000">
                      <a:alpha val="40000"/>
                    </a:srgbClr>
                  </a:outerShdw>
                </a:effectLst>
              </a:endParaRPr>
            </a:p>
          </p:txBody>
        </p:sp>
      </p:grpSp>
      <p:sp>
        <p:nvSpPr>
          <p:cNvPr id="5" name="Rektangel 4"/>
          <p:cNvSpPr/>
          <p:nvPr/>
        </p:nvSpPr>
        <p:spPr>
          <a:xfrm>
            <a:off x="-6428" y="4587974"/>
            <a:ext cx="9150428" cy="555526"/>
          </a:xfrm>
          <a:prstGeom prst="rect">
            <a:avLst/>
          </a:prstGeom>
          <a:solidFill>
            <a:srgbClr val="005B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sv-SE" dirty="0"/>
          </a:p>
        </p:txBody>
      </p:sp>
      <p:pic>
        <p:nvPicPr>
          <p:cNvPr id="6" name="Bildobjekt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44142" y="4700483"/>
            <a:ext cx="554516" cy="330507"/>
          </a:xfrm>
          <a:prstGeom prst="rect">
            <a:avLst/>
          </a:prstGeom>
        </p:spPr>
      </p:pic>
      <p:pic>
        <p:nvPicPr>
          <p:cNvPr id="8" name="Bildobjekt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02868" y="4760240"/>
            <a:ext cx="3525408" cy="159400"/>
          </a:xfrm>
          <a:prstGeom prst="rect">
            <a:avLst/>
          </a:prstGeom>
        </p:spPr>
      </p:pic>
      <p:grpSp>
        <p:nvGrpSpPr>
          <p:cNvPr id="46" name="Grupp 45"/>
          <p:cNvGrpSpPr/>
          <p:nvPr/>
        </p:nvGrpSpPr>
        <p:grpSpPr>
          <a:xfrm>
            <a:off x="-396552" y="1851670"/>
            <a:ext cx="2664296" cy="2016224"/>
            <a:chOff x="-396552" y="1851670"/>
            <a:chExt cx="2664296" cy="2016224"/>
          </a:xfrm>
        </p:grpSpPr>
        <p:sp>
          <p:nvSpPr>
            <p:cNvPr id="36" name="Visa 35"/>
            <p:cNvSpPr/>
            <p:nvPr/>
          </p:nvSpPr>
          <p:spPr>
            <a:xfrm>
              <a:off x="-396552" y="1851670"/>
              <a:ext cx="2448272" cy="2016224"/>
            </a:xfrm>
            <a:prstGeom prst="flowChartDisplay">
              <a:avLst/>
            </a:prstGeom>
            <a:solidFill>
              <a:srgbClr val="005BBB"/>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sv-SE"/>
            </a:p>
          </p:txBody>
        </p:sp>
        <p:sp>
          <p:nvSpPr>
            <p:cNvPr id="39" name="textruta 38"/>
            <p:cNvSpPr txBox="1"/>
            <p:nvPr/>
          </p:nvSpPr>
          <p:spPr>
            <a:xfrm>
              <a:off x="107504" y="2002766"/>
              <a:ext cx="2160240" cy="1569660"/>
            </a:xfrm>
            <a:prstGeom prst="rect">
              <a:avLst/>
            </a:prstGeom>
            <a:noFill/>
          </p:spPr>
          <p:txBody>
            <a:bodyPr wrap="square" rtlCol="0">
              <a:spAutoFit/>
            </a:bodyPr>
            <a:lstStyle/>
            <a:p>
              <a:pPr>
                <a:lnSpc>
                  <a:spcPct val="80000"/>
                </a:lnSpc>
              </a:pPr>
              <a:endParaRPr lang="sv-SE" sz="1200" b="1" dirty="0">
                <a:solidFill>
                  <a:schemeClr val="bg1"/>
                </a:solidFill>
              </a:endParaRPr>
            </a:p>
            <a:p>
              <a:pPr>
                <a:lnSpc>
                  <a:spcPct val="80000"/>
                </a:lnSpc>
              </a:pPr>
              <a:endParaRPr lang="sv-SE" sz="1200" b="1" dirty="0">
                <a:solidFill>
                  <a:schemeClr val="bg1"/>
                </a:solidFill>
              </a:endParaRPr>
            </a:p>
            <a:p>
              <a:pPr>
                <a:lnSpc>
                  <a:spcPct val="80000"/>
                </a:lnSpc>
              </a:pPr>
              <a:r>
                <a:rPr lang="sv-SE" sz="1200" b="1" dirty="0" smtClean="0">
                  <a:solidFill>
                    <a:schemeClr val="bg1"/>
                  </a:solidFill>
                </a:rPr>
                <a:t>Tillståndsavgifter </a:t>
              </a:r>
              <a:r>
                <a:rPr lang="sv-SE" sz="1200" b="1" dirty="0">
                  <a:solidFill>
                    <a:schemeClr val="bg1"/>
                  </a:solidFill>
                </a:rPr>
                <a:t>(spann)</a:t>
              </a:r>
            </a:p>
            <a:p>
              <a:pPr>
                <a:lnSpc>
                  <a:spcPct val="80000"/>
                </a:lnSpc>
              </a:pPr>
              <a:r>
                <a:rPr lang="sv-SE" sz="1200" dirty="0">
                  <a:solidFill>
                    <a:schemeClr val="bg1"/>
                  </a:solidFill>
                </a:rPr>
                <a:t>Sverige: </a:t>
              </a:r>
              <a:r>
                <a:rPr lang="sv-SE" sz="1200" dirty="0" smtClean="0">
                  <a:solidFill>
                    <a:schemeClr val="bg1"/>
                  </a:solidFill>
                </a:rPr>
                <a:t>1 </a:t>
              </a:r>
              <a:r>
                <a:rPr lang="sv-SE" sz="1200" dirty="0">
                  <a:solidFill>
                    <a:schemeClr val="bg1"/>
                  </a:solidFill>
                </a:rPr>
                <a:t>200 – 14 </a:t>
              </a:r>
              <a:r>
                <a:rPr lang="sv-SE" sz="1200" dirty="0" smtClean="0">
                  <a:solidFill>
                    <a:schemeClr val="bg1"/>
                  </a:solidFill>
                </a:rPr>
                <a:t>800 </a:t>
              </a:r>
              <a:r>
                <a:rPr lang="sv-SE" sz="1200" dirty="0">
                  <a:solidFill>
                    <a:schemeClr val="bg1"/>
                  </a:solidFill>
                </a:rPr>
                <a:t>kr</a:t>
              </a:r>
            </a:p>
            <a:p>
              <a:pPr>
                <a:lnSpc>
                  <a:spcPct val="80000"/>
                </a:lnSpc>
              </a:pPr>
              <a:r>
                <a:rPr lang="sv-SE" sz="1200" dirty="0">
                  <a:solidFill>
                    <a:schemeClr val="bg1"/>
                  </a:solidFill>
                </a:rPr>
                <a:t>Länet: </a:t>
              </a:r>
              <a:r>
                <a:rPr lang="sv-SE" sz="1200" dirty="0" smtClean="0">
                  <a:solidFill>
                    <a:schemeClr val="bg1"/>
                  </a:solidFill>
                </a:rPr>
                <a:t>6 000 </a:t>
              </a:r>
              <a:r>
                <a:rPr lang="sv-SE" sz="1200" dirty="0">
                  <a:solidFill>
                    <a:schemeClr val="bg1"/>
                  </a:solidFill>
                </a:rPr>
                <a:t>– </a:t>
              </a:r>
              <a:r>
                <a:rPr lang="sv-SE" sz="1200" dirty="0" smtClean="0">
                  <a:solidFill>
                    <a:schemeClr val="bg1"/>
                  </a:solidFill>
                </a:rPr>
                <a:t>11 000 </a:t>
              </a:r>
              <a:r>
                <a:rPr lang="sv-SE" sz="1200" dirty="0">
                  <a:solidFill>
                    <a:schemeClr val="bg1"/>
                  </a:solidFill>
                </a:rPr>
                <a:t>kr</a:t>
              </a:r>
            </a:p>
            <a:p>
              <a:pPr>
                <a:lnSpc>
                  <a:spcPct val="80000"/>
                </a:lnSpc>
              </a:pPr>
              <a:endParaRPr lang="sv-SE" sz="1200" b="1" dirty="0">
                <a:solidFill>
                  <a:schemeClr val="bg1"/>
                </a:solidFill>
              </a:endParaRPr>
            </a:p>
            <a:p>
              <a:pPr>
                <a:lnSpc>
                  <a:spcPct val="80000"/>
                </a:lnSpc>
              </a:pPr>
              <a:r>
                <a:rPr lang="sv-SE" sz="1200" b="1" dirty="0">
                  <a:solidFill>
                    <a:schemeClr val="bg1"/>
                  </a:solidFill>
                </a:rPr>
                <a:t>Spannets storlek</a:t>
              </a:r>
              <a:r>
                <a:rPr lang="sv-SE" sz="1200" dirty="0">
                  <a:solidFill>
                    <a:schemeClr val="bg1"/>
                  </a:solidFill>
                </a:rPr>
                <a:t/>
              </a:r>
              <a:br>
                <a:rPr lang="sv-SE" sz="1200" dirty="0">
                  <a:solidFill>
                    <a:schemeClr val="bg1"/>
                  </a:solidFill>
                </a:rPr>
              </a:br>
              <a:r>
                <a:rPr lang="sv-SE" sz="1200" dirty="0">
                  <a:solidFill>
                    <a:schemeClr val="bg1"/>
                  </a:solidFill>
                </a:rPr>
                <a:t>Sverige: 13 600 kr</a:t>
              </a:r>
              <a:br>
                <a:rPr lang="sv-SE" sz="1200" dirty="0">
                  <a:solidFill>
                    <a:schemeClr val="bg1"/>
                  </a:solidFill>
                </a:rPr>
              </a:br>
              <a:r>
                <a:rPr lang="sv-SE" sz="1200" dirty="0">
                  <a:solidFill>
                    <a:schemeClr val="bg1"/>
                  </a:solidFill>
                </a:rPr>
                <a:t>Länet: </a:t>
              </a:r>
              <a:r>
                <a:rPr lang="sv-SE" sz="1200" dirty="0" smtClean="0">
                  <a:solidFill>
                    <a:schemeClr val="bg1"/>
                  </a:solidFill>
                </a:rPr>
                <a:t>5 000 </a:t>
              </a:r>
              <a:r>
                <a:rPr lang="sv-SE" sz="1200" dirty="0">
                  <a:solidFill>
                    <a:schemeClr val="bg1"/>
                  </a:solidFill>
                </a:rPr>
                <a:t>kr</a:t>
              </a:r>
            </a:p>
            <a:p>
              <a:pPr>
                <a:lnSpc>
                  <a:spcPct val="80000"/>
                </a:lnSpc>
              </a:pPr>
              <a:endParaRPr lang="sv-SE" sz="1200" dirty="0">
                <a:solidFill>
                  <a:schemeClr val="bg1"/>
                </a:solidFill>
              </a:endParaRPr>
            </a:p>
          </p:txBody>
        </p:sp>
      </p:grpSp>
      <p:sp>
        <p:nvSpPr>
          <p:cNvPr id="40" name="Rektangel 39"/>
          <p:cNvSpPr>
            <a:spLocks noChangeAspect="1"/>
          </p:cNvSpPr>
          <p:nvPr/>
        </p:nvSpPr>
        <p:spPr>
          <a:xfrm>
            <a:off x="1547664" y="232302"/>
            <a:ext cx="7596336" cy="344710"/>
          </a:xfrm>
          <a:prstGeom prst="rect">
            <a:avLst/>
          </a:prstGeom>
          <a:noFill/>
        </p:spPr>
        <p:txBody>
          <a:bodyPr wrap="square" lIns="91440" tIns="45720" rIns="91440" bIns="45720">
            <a:spAutoFit/>
          </a:bodyPr>
          <a:lstStyle/>
          <a:p>
            <a:pPr algn="ctr">
              <a:lnSpc>
                <a:spcPct val="80000"/>
              </a:lnSpc>
            </a:pPr>
            <a:r>
              <a:rPr lang="sv-SE" sz="2000" b="1" spc="-50" dirty="0">
                <a:ln w="6350">
                  <a:noFill/>
                  <a:prstDash val="solid"/>
                </a:ln>
                <a:solidFill>
                  <a:srgbClr val="005BBB"/>
                </a:solidFill>
                <a:effectLst>
                  <a:outerShdw blurRad="41275" dist="20320" dir="1800000" algn="tl" rotWithShape="0">
                    <a:srgbClr val="000000">
                      <a:alpha val="40000"/>
                    </a:srgbClr>
                  </a:outerShdw>
                </a:effectLst>
              </a:rPr>
              <a:t>Tillståndsavgifter </a:t>
            </a:r>
            <a:r>
              <a:rPr lang="sv-SE" sz="2000" b="1" spc="-50" dirty="0" smtClean="0">
                <a:ln w="6350">
                  <a:noFill/>
                  <a:prstDash val="solid"/>
                </a:ln>
                <a:solidFill>
                  <a:srgbClr val="005BBB"/>
                </a:solidFill>
                <a:effectLst>
                  <a:outerShdw blurRad="41275" dist="20320" dir="1800000" algn="tl" rotWithShape="0">
                    <a:srgbClr val="000000">
                      <a:alpha val="40000"/>
                    </a:srgbClr>
                  </a:outerShdw>
                </a:effectLst>
              </a:rPr>
              <a:t>(Serveringstillstånd</a:t>
            </a:r>
            <a:r>
              <a:rPr lang="sv-SE" sz="2000" b="1" spc="-50" dirty="0">
                <a:ln w="6350">
                  <a:noFill/>
                  <a:prstDash val="solid"/>
                </a:ln>
                <a:solidFill>
                  <a:srgbClr val="005BBB"/>
                </a:solidFill>
                <a:effectLst>
                  <a:outerShdw blurRad="41275" dist="20320" dir="1800000" algn="tl" rotWithShape="0">
                    <a:srgbClr val="000000">
                      <a:alpha val="40000"/>
                    </a:srgbClr>
                  </a:outerShdw>
                </a:effectLst>
              </a:rPr>
              <a:t>)</a:t>
            </a:r>
          </a:p>
        </p:txBody>
      </p:sp>
      <p:pic>
        <p:nvPicPr>
          <p:cNvPr id="16" name="Bildobjekt 1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08614" y="4270646"/>
            <a:ext cx="524006" cy="634653"/>
          </a:xfrm>
          <a:prstGeom prst="rect">
            <a:avLst/>
          </a:prstGeom>
        </p:spPr>
      </p:pic>
    </p:spTree>
    <p:extLst>
      <p:ext uri="{BB962C8B-B14F-4D97-AF65-F5344CB8AC3E}">
        <p14:creationId xmlns:p14="http://schemas.microsoft.com/office/powerpoint/2010/main" val="2926101945"/>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additive="base">
                                        <p:cTn id="7" dur="500" fill="hold"/>
                                        <p:tgtEl>
                                          <p:spTgt spid="44"/>
                                        </p:tgtEl>
                                        <p:attrNameLst>
                                          <p:attrName>ppt_x</p:attrName>
                                        </p:attrNameLst>
                                      </p:cBhvr>
                                      <p:tavLst>
                                        <p:tav tm="0">
                                          <p:val>
                                            <p:strVal val="#ppt_x"/>
                                          </p:val>
                                        </p:tav>
                                        <p:tav tm="100000">
                                          <p:val>
                                            <p:strVal val="#ppt_x"/>
                                          </p:val>
                                        </p:tav>
                                      </p:tavLst>
                                    </p:anim>
                                    <p:anim calcmode="lin" valueType="num">
                                      <p:cBhvr additive="base">
                                        <p:cTn id="8" dur="500" fill="hold"/>
                                        <p:tgtEl>
                                          <p:spTgt spid="4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46"/>
                                        </p:tgtEl>
                                        <p:attrNameLst>
                                          <p:attrName>style.visibility</p:attrName>
                                        </p:attrNameLst>
                                      </p:cBhvr>
                                      <p:to>
                                        <p:strVal val="visible"/>
                                      </p:to>
                                    </p:set>
                                    <p:anim calcmode="lin" valueType="num">
                                      <p:cBhvr additive="base">
                                        <p:cTn id="12" dur="500" fill="hold"/>
                                        <p:tgtEl>
                                          <p:spTgt spid="46"/>
                                        </p:tgtEl>
                                        <p:attrNameLst>
                                          <p:attrName>ppt_x</p:attrName>
                                        </p:attrNameLst>
                                      </p:cBhvr>
                                      <p:tavLst>
                                        <p:tav tm="0">
                                          <p:val>
                                            <p:strVal val="0-#ppt_w/2"/>
                                          </p:val>
                                        </p:tav>
                                        <p:tav tm="100000">
                                          <p:val>
                                            <p:strVal val="#ppt_x"/>
                                          </p:val>
                                        </p:tav>
                                      </p:tavLst>
                                    </p:anim>
                                    <p:anim calcmode="lin" valueType="num">
                                      <p:cBhvr additive="base">
                                        <p:cTn id="13" dur="500" fill="hold"/>
                                        <p:tgtEl>
                                          <p:spTgt spid="4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 1"/>
          <p:cNvGraphicFramePr>
            <a:graphicFrameLocks noGrp="1"/>
          </p:cNvGraphicFramePr>
          <p:nvPr>
            <p:extLst>
              <p:ext uri="{D42A27DB-BD31-4B8C-83A1-F6EECF244321}">
                <p14:modId xmlns:p14="http://schemas.microsoft.com/office/powerpoint/2010/main" val="2256795540"/>
              </p:ext>
            </p:extLst>
          </p:nvPr>
        </p:nvGraphicFramePr>
        <p:xfrm>
          <a:off x="2374032" y="987574"/>
          <a:ext cx="5943600" cy="2286000"/>
        </p:xfrm>
        <a:graphic>
          <a:graphicData uri="http://schemas.openxmlformats.org/drawingml/2006/table">
            <a:tbl>
              <a:tblPr/>
              <a:tblGrid>
                <a:gridCol w="1371600"/>
                <a:gridCol w="914400"/>
                <a:gridCol w="914400"/>
                <a:gridCol w="914400"/>
                <a:gridCol w="914400"/>
                <a:gridCol w="914400"/>
              </a:tblGrid>
              <a:tr h="190500">
                <a:tc>
                  <a:txBody>
                    <a:bodyPr/>
                    <a:lstStyle/>
                    <a:p>
                      <a:pPr algn="l" fontAlgn="ctr"/>
                      <a:r>
                        <a:rPr lang="sv-SE" sz="800" b="1" i="0" u="none" strike="noStrike" dirty="0">
                          <a:solidFill>
                            <a:srgbClr val="000000"/>
                          </a:solidFill>
                          <a:effectLst/>
                          <a:latin typeface="Open Sans"/>
                        </a:rPr>
                        <a:t>Kommun</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FFBA00"/>
                    </a:solidFill>
                  </a:tcPr>
                </a:tc>
                <a:tc>
                  <a:txBody>
                    <a:bodyPr/>
                    <a:lstStyle/>
                    <a:p>
                      <a:pPr algn="l" fontAlgn="ctr"/>
                      <a:r>
                        <a:rPr lang="sv-SE" sz="800" b="1" i="0" u="none" strike="noStrike" dirty="0" smtClean="0">
                          <a:solidFill>
                            <a:srgbClr val="000000"/>
                          </a:solidFill>
                          <a:effectLst/>
                          <a:latin typeface="Open Sans"/>
                        </a:rPr>
                        <a:t>Riskklass</a:t>
                      </a:r>
                      <a:endParaRPr lang="sv-SE" sz="800" b="1" i="0" u="none" strike="noStrike" dirty="0">
                        <a:solidFill>
                          <a:srgbClr val="000000"/>
                        </a:solidFill>
                        <a:effectLst/>
                        <a:latin typeface="Open Sans"/>
                      </a:endParaRP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FFBA00"/>
                    </a:solidFill>
                  </a:tcPr>
                </a:tc>
                <a:tc>
                  <a:txBody>
                    <a:bodyPr/>
                    <a:lstStyle/>
                    <a:p>
                      <a:pPr algn="l" fontAlgn="ctr"/>
                      <a:r>
                        <a:rPr lang="sv-SE" sz="800" b="1" i="0" u="none" strike="noStrike" dirty="0" smtClean="0">
                          <a:solidFill>
                            <a:srgbClr val="000000"/>
                          </a:solidFill>
                          <a:effectLst/>
                          <a:latin typeface="Open Sans"/>
                        </a:rPr>
                        <a:t>Infotillägg</a:t>
                      </a:r>
                      <a:endParaRPr lang="sv-SE" sz="800" b="1" i="0" u="none" strike="noStrike" dirty="0">
                        <a:solidFill>
                          <a:srgbClr val="000000"/>
                        </a:solidFill>
                        <a:effectLst/>
                        <a:latin typeface="Open Sans"/>
                      </a:endParaRP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FFBA00"/>
                    </a:solidFill>
                  </a:tcPr>
                </a:tc>
                <a:tc>
                  <a:txBody>
                    <a:bodyPr/>
                    <a:lstStyle/>
                    <a:p>
                      <a:pPr algn="l" fontAlgn="ctr"/>
                      <a:r>
                        <a:rPr lang="sv-SE" sz="800" b="1" i="0" u="none" strike="noStrike">
                          <a:solidFill>
                            <a:srgbClr val="000000"/>
                          </a:solidFill>
                          <a:effectLst/>
                          <a:latin typeface="Open Sans"/>
                        </a:rPr>
                        <a:t>Timtaxa</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FFBA00"/>
                    </a:solidFill>
                  </a:tcPr>
                </a:tc>
                <a:tc>
                  <a:txBody>
                    <a:bodyPr/>
                    <a:lstStyle/>
                    <a:p>
                      <a:pPr algn="l" fontAlgn="ctr"/>
                      <a:r>
                        <a:rPr lang="sv-SE" sz="800" b="1" i="0" u="none" strike="noStrike">
                          <a:solidFill>
                            <a:srgbClr val="000000"/>
                          </a:solidFill>
                          <a:effectLst/>
                          <a:latin typeface="Open Sans"/>
                        </a:rPr>
                        <a:t>Kontrollavgift</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FFBA00"/>
                    </a:solidFill>
                  </a:tcPr>
                </a:tc>
                <a:tc>
                  <a:txBody>
                    <a:bodyPr/>
                    <a:lstStyle/>
                    <a:p>
                      <a:pPr algn="l" fontAlgn="ctr"/>
                      <a:r>
                        <a:rPr lang="sv-SE" sz="800" b="1" i="0" u="none" strike="noStrike">
                          <a:solidFill>
                            <a:srgbClr val="000000"/>
                          </a:solidFill>
                          <a:effectLst/>
                          <a:latin typeface="Open Sans"/>
                        </a:rPr>
                        <a:t>Besök per år</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FFBA00"/>
                    </a:solidFill>
                  </a:tcPr>
                </a:tc>
              </a:tr>
              <a:tr h="190500">
                <a:tc>
                  <a:txBody>
                    <a:bodyPr/>
                    <a:lstStyle/>
                    <a:p>
                      <a:pPr algn="l" fontAlgn="ctr"/>
                      <a:r>
                        <a:rPr lang="sv-SE" sz="800" b="1" i="0" u="none" strike="noStrike">
                          <a:solidFill>
                            <a:srgbClr val="000000"/>
                          </a:solidFill>
                          <a:effectLst/>
                          <a:latin typeface="Open Sans"/>
                        </a:rPr>
                        <a:t>Högsby</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6</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1</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780</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3 900</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1</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r>
              <a:tr h="190500">
                <a:tc>
                  <a:txBody>
                    <a:bodyPr/>
                    <a:lstStyle/>
                    <a:p>
                      <a:pPr algn="l" fontAlgn="ctr"/>
                      <a:r>
                        <a:rPr lang="sv-SE" sz="800" b="1" i="0" u="none" strike="noStrike">
                          <a:solidFill>
                            <a:srgbClr val="000000"/>
                          </a:solidFill>
                          <a:effectLst/>
                          <a:latin typeface="Open Sans"/>
                        </a:rPr>
                        <a:t>Mönsterås </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6</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1</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800</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4 000</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1</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r>
              <a:tr h="190500">
                <a:tc>
                  <a:txBody>
                    <a:bodyPr/>
                    <a:lstStyle/>
                    <a:p>
                      <a:pPr algn="l" fontAlgn="ctr"/>
                      <a:r>
                        <a:rPr lang="sv-SE" sz="800" b="1" i="0" u="none" strike="noStrike">
                          <a:solidFill>
                            <a:srgbClr val="000000"/>
                          </a:solidFill>
                          <a:effectLst/>
                          <a:latin typeface="Open Sans"/>
                        </a:rPr>
                        <a:t>Oskarshamn </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6</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2</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809</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4 854</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1</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r>
              <a:tr h="190500">
                <a:tc>
                  <a:txBody>
                    <a:bodyPr/>
                    <a:lstStyle/>
                    <a:p>
                      <a:pPr algn="l" fontAlgn="ctr"/>
                      <a:r>
                        <a:rPr lang="sv-SE" sz="800" b="1" i="0" u="none" strike="noStrike">
                          <a:solidFill>
                            <a:srgbClr val="000000"/>
                          </a:solidFill>
                          <a:effectLst/>
                          <a:latin typeface="Open Sans"/>
                        </a:rPr>
                        <a:t>Mörbylånga</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6</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2</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839</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5 034</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1</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r>
              <a:tr h="190500">
                <a:tc>
                  <a:txBody>
                    <a:bodyPr/>
                    <a:lstStyle/>
                    <a:p>
                      <a:pPr algn="l" fontAlgn="ctr"/>
                      <a:r>
                        <a:rPr lang="sv-SE" sz="800" b="1" i="0" u="none" strike="noStrike">
                          <a:solidFill>
                            <a:srgbClr val="000000"/>
                          </a:solidFill>
                          <a:effectLst/>
                          <a:latin typeface="Open Sans"/>
                        </a:rPr>
                        <a:t>Emmaboda </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5</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2</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710</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5 680</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1</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r>
              <a:tr h="190500">
                <a:tc>
                  <a:txBody>
                    <a:bodyPr/>
                    <a:lstStyle/>
                    <a:p>
                      <a:pPr algn="l" fontAlgn="ctr"/>
                      <a:r>
                        <a:rPr lang="sv-SE" sz="800" b="1" i="0" u="none" strike="noStrike">
                          <a:solidFill>
                            <a:srgbClr val="000000"/>
                          </a:solidFill>
                          <a:effectLst/>
                          <a:latin typeface="Open Sans"/>
                        </a:rPr>
                        <a:t>Borgholm </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6</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2</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964</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5 784</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1</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r>
              <a:tr h="190500">
                <a:tc>
                  <a:txBody>
                    <a:bodyPr/>
                    <a:lstStyle/>
                    <a:p>
                      <a:pPr algn="l" fontAlgn="ctr"/>
                      <a:r>
                        <a:rPr lang="sv-SE" sz="800" b="1" i="0" u="none" strike="noStrike">
                          <a:solidFill>
                            <a:srgbClr val="000000"/>
                          </a:solidFill>
                          <a:effectLst/>
                          <a:latin typeface="Open Sans"/>
                        </a:rPr>
                        <a:t>Nybro </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5</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1</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843</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5 901</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1</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r>
              <a:tr h="190500">
                <a:tc>
                  <a:txBody>
                    <a:bodyPr/>
                    <a:lstStyle/>
                    <a:p>
                      <a:pPr algn="l" fontAlgn="ctr"/>
                      <a:r>
                        <a:rPr lang="sv-SE" sz="800" b="1" i="0" u="none" strike="noStrike">
                          <a:solidFill>
                            <a:srgbClr val="000000"/>
                          </a:solidFill>
                          <a:effectLst/>
                          <a:latin typeface="Open Sans"/>
                        </a:rPr>
                        <a:t>Västervik </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6</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2</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997</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5 982</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1</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r>
              <a:tr h="190500">
                <a:tc>
                  <a:txBody>
                    <a:bodyPr/>
                    <a:lstStyle/>
                    <a:p>
                      <a:pPr algn="l" fontAlgn="ctr"/>
                      <a:r>
                        <a:rPr lang="sv-SE" sz="800" b="1" i="0" u="none" strike="noStrike">
                          <a:solidFill>
                            <a:srgbClr val="000000"/>
                          </a:solidFill>
                          <a:effectLst/>
                          <a:latin typeface="Open Sans"/>
                        </a:rPr>
                        <a:t>Torsås</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3</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3</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800</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13 600</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1</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r>
              <a:tr h="190500">
                <a:tc>
                  <a:txBody>
                    <a:bodyPr/>
                    <a:lstStyle/>
                    <a:p>
                      <a:pPr algn="l" fontAlgn="ctr"/>
                      <a:r>
                        <a:rPr lang="sv-SE" sz="800" b="1" i="0" u="none" strike="noStrike">
                          <a:solidFill>
                            <a:srgbClr val="000000"/>
                          </a:solidFill>
                          <a:effectLst/>
                          <a:latin typeface="Open Sans"/>
                        </a:rPr>
                        <a:t>Hultsfred </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3</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6</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1 000</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20 000</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1</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r>
              <a:tr h="190500">
                <a:tc>
                  <a:txBody>
                    <a:bodyPr/>
                    <a:lstStyle/>
                    <a:p>
                      <a:pPr algn="l" fontAlgn="ctr"/>
                      <a:r>
                        <a:rPr lang="sv-SE" sz="800" b="1" i="0" u="none" strike="noStrike">
                          <a:solidFill>
                            <a:srgbClr val="000000"/>
                          </a:solidFill>
                          <a:effectLst/>
                          <a:latin typeface="Open Sans"/>
                        </a:rPr>
                        <a:t>Vimmerby </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3</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6</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1 000</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20 000</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dirty="0">
                          <a:solidFill>
                            <a:srgbClr val="000000"/>
                          </a:solidFill>
                          <a:effectLst/>
                          <a:latin typeface="Open Sans"/>
                        </a:rPr>
                        <a:t>5</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r>
            </a:tbl>
          </a:graphicData>
        </a:graphic>
      </p:graphicFrame>
      <p:grpSp>
        <p:nvGrpSpPr>
          <p:cNvPr id="44" name="Grupp 43"/>
          <p:cNvGrpSpPr/>
          <p:nvPr/>
        </p:nvGrpSpPr>
        <p:grpSpPr>
          <a:xfrm>
            <a:off x="-6428" y="0"/>
            <a:ext cx="1554092" cy="5143500"/>
            <a:chOff x="-6428" y="0"/>
            <a:chExt cx="1554092" cy="5143500"/>
          </a:xfrm>
        </p:grpSpPr>
        <p:sp>
          <p:nvSpPr>
            <p:cNvPr id="19" name="Rektangel 18"/>
            <p:cNvSpPr/>
            <p:nvPr/>
          </p:nvSpPr>
          <p:spPr>
            <a:xfrm>
              <a:off x="-6428" y="0"/>
              <a:ext cx="1554092" cy="51435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9" name="Bildobjekt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545" y="232302"/>
              <a:ext cx="612213" cy="827280"/>
            </a:xfrm>
            <a:prstGeom prst="rect">
              <a:avLst/>
            </a:prstGeom>
          </p:spPr>
        </p:pic>
        <p:sp>
          <p:nvSpPr>
            <p:cNvPr id="28" name="Rektangel 27"/>
            <p:cNvSpPr>
              <a:spLocks noChangeAspect="1"/>
            </p:cNvSpPr>
            <p:nvPr/>
          </p:nvSpPr>
          <p:spPr>
            <a:xfrm>
              <a:off x="47691" y="1131590"/>
              <a:ext cx="1467261" cy="268984"/>
            </a:xfrm>
            <a:prstGeom prst="rect">
              <a:avLst/>
            </a:prstGeom>
            <a:noFill/>
          </p:spPr>
          <p:txBody>
            <a:bodyPr wrap="none" lIns="91440" tIns="45720" rIns="91440" bIns="45720">
              <a:spAutoFit/>
            </a:bodyPr>
            <a:lstStyle/>
            <a:p>
              <a:pPr algn="ctr">
                <a:lnSpc>
                  <a:spcPct val="80000"/>
                </a:lnSpc>
              </a:pPr>
              <a:r>
                <a:rPr lang="sv-SE" sz="1400" b="1" spc="-50" dirty="0">
                  <a:ln w="6350">
                    <a:noFill/>
                    <a:prstDash val="solid"/>
                  </a:ln>
                  <a:solidFill>
                    <a:srgbClr val="005BBB"/>
                  </a:solidFill>
                  <a:effectLst>
                    <a:outerShdw blurRad="41275" dist="20320" dir="1800000" algn="tl" rotWithShape="0">
                      <a:srgbClr val="000000">
                        <a:alpha val="40000"/>
                      </a:srgbClr>
                    </a:outerShdw>
                  </a:effectLst>
                </a:rPr>
                <a:t>Livsmedelskontroll</a:t>
              </a:r>
              <a:endParaRPr lang="sv-SE" sz="1400" b="1" cap="none" spc="-50" dirty="0">
                <a:ln w="6350">
                  <a:noFill/>
                  <a:prstDash val="solid"/>
                </a:ln>
                <a:solidFill>
                  <a:srgbClr val="005BBB"/>
                </a:solidFill>
                <a:effectLst>
                  <a:outerShdw blurRad="41275" dist="20320" dir="1800000" algn="tl" rotWithShape="0">
                    <a:srgbClr val="000000">
                      <a:alpha val="40000"/>
                    </a:srgbClr>
                  </a:outerShdw>
                </a:effectLst>
              </a:endParaRPr>
            </a:p>
          </p:txBody>
        </p:sp>
      </p:grpSp>
      <p:sp>
        <p:nvSpPr>
          <p:cNvPr id="5" name="Rektangel 4"/>
          <p:cNvSpPr/>
          <p:nvPr/>
        </p:nvSpPr>
        <p:spPr>
          <a:xfrm>
            <a:off x="-6428" y="4587974"/>
            <a:ext cx="9150428" cy="555526"/>
          </a:xfrm>
          <a:prstGeom prst="rect">
            <a:avLst/>
          </a:prstGeom>
          <a:solidFill>
            <a:srgbClr val="005B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sv-SE" dirty="0"/>
          </a:p>
        </p:txBody>
      </p:sp>
      <p:pic>
        <p:nvPicPr>
          <p:cNvPr id="6" name="Bildobjekt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44142" y="4700483"/>
            <a:ext cx="554516" cy="330507"/>
          </a:xfrm>
          <a:prstGeom prst="rect">
            <a:avLst/>
          </a:prstGeom>
        </p:spPr>
      </p:pic>
      <p:pic>
        <p:nvPicPr>
          <p:cNvPr id="8" name="Bildobjekt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02868" y="4760240"/>
            <a:ext cx="3525408" cy="159400"/>
          </a:xfrm>
          <a:prstGeom prst="rect">
            <a:avLst/>
          </a:prstGeom>
        </p:spPr>
      </p:pic>
      <p:grpSp>
        <p:nvGrpSpPr>
          <p:cNvPr id="46" name="Grupp 45"/>
          <p:cNvGrpSpPr/>
          <p:nvPr/>
        </p:nvGrpSpPr>
        <p:grpSpPr>
          <a:xfrm>
            <a:off x="-396552" y="1851670"/>
            <a:ext cx="2664296" cy="2016224"/>
            <a:chOff x="-396552" y="1851670"/>
            <a:chExt cx="2664296" cy="2016224"/>
          </a:xfrm>
        </p:grpSpPr>
        <p:sp>
          <p:nvSpPr>
            <p:cNvPr id="36" name="Visa 35"/>
            <p:cNvSpPr/>
            <p:nvPr/>
          </p:nvSpPr>
          <p:spPr>
            <a:xfrm>
              <a:off x="-396552" y="1851670"/>
              <a:ext cx="2448272" cy="2016224"/>
            </a:xfrm>
            <a:prstGeom prst="flowChartDisplay">
              <a:avLst/>
            </a:prstGeom>
            <a:solidFill>
              <a:srgbClr val="005BBB"/>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sv-SE"/>
            </a:p>
          </p:txBody>
        </p:sp>
        <p:sp>
          <p:nvSpPr>
            <p:cNvPr id="39" name="textruta 38"/>
            <p:cNvSpPr txBox="1"/>
            <p:nvPr/>
          </p:nvSpPr>
          <p:spPr>
            <a:xfrm>
              <a:off x="107504" y="2002766"/>
              <a:ext cx="2160240" cy="1421928"/>
            </a:xfrm>
            <a:prstGeom prst="rect">
              <a:avLst/>
            </a:prstGeom>
            <a:noFill/>
          </p:spPr>
          <p:txBody>
            <a:bodyPr wrap="square" rtlCol="0">
              <a:spAutoFit/>
            </a:bodyPr>
            <a:lstStyle/>
            <a:p>
              <a:pPr>
                <a:lnSpc>
                  <a:spcPct val="80000"/>
                </a:lnSpc>
              </a:pPr>
              <a:endParaRPr lang="sv-SE" sz="1200" b="1" dirty="0">
                <a:solidFill>
                  <a:schemeClr val="bg1"/>
                </a:solidFill>
              </a:endParaRPr>
            </a:p>
            <a:p>
              <a:pPr>
                <a:lnSpc>
                  <a:spcPct val="80000"/>
                </a:lnSpc>
              </a:pPr>
              <a:endParaRPr lang="sv-SE" sz="1200" b="1" dirty="0">
                <a:solidFill>
                  <a:schemeClr val="bg1"/>
                </a:solidFill>
              </a:endParaRPr>
            </a:p>
            <a:p>
              <a:pPr>
                <a:lnSpc>
                  <a:spcPct val="80000"/>
                </a:lnSpc>
              </a:pPr>
              <a:r>
                <a:rPr lang="sv-SE" sz="1200" b="1" dirty="0" smtClean="0">
                  <a:solidFill>
                    <a:schemeClr val="bg1"/>
                  </a:solidFill>
                </a:rPr>
                <a:t>Kontrollavgift </a:t>
              </a:r>
              <a:r>
                <a:rPr lang="sv-SE" sz="1200" b="1" dirty="0">
                  <a:solidFill>
                    <a:schemeClr val="bg1"/>
                  </a:solidFill>
                </a:rPr>
                <a:t>(spann)</a:t>
              </a:r>
            </a:p>
            <a:p>
              <a:pPr>
                <a:lnSpc>
                  <a:spcPct val="80000"/>
                </a:lnSpc>
              </a:pPr>
              <a:r>
                <a:rPr lang="sv-SE" sz="1200" dirty="0">
                  <a:solidFill>
                    <a:schemeClr val="bg1"/>
                  </a:solidFill>
                </a:rPr>
                <a:t>Sverige: </a:t>
              </a:r>
              <a:r>
                <a:rPr lang="sv-SE" sz="1200" dirty="0" smtClean="0">
                  <a:solidFill>
                    <a:schemeClr val="bg1"/>
                  </a:solidFill>
                </a:rPr>
                <a:t>2 570 </a:t>
              </a:r>
              <a:r>
                <a:rPr lang="sv-SE" sz="1200" dirty="0">
                  <a:solidFill>
                    <a:schemeClr val="bg1"/>
                  </a:solidFill>
                </a:rPr>
                <a:t>– </a:t>
              </a:r>
              <a:r>
                <a:rPr lang="sv-SE" sz="1200" dirty="0" smtClean="0">
                  <a:solidFill>
                    <a:schemeClr val="bg1"/>
                  </a:solidFill>
                </a:rPr>
                <a:t>28 224 </a:t>
              </a:r>
              <a:r>
                <a:rPr lang="sv-SE" sz="1200" dirty="0">
                  <a:solidFill>
                    <a:schemeClr val="bg1"/>
                  </a:solidFill>
                </a:rPr>
                <a:t>kr</a:t>
              </a:r>
            </a:p>
            <a:p>
              <a:pPr>
                <a:lnSpc>
                  <a:spcPct val="80000"/>
                </a:lnSpc>
              </a:pPr>
              <a:r>
                <a:rPr lang="sv-SE" sz="1200" dirty="0">
                  <a:solidFill>
                    <a:schemeClr val="bg1"/>
                  </a:solidFill>
                </a:rPr>
                <a:t>Länet: </a:t>
              </a:r>
              <a:r>
                <a:rPr lang="sv-SE" sz="1200" dirty="0" smtClean="0">
                  <a:solidFill>
                    <a:schemeClr val="bg1"/>
                  </a:solidFill>
                </a:rPr>
                <a:t>3 900 – 20 000 </a:t>
              </a:r>
              <a:r>
                <a:rPr lang="sv-SE" sz="1200" dirty="0">
                  <a:solidFill>
                    <a:schemeClr val="bg1"/>
                  </a:solidFill>
                </a:rPr>
                <a:t>kr</a:t>
              </a:r>
            </a:p>
            <a:p>
              <a:pPr>
                <a:lnSpc>
                  <a:spcPct val="80000"/>
                </a:lnSpc>
              </a:pPr>
              <a:endParaRPr lang="sv-SE" sz="1200" dirty="0">
                <a:solidFill>
                  <a:schemeClr val="bg1"/>
                </a:solidFill>
              </a:endParaRPr>
            </a:p>
            <a:p>
              <a:pPr>
                <a:lnSpc>
                  <a:spcPct val="80000"/>
                </a:lnSpc>
              </a:pPr>
              <a:r>
                <a:rPr lang="sv-SE" sz="1200" b="1" dirty="0">
                  <a:solidFill>
                    <a:schemeClr val="bg1"/>
                  </a:solidFill>
                </a:rPr>
                <a:t>Spannets storlek</a:t>
              </a:r>
              <a:r>
                <a:rPr lang="sv-SE" sz="1200" dirty="0">
                  <a:solidFill>
                    <a:schemeClr val="bg1"/>
                  </a:solidFill>
                </a:rPr>
                <a:t/>
              </a:r>
              <a:br>
                <a:rPr lang="sv-SE" sz="1200" dirty="0">
                  <a:solidFill>
                    <a:schemeClr val="bg1"/>
                  </a:solidFill>
                </a:rPr>
              </a:br>
              <a:r>
                <a:rPr lang="sv-SE" sz="1200" dirty="0">
                  <a:solidFill>
                    <a:schemeClr val="bg1"/>
                  </a:solidFill>
                </a:rPr>
                <a:t>Sverige: 25 654 kr</a:t>
              </a:r>
              <a:br>
                <a:rPr lang="sv-SE" sz="1200" dirty="0">
                  <a:solidFill>
                    <a:schemeClr val="bg1"/>
                  </a:solidFill>
                </a:rPr>
              </a:br>
              <a:r>
                <a:rPr lang="sv-SE" sz="1200" dirty="0">
                  <a:solidFill>
                    <a:schemeClr val="bg1"/>
                  </a:solidFill>
                </a:rPr>
                <a:t>Länet: </a:t>
              </a:r>
              <a:r>
                <a:rPr lang="sv-SE" sz="1200" dirty="0" smtClean="0">
                  <a:solidFill>
                    <a:schemeClr val="bg1"/>
                  </a:solidFill>
                </a:rPr>
                <a:t>16 100 kr</a:t>
              </a:r>
              <a:endParaRPr lang="sv-SE" sz="1200" dirty="0">
                <a:solidFill>
                  <a:schemeClr val="bg1"/>
                </a:solidFill>
              </a:endParaRPr>
            </a:p>
          </p:txBody>
        </p:sp>
      </p:grpSp>
      <p:sp>
        <p:nvSpPr>
          <p:cNvPr id="40" name="Rektangel 39"/>
          <p:cNvSpPr>
            <a:spLocks noChangeAspect="1"/>
          </p:cNvSpPr>
          <p:nvPr/>
        </p:nvSpPr>
        <p:spPr>
          <a:xfrm>
            <a:off x="1547664" y="232302"/>
            <a:ext cx="7596336" cy="344710"/>
          </a:xfrm>
          <a:prstGeom prst="rect">
            <a:avLst/>
          </a:prstGeom>
          <a:noFill/>
        </p:spPr>
        <p:txBody>
          <a:bodyPr wrap="square" lIns="91440" tIns="45720" rIns="91440" bIns="45720">
            <a:spAutoFit/>
          </a:bodyPr>
          <a:lstStyle/>
          <a:p>
            <a:pPr algn="ctr">
              <a:lnSpc>
                <a:spcPct val="80000"/>
              </a:lnSpc>
            </a:pPr>
            <a:r>
              <a:rPr lang="sv-SE" sz="2000" b="1" spc="-50" dirty="0">
                <a:ln w="6350">
                  <a:noFill/>
                  <a:prstDash val="solid"/>
                </a:ln>
                <a:solidFill>
                  <a:srgbClr val="005BBB"/>
                </a:solidFill>
                <a:effectLst>
                  <a:outerShdw blurRad="41275" dist="20320" dir="1800000" algn="tl" rotWithShape="0">
                    <a:srgbClr val="000000">
                      <a:alpha val="40000"/>
                    </a:srgbClr>
                  </a:outerShdw>
                </a:effectLst>
              </a:rPr>
              <a:t>Kontrollavgift </a:t>
            </a:r>
            <a:r>
              <a:rPr lang="sv-SE" sz="2000" b="1" spc="-50" dirty="0" smtClean="0">
                <a:ln w="6350">
                  <a:noFill/>
                  <a:prstDash val="solid"/>
                </a:ln>
                <a:solidFill>
                  <a:srgbClr val="005BBB"/>
                </a:solidFill>
                <a:effectLst>
                  <a:outerShdw blurRad="41275" dist="20320" dir="1800000" algn="tl" rotWithShape="0">
                    <a:srgbClr val="000000">
                      <a:alpha val="40000"/>
                    </a:srgbClr>
                  </a:outerShdw>
                </a:effectLst>
              </a:rPr>
              <a:t>(Livsmedelskontroll</a:t>
            </a:r>
            <a:r>
              <a:rPr lang="sv-SE" sz="2000" b="1" spc="-50" dirty="0">
                <a:ln w="6350">
                  <a:noFill/>
                  <a:prstDash val="solid"/>
                </a:ln>
                <a:solidFill>
                  <a:srgbClr val="005BBB"/>
                </a:solidFill>
                <a:effectLst>
                  <a:outerShdw blurRad="41275" dist="20320" dir="1800000" algn="tl" rotWithShape="0">
                    <a:srgbClr val="000000">
                      <a:alpha val="40000"/>
                    </a:srgbClr>
                  </a:outerShdw>
                </a:effectLst>
              </a:rPr>
              <a:t>)</a:t>
            </a:r>
          </a:p>
        </p:txBody>
      </p:sp>
      <p:pic>
        <p:nvPicPr>
          <p:cNvPr id="16" name="Bildobjekt 1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08614" y="4270646"/>
            <a:ext cx="524006" cy="634653"/>
          </a:xfrm>
          <a:prstGeom prst="rect">
            <a:avLst/>
          </a:prstGeom>
        </p:spPr>
      </p:pic>
    </p:spTree>
    <p:extLst>
      <p:ext uri="{BB962C8B-B14F-4D97-AF65-F5344CB8AC3E}">
        <p14:creationId xmlns:p14="http://schemas.microsoft.com/office/powerpoint/2010/main" val="927221739"/>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additive="base">
                                        <p:cTn id="7" dur="500" fill="hold"/>
                                        <p:tgtEl>
                                          <p:spTgt spid="44"/>
                                        </p:tgtEl>
                                        <p:attrNameLst>
                                          <p:attrName>ppt_x</p:attrName>
                                        </p:attrNameLst>
                                      </p:cBhvr>
                                      <p:tavLst>
                                        <p:tav tm="0">
                                          <p:val>
                                            <p:strVal val="#ppt_x"/>
                                          </p:val>
                                        </p:tav>
                                        <p:tav tm="100000">
                                          <p:val>
                                            <p:strVal val="#ppt_x"/>
                                          </p:val>
                                        </p:tav>
                                      </p:tavLst>
                                    </p:anim>
                                    <p:anim calcmode="lin" valueType="num">
                                      <p:cBhvr additive="base">
                                        <p:cTn id="8" dur="500" fill="hold"/>
                                        <p:tgtEl>
                                          <p:spTgt spid="4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46"/>
                                        </p:tgtEl>
                                        <p:attrNameLst>
                                          <p:attrName>style.visibility</p:attrName>
                                        </p:attrNameLst>
                                      </p:cBhvr>
                                      <p:to>
                                        <p:strVal val="visible"/>
                                      </p:to>
                                    </p:set>
                                    <p:anim calcmode="lin" valueType="num">
                                      <p:cBhvr additive="base">
                                        <p:cTn id="12" dur="500" fill="hold"/>
                                        <p:tgtEl>
                                          <p:spTgt spid="46"/>
                                        </p:tgtEl>
                                        <p:attrNameLst>
                                          <p:attrName>ppt_x</p:attrName>
                                        </p:attrNameLst>
                                      </p:cBhvr>
                                      <p:tavLst>
                                        <p:tav tm="0">
                                          <p:val>
                                            <p:strVal val="0-#ppt_w/2"/>
                                          </p:val>
                                        </p:tav>
                                        <p:tav tm="100000">
                                          <p:val>
                                            <p:strVal val="#ppt_x"/>
                                          </p:val>
                                        </p:tav>
                                      </p:tavLst>
                                    </p:anim>
                                    <p:anim calcmode="lin" valueType="num">
                                      <p:cBhvr additive="base">
                                        <p:cTn id="13" dur="500" fill="hold"/>
                                        <p:tgtEl>
                                          <p:spTgt spid="4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 1"/>
          <p:cNvGraphicFramePr>
            <a:graphicFrameLocks noGrp="1"/>
          </p:cNvGraphicFramePr>
          <p:nvPr>
            <p:extLst>
              <p:ext uri="{D42A27DB-BD31-4B8C-83A1-F6EECF244321}">
                <p14:modId xmlns:p14="http://schemas.microsoft.com/office/powerpoint/2010/main" val="2387896869"/>
              </p:ext>
            </p:extLst>
          </p:nvPr>
        </p:nvGraphicFramePr>
        <p:xfrm>
          <a:off x="2602632" y="987574"/>
          <a:ext cx="5486400" cy="2286000"/>
        </p:xfrm>
        <a:graphic>
          <a:graphicData uri="http://schemas.openxmlformats.org/drawingml/2006/table">
            <a:tbl>
              <a:tblPr/>
              <a:tblGrid>
                <a:gridCol w="1371600"/>
                <a:gridCol w="1371600"/>
                <a:gridCol w="1371600"/>
                <a:gridCol w="1371600"/>
              </a:tblGrid>
              <a:tr h="190500">
                <a:tc>
                  <a:txBody>
                    <a:bodyPr/>
                    <a:lstStyle/>
                    <a:p>
                      <a:pPr algn="l" fontAlgn="ctr"/>
                      <a:r>
                        <a:rPr lang="sv-SE" sz="800" b="1" i="0" u="none" strike="noStrike" dirty="0">
                          <a:solidFill>
                            <a:srgbClr val="000000"/>
                          </a:solidFill>
                          <a:effectLst/>
                          <a:latin typeface="Open Sans"/>
                        </a:rPr>
                        <a:t>Kommun</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FFBA00"/>
                    </a:solidFill>
                  </a:tcPr>
                </a:tc>
                <a:tc>
                  <a:txBody>
                    <a:bodyPr/>
                    <a:lstStyle/>
                    <a:p>
                      <a:pPr algn="l" fontAlgn="ctr"/>
                      <a:r>
                        <a:rPr lang="sv-SE" sz="800" b="1" i="0" u="none" strike="noStrike">
                          <a:solidFill>
                            <a:srgbClr val="000000"/>
                          </a:solidFill>
                          <a:effectLst/>
                          <a:latin typeface="Open Sans"/>
                        </a:rPr>
                        <a:t>Tillsynsavgift 2016</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FFBA00"/>
                    </a:solidFill>
                  </a:tcPr>
                </a:tc>
                <a:tc>
                  <a:txBody>
                    <a:bodyPr/>
                    <a:lstStyle/>
                    <a:p>
                      <a:pPr algn="l" fontAlgn="ctr"/>
                      <a:r>
                        <a:rPr lang="sv-SE" sz="800" b="1" i="0" u="none" strike="noStrike">
                          <a:solidFill>
                            <a:srgbClr val="000000"/>
                          </a:solidFill>
                          <a:effectLst/>
                          <a:latin typeface="Open Sans"/>
                        </a:rPr>
                        <a:t>Tillsynsavgift 2012</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FFBA00"/>
                    </a:solidFill>
                  </a:tcPr>
                </a:tc>
                <a:tc>
                  <a:txBody>
                    <a:bodyPr/>
                    <a:lstStyle/>
                    <a:p>
                      <a:pPr algn="l" fontAlgn="ctr"/>
                      <a:r>
                        <a:rPr lang="sv-SE" sz="800" b="1" i="0" u="none" strike="noStrike">
                          <a:solidFill>
                            <a:srgbClr val="000000"/>
                          </a:solidFill>
                          <a:effectLst/>
                          <a:latin typeface="Open Sans"/>
                        </a:rPr>
                        <a:t>Frekvens</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FFBA00"/>
                    </a:solidFill>
                  </a:tcPr>
                </a:tc>
              </a:tr>
              <a:tr h="190500">
                <a:tc>
                  <a:txBody>
                    <a:bodyPr/>
                    <a:lstStyle/>
                    <a:p>
                      <a:pPr algn="l" fontAlgn="ctr"/>
                      <a:r>
                        <a:rPr lang="sv-SE" sz="800" b="1" i="0" u="none" strike="noStrike">
                          <a:solidFill>
                            <a:srgbClr val="000000"/>
                          </a:solidFill>
                          <a:effectLst/>
                          <a:latin typeface="Open Sans"/>
                        </a:rPr>
                        <a:t>Högsby</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0</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Vart tredje år</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r>
              <a:tr h="190500">
                <a:tc>
                  <a:txBody>
                    <a:bodyPr/>
                    <a:lstStyle/>
                    <a:p>
                      <a:pPr algn="l" fontAlgn="ctr"/>
                      <a:r>
                        <a:rPr lang="sv-SE" sz="800" b="1" i="0" u="none" strike="noStrike">
                          <a:solidFill>
                            <a:srgbClr val="000000"/>
                          </a:solidFill>
                          <a:effectLst/>
                          <a:latin typeface="Open Sans"/>
                        </a:rPr>
                        <a:t>Emmaboda </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dirty="0" smtClean="0">
                          <a:solidFill>
                            <a:srgbClr val="000000"/>
                          </a:solidFill>
                          <a:effectLst/>
                          <a:latin typeface="Open Sans"/>
                        </a:rPr>
                        <a:t>4 260</a:t>
                      </a:r>
                      <a:endParaRPr lang="sv-SE" sz="800" b="1" i="0" u="none" strike="noStrike" dirty="0">
                        <a:solidFill>
                          <a:srgbClr val="000000"/>
                        </a:solidFill>
                        <a:effectLst/>
                        <a:latin typeface="Open Sans"/>
                      </a:endParaRP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Annat</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r>
              <a:tr h="190500">
                <a:tc>
                  <a:txBody>
                    <a:bodyPr/>
                    <a:lstStyle/>
                    <a:p>
                      <a:pPr algn="l" fontAlgn="ctr"/>
                      <a:r>
                        <a:rPr lang="sv-SE" sz="800" b="1" i="0" u="none" strike="noStrike">
                          <a:solidFill>
                            <a:srgbClr val="000000"/>
                          </a:solidFill>
                          <a:effectLst/>
                          <a:latin typeface="Open Sans"/>
                        </a:rPr>
                        <a:t>Mönsterås </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dirty="0" smtClean="0">
                          <a:solidFill>
                            <a:srgbClr val="000000"/>
                          </a:solidFill>
                          <a:effectLst/>
                          <a:latin typeface="Open Sans"/>
                        </a:rPr>
                        <a:t>4 800</a:t>
                      </a:r>
                      <a:endParaRPr lang="sv-SE" sz="800" b="1" i="0" u="none" strike="noStrike" dirty="0">
                        <a:solidFill>
                          <a:srgbClr val="000000"/>
                        </a:solidFill>
                        <a:effectLst/>
                        <a:latin typeface="Open Sans"/>
                      </a:endParaRP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dirty="0" smtClean="0">
                          <a:solidFill>
                            <a:srgbClr val="000000"/>
                          </a:solidFill>
                          <a:effectLst/>
                          <a:latin typeface="Open Sans"/>
                        </a:rPr>
                        <a:t>4 260</a:t>
                      </a:r>
                      <a:endParaRPr lang="sv-SE" sz="800" b="1" i="0" u="none" strike="noStrike" dirty="0">
                        <a:solidFill>
                          <a:srgbClr val="000000"/>
                        </a:solidFill>
                        <a:effectLst/>
                        <a:latin typeface="Open Sans"/>
                      </a:endParaRP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Vartannat år</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r>
              <a:tr h="190500">
                <a:tc>
                  <a:txBody>
                    <a:bodyPr/>
                    <a:lstStyle/>
                    <a:p>
                      <a:pPr algn="l" fontAlgn="ctr"/>
                      <a:r>
                        <a:rPr lang="sv-SE" sz="800" b="1" i="0" u="none" strike="noStrike">
                          <a:solidFill>
                            <a:srgbClr val="000000"/>
                          </a:solidFill>
                          <a:effectLst/>
                          <a:latin typeface="Open Sans"/>
                        </a:rPr>
                        <a:t>Västervik </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dirty="0" smtClean="0">
                          <a:solidFill>
                            <a:srgbClr val="000000"/>
                          </a:solidFill>
                          <a:effectLst/>
                          <a:latin typeface="Open Sans"/>
                        </a:rPr>
                        <a:t>5 232</a:t>
                      </a:r>
                      <a:endParaRPr lang="sv-SE" sz="800" b="1" i="0" u="none" strike="noStrike" dirty="0">
                        <a:solidFill>
                          <a:srgbClr val="000000"/>
                        </a:solidFill>
                        <a:effectLst/>
                        <a:latin typeface="Open Sans"/>
                      </a:endParaRP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dirty="0" smtClean="0">
                          <a:solidFill>
                            <a:srgbClr val="000000"/>
                          </a:solidFill>
                          <a:effectLst/>
                          <a:latin typeface="Open Sans"/>
                        </a:rPr>
                        <a:t>4 758</a:t>
                      </a:r>
                      <a:endParaRPr lang="sv-SE" sz="800" b="1" i="0" u="none" strike="noStrike" dirty="0">
                        <a:solidFill>
                          <a:srgbClr val="000000"/>
                        </a:solidFill>
                        <a:effectLst/>
                        <a:latin typeface="Open Sans"/>
                      </a:endParaRP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Vartannat år</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r>
              <a:tr h="190500">
                <a:tc>
                  <a:txBody>
                    <a:bodyPr/>
                    <a:lstStyle/>
                    <a:p>
                      <a:pPr algn="l" fontAlgn="ctr"/>
                      <a:r>
                        <a:rPr lang="sv-SE" sz="800" b="1" i="0" u="none" strike="noStrike">
                          <a:solidFill>
                            <a:srgbClr val="000000"/>
                          </a:solidFill>
                          <a:effectLst/>
                          <a:latin typeface="Open Sans"/>
                        </a:rPr>
                        <a:t>Oskarshamn </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dirty="0" smtClean="0">
                          <a:solidFill>
                            <a:srgbClr val="000000"/>
                          </a:solidFill>
                          <a:effectLst/>
                          <a:latin typeface="Open Sans"/>
                        </a:rPr>
                        <a:t>5 880</a:t>
                      </a:r>
                      <a:endParaRPr lang="sv-SE" sz="800" b="1" i="0" u="none" strike="noStrike" dirty="0">
                        <a:solidFill>
                          <a:srgbClr val="000000"/>
                        </a:solidFill>
                        <a:effectLst/>
                        <a:latin typeface="Open Sans"/>
                      </a:endParaRP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dirty="0" smtClean="0">
                          <a:solidFill>
                            <a:srgbClr val="000000"/>
                          </a:solidFill>
                          <a:effectLst/>
                          <a:latin typeface="Open Sans"/>
                        </a:rPr>
                        <a:t>5 600</a:t>
                      </a:r>
                      <a:endParaRPr lang="sv-SE" sz="800" b="1" i="0" u="none" strike="noStrike" dirty="0">
                        <a:solidFill>
                          <a:srgbClr val="000000"/>
                        </a:solidFill>
                        <a:effectLst/>
                        <a:latin typeface="Open Sans"/>
                      </a:endParaRP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Vartannat år</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r>
              <a:tr h="190500">
                <a:tc>
                  <a:txBody>
                    <a:bodyPr/>
                    <a:lstStyle/>
                    <a:p>
                      <a:pPr algn="l" fontAlgn="ctr"/>
                      <a:r>
                        <a:rPr lang="sv-SE" sz="800" b="1" i="0" u="none" strike="noStrike">
                          <a:solidFill>
                            <a:srgbClr val="000000"/>
                          </a:solidFill>
                          <a:effectLst/>
                          <a:latin typeface="Open Sans"/>
                        </a:rPr>
                        <a:t>Kalmar</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dirty="0" smtClean="0">
                          <a:solidFill>
                            <a:srgbClr val="000000"/>
                          </a:solidFill>
                          <a:effectLst/>
                          <a:latin typeface="Open Sans"/>
                        </a:rPr>
                        <a:t>6 832</a:t>
                      </a:r>
                      <a:endParaRPr lang="sv-SE" sz="800" b="1" i="0" u="none" strike="noStrike" dirty="0">
                        <a:solidFill>
                          <a:srgbClr val="000000"/>
                        </a:solidFill>
                        <a:effectLst/>
                        <a:latin typeface="Open Sans"/>
                      </a:endParaRP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dirty="0" smtClean="0">
                          <a:solidFill>
                            <a:srgbClr val="000000"/>
                          </a:solidFill>
                          <a:effectLst/>
                          <a:latin typeface="Open Sans"/>
                        </a:rPr>
                        <a:t>4 890</a:t>
                      </a:r>
                      <a:endParaRPr lang="sv-SE" sz="800" b="1" i="0" u="none" strike="noStrike" dirty="0">
                        <a:solidFill>
                          <a:srgbClr val="000000"/>
                        </a:solidFill>
                        <a:effectLst/>
                        <a:latin typeface="Open Sans"/>
                      </a:endParaRP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Varje år</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r>
              <a:tr h="190500">
                <a:tc>
                  <a:txBody>
                    <a:bodyPr/>
                    <a:lstStyle/>
                    <a:p>
                      <a:pPr algn="l" fontAlgn="ctr"/>
                      <a:r>
                        <a:rPr lang="sv-SE" sz="800" b="1" i="0" u="none" strike="noStrike">
                          <a:solidFill>
                            <a:srgbClr val="000000"/>
                          </a:solidFill>
                          <a:effectLst/>
                          <a:latin typeface="Open Sans"/>
                        </a:rPr>
                        <a:t>Mörbylånga</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dirty="0" smtClean="0">
                          <a:solidFill>
                            <a:srgbClr val="000000"/>
                          </a:solidFill>
                          <a:effectLst/>
                          <a:latin typeface="Open Sans"/>
                        </a:rPr>
                        <a:t>8 570</a:t>
                      </a:r>
                      <a:endParaRPr lang="sv-SE" sz="800" b="1" i="0" u="none" strike="noStrike" dirty="0">
                        <a:solidFill>
                          <a:srgbClr val="000000"/>
                        </a:solidFill>
                        <a:effectLst/>
                        <a:latin typeface="Open Sans"/>
                      </a:endParaRP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Vartannat år</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r>
              <a:tr h="190500">
                <a:tc>
                  <a:txBody>
                    <a:bodyPr/>
                    <a:lstStyle/>
                    <a:p>
                      <a:pPr algn="l" fontAlgn="ctr"/>
                      <a:r>
                        <a:rPr lang="sv-SE" sz="800" b="1" i="0" u="none" strike="noStrike">
                          <a:solidFill>
                            <a:srgbClr val="000000"/>
                          </a:solidFill>
                          <a:effectLst/>
                          <a:latin typeface="Open Sans"/>
                        </a:rPr>
                        <a:t>Hultsfred </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dirty="0" smtClean="0">
                          <a:solidFill>
                            <a:srgbClr val="000000"/>
                          </a:solidFill>
                          <a:effectLst/>
                          <a:latin typeface="Open Sans"/>
                        </a:rPr>
                        <a:t>8 760</a:t>
                      </a:r>
                      <a:endParaRPr lang="sv-SE" sz="800" b="1" i="0" u="none" strike="noStrike" dirty="0">
                        <a:solidFill>
                          <a:srgbClr val="000000"/>
                        </a:solidFill>
                        <a:effectLst/>
                        <a:latin typeface="Open Sans"/>
                      </a:endParaRP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dirty="0" smtClean="0">
                          <a:solidFill>
                            <a:srgbClr val="000000"/>
                          </a:solidFill>
                          <a:effectLst/>
                          <a:latin typeface="Open Sans"/>
                        </a:rPr>
                        <a:t>5 026</a:t>
                      </a:r>
                      <a:endParaRPr lang="sv-SE" sz="800" b="1" i="0" u="none" strike="noStrike" dirty="0">
                        <a:solidFill>
                          <a:srgbClr val="000000"/>
                        </a:solidFill>
                        <a:effectLst/>
                        <a:latin typeface="Open Sans"/>
                      </a:endParaRP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Varje år</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r>
              <a:tr h="190500">
                <a:tc>
                  <a:txBody>
                    <a:bodyPr/>
                    <a:lstStyle/>
                    <a:p>
                      <a:pPr algn="l" fontAlgn="ctr"/>
                      <a:r>
                        <a:rPr lang="sv-SE" sz="800" b="1" i="0" u="none" strike="noStrike">
                          <a:solidFill>
                            <a:srgbClr val="000000"/>
                          </a:solidFill>
                          <a:effectLst/>
                          <a:latin typeface="Open Sans"/>
                        </a:rPr>
                        <a:t>Vimmerby </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dirty="0" smtClean="0">
                          <a:solidFill>
                            <a:srgbClr val="000000"/>
                          </a:solidFill>
                          <a:effectLst/>
                          <a:latin typeface="Open Sans"/>
                        </a:rPr>
                        <a:t>8 760</a:t>
                      </a:r>
                      <a:endParaRPr lang="sv-SE" sz="800" b="1" i="0" u="none" strike="noStrike" dirty="0">
                        <a:solidFill>
                          <a:srgbClr val="000000"/>
                        </a:solidFill>
                        <a:effectLst/>
                        <a:latin typeface="Open Sans"/>
                      </a:endParaRP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Varje år</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r>
              <a:tr h="190500">
                <a:tc>
                  <a:txBody>
                    <a:bodyPr/>
                    <a:lstStyle/>
                    <a:p>
                      <a:pPr algn="l" fontAlgn="ctr"/>
                      <a:r>
                        <a:rPr lang="sv-SE" sz="800" b="1" i="0" u="none" strike="noStrike">
                          <a:solidFill>
                            <a:srgbClr val="000000"/>
                          </a:solidFill>
                          <a:effectLst/>
                          <a:latin typeface="Open Sans"/>
                        </a:rPr>
                        <a:t>Borgholm </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dirty="0" smtClean="0">
                          <a:solidFill>
                            <a:srgbClr val="000000"/>
                          </a:solidFill>
                          <a:effectLst/>
                          <a:latin typeface="Open Sans"/>
                        </a:rPr>
                        <a:t>10 000</a:t>
                      </a:r>
                      <a:endParaRPr lang="sv-SE" sz="800" b="1" i="0" u="none" strike="noStrike" dirty="0">
                        <a:solidFill>
                          <a:srgbClr val="000000"/>
                        </a:solidFill>
                        <a:effectLst/>
                        <a:latin typeface="Open Sans"/>
                      </a:endParaRP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dirty="0">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Varje år</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r>
              <a:tr h="190500">
                <a:tc>
                  <a:txBody>
                    <a:bodyPr/>
                    <a:lstStyle/>
                    <a:p>
                      <a:pPr algn="l" fontAlgn="ctr"/>
                      <a:r>
                        <a:rPr lang="sv-SE" sz="800" b="1" i="0" u="none" strike="noStrike" dirty="0">
                          <a:solidFill>
                            <a:srgbClr val="000000"/>
                          </a:solidFill>
                          <a:effectLst/>
                          <a:latin typeface="Open Sans"/>
                        </a:rPr>
                        <a:t>Torsås</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dirty="0" smtClean="0">
                          <a:solidFill>
                            <a:srgbClr val="000000"/>
                          </a:solidFill>
                          <a:effectLst/>
                          <a:latin typeface="Open Sans"/>
                        </a:rPr>
                        <a:t>11 200</a:t>
                      </a:r>
                      <a:endParaRPr lang="sv-SE" sz="800" b="1" i="0" u="none" strike="noStrike" dirty="0">
                        <a:solidFill>
                          <a:srgbClr val="000000"/>
                        </a:solidFill>
                        <a:effectLst/>
                        <a:latin typeface="Open Sans"/>
                      </a:endParaRP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dirty="0">
                          <a:solidFill>
                            <a:srgbClr val="000000"/>
                          </a:solidFill>
                          <a:effectLst/>
                          <a:latin typeface="Open Sans"/>
                        </a:rPr>
                        <a:t>Vartannat år</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r>
            </a:tbl>
          </a:graphicData>
        </a:graphic>
      </p:graphicFrame>
      <p:grpSp>
        <p:nvGrpSpPr>
          <p:cNvPr id="44" name="Grupp 43"/>
          <p:cNvGrpSpPr/>
          <p:nvPr/>
        </p:nvGrpSpPr>
        <p:grpSpPr>
          <a:xfrm>
            <a:off x="-6428" y="0"/>
            <a:ext cx="1554092" cy="5143500"/>
            <a:chOff x="-6428" y="0"/>
            <a:chExt cx="1554092" cy="5143500"/>
          </a:xfrm>
        </p:grpSpPr>
        <p:sp>
          <p:nvSpPr>
            <p:cNvPr id="19" name="Rektangel 18"/>
            <p:cNvSpPr/>
            <p:nvPr/>
          </p:nvSpPr>
          <p:spPr>
            <a:xfrm>
              <a:off x="-6428" y="0"/>
              <a:ext cx="1554092" cy="51435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9" name="Bildobjekt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5727" y="301577"/>
              <a:ext cx="1095913" cy="758005"/>
            </a:xfrm>
            <a:prstGeom prst="rect">
              <a:avLst/>
            </a:prstGeom>
          </p:spPr>
        </p:pic>
        <p:sp>
          <p:nvSpPr>
            <p:cNvPr id="28" name="Rektangel 27"/>
            <p:cNvSpPr>
              <a:spLocks noChangeAspect="1"/>
            </p:cNvSpPr>
            <p:nvPr/>
          </p:nvSpPr>
          <p:spPr>
            <a:xfrm>
              <a:off x="283206" y="1131590"/>
              <a:ext cx="996235" cy="437043"/>
            </a:xfrm>
            <a:prstGeom prst="rect">
              <a:avLst/>
            </a:prstGeom>
            <a:noFill/>
          </p:spPr>
          <p:txBody>
            <a:bodyPr wrap="none" lIns="91440" tIns="45720" rIns="91440" bIns="45720">
              <a:spAutoFit/>
            </a:bodyPr>
            <a:lstStyle/>
            <a:p>
              <a:pPr algn="ctr">
                <a:lnSpc>
                  <a:spcPct val="80000"/>
                </a:lnSpc>
              </a:pPr>
              <a:r>
                <a:rPr lang="sv-SE" sz="1400" b="1" spc="-50" dirty="0">
                  <a:ln w="6350">
                    <a:noFill/>
                    <a:prstDash val="solid"/>
                  </a:ln>
                  <a:solidFill>
                    <a:srgbClr val="005BBB"/>
                  </a:solidFill>
                  <a:effectLst>
                    <a:outerShdw blurRad="41275" dist="20320" dir="1800000" algn="tl" rotWithShape="0">
                      <a:srgbClr val="000000">
                        <a:alpha val="40000"/>
                      </a:srgbClr>
                    </a:outerShdw>
                  </a:effectLst>
                </a:rPr>
                <a:t>Miljöfarlig</a:t>
              </a:r>
            </a:p>
            <a:p>
              <a:pPr algn="ctr">
                <a:lnSpc>
                  <a:spcPct val="80000"/>
                </a:lnSpc>
              </a:pPr>
              <a:r>
                <a:rPr lang="sv-SE" sz="1400" b="1" cap="none" spc="-50" dirty="0">
                  <a:ln w="6350">
                    <a:noFill/>
                    <a:prstDash val="solid"/>
                  </a:ln>
                  <a:solidFill>
                    <a:srgbClr val="005BBB"/>
                  </a:solidFill>
                  <a:effectLst>
                    <a:outerShdw blurRad="41275" dist="20320" dir="1800000" algn="tl" rotWithShape="0">
                      <a:srgbClr val="000000">
                        <a:alpha val="40000"/>
                      </a:srgbClr>
                    </a:outerShdw>
                  </a:effectLst>
                </a:rPr>
                <a:t>verksamhet</a:t>
              </a:r>
            </a:p>
          </p:txBody>
        </p:sp>
      </p:grpSp>
      <p:sp>
        <p:nvSpPr>
          <p:cNvPr id="5" name="Rektangel 4"/>
          <p:cNvSpPr/>
          <p:nvPr/>
        </p:nvSpPr>
        <p:spPr>
          <a:xfrm>
            <a:off x="-6428" y="4587974"/>
            <a:ext cx="9150428" cy="555526"/>
          </a:xfrm>
          <a:prstGeom prst="rect">
            <a:avLst/>
          </a:prstGeom>
          <a:solidFill>
            <a:srgbClr val="005B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sv-SE" dirty="0"/>
          </a:p>
        </p:txBody>
      </p:sp>
      <p:pic>
        <p:nvPicPr>
          <p:cNvPr id="6" name="Bildobjekt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44142" y="4700483"/>
            <a:ext cx="554516" cy="330507"/>
          </a:xfrm>
          <a:prstGeom prst="rect">
            <a:avLst/>
          </a:prstGeom>
        </p:spPr>
      </p:pic>
      <p:pic>
        <p:nvPicPr>
          <p:cNvPr id="8" name="Bildobjekt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02868" y="4760240"/>
            <a:ext cx="3525408" cy="159400"/>
          </a:xfrm>
          <a:prstGeom prst="rect">
            <a:avLst/>
          </a:prstGeom>
        </p:spPr>
      </p:pic>
      <p:grpSp>
        <p:nvGrpSpPr>
          <p:cNvPr id="46" name="Grupp 45"/>
          <p:cNvGrpSpPr/>
          <p:nvPr/>
        </p:nvGrpSpPr>
        <p:grpSpPr>
          <a:xfrm>
            <a:off x="-396552" y="1851670"/>
            <a:ext cx="2664296" cy="2016224"/>
            <a:chOff x="-396552" y="1851670"/>
            <a:chExt cx="2664296" cy="2016224"/>
          </a:xfrm>
        </p:grpSpPr>
        <p:sp>
          <p:nvSpPr>
            <p:cNvPr id="36" name="Visa 35"/>
            <p:cNvSpPr/>
            <p:nvPr/>
          </p:nvSpPr>
          <p:spPr>
            <a:xfrm>
              <a:off x="-396552" y="1851670"/>
              <a:ext cx="2448272" cy="2016224"/>
            </a:xfrm>
            <a:prstGeom prst="flowChartDisplay">
              <a:avLst/>
            </a:prstGeom>
            <a:solidFill>
              <a:srgbClr val="005BBB"/>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sv-SE"/>
            </a:p>
          </p:txBody>
        </p:sp>
        <p:sp>
          <p:nvSpPr>
            <p:cNvPr id="39" name="textruta 38"/>
            <p:cNvSpPr txBox="1"/>
            <p:nvPr/>
          </p:nvSpPr>
          <p:spPr>
            <a:xfrm>
              <a:off x="107504" y="2002766"/>
              <a:ext cx="2160240" cy="1421928"/>
            </a:xfrm>
            <a:prstGeom prst="rect">
              <a:avLst/>
            </a:prstGeom>
            <a:noFill/>
          </p:spPr>
          <p:txBody>
            <a:bodyPr wrap="square" rtlCol="0">
              <a:spAutoFit/>
            </a:bodyPr>
            <a:lstStyle/>
            <a:p>
              <a:pPr>
                <a:lnSpc>
                  <a:spcPct val="80000"/>
                </a:lnSpc>
              </a:pPr>
              <a:endParaRPr lang="sv-SE" sz="1200" b="1" dirty="0">
                <a:solidFill>
                  <a:schemeClr val="bg1"/>
                </a:solidFill>
              </a:endParaRPr>
            </a:p>
            <a:p>
              <a:pPr>
                <a:lnSpc>
                  <a:spcPct val="80000"/>
                </a:lnSpc>
              </a:pPr>
              <a:endParaRPr lang="sv-SE" sz="1200" b="1" dirty="0">
                <a:solidFill>
                  <a:schemeClr val="bg1"/>
                </a:solidFill>
              </a:endParaRPr>
            </a:p>
            <a:p>
              <a:pPr>
                <a:lnSpc>
                  <a:spcPct val="80000"/>
                </a:lnSpc>
              </a:pPr>
              <a:r>
                <a:rPr lang="sv-SE" sz="1200" b="1" dirty="0">
                  <a:solidFill>
                    <a:schemeClr val="bg1"/>
                  </a:solidFill>
                </a:rPr>
                <a:t>Tillsynsavgift (spann)</a:t>
              </a:r>
            </a:p>
            <a:p>
              <a:pPr>
                <a:lnSpc>
                  <a:spcPct val="80000"/>
                </a:lnSpc>
              </a:pPr>
              <a:r>
                <a:rPr lang="sv-SE" sz="1200" dirty="0" smtClean="0">
                  <a:solidFill>
                    <a:schemeClr val="bg1"/>
                  </a:solidFill>
                </a:rPr>
                <a:t>Sverige: </a:t>
              </a:r>
              <a:r>
                <a:rPr lang="sv-SE" sz="1200" dirty="0">
                  <a:solidFill>
                    <a:schemeClr val="bg1"/>
                  </a:solidFill>
                </a:rPr>
                <a:t>0 – 19 </a:t>
              </a:r>
              <a:r>
                <a:rPr lang="sv-SE" sz="1200" dirty="0" smtClean="0">
                  <a:solidFill>
                    <a:schemeClr val="bg1"/>
                  </a:solidFill>
                </a:rPr>
                <a:t>000 </a:t>
              </a:r>
              <a:r>
                <a:rPr lang="sv-SE" sz="1200" dirty="0">
                  <a:solidFill>
                    <a:schemeClr val="bg1"/>
                  </a:solidFill>
                </a:rPr>
                <a:t>kr</a:t>
              </a:r>
            </a:p>
            <a:p>
              <a:pPr>
                <a:lnSpc>
                  <a:spcPct val="80000"/>
                </a:lnSpc>
              </a:pPr>
              <a:r>
                <a:rPr lang="sv-SE" sz="1200" dirty="0">
                  <a:solidFill>
                    <a:schemeClr val="bg1"/>
                  </a:solidFill>
                </a:rPr>
                <a:t>Länet: </a:t>
              </a:r>
              <a:r>
                <a:rPr lang="sv-SE" sz="1200" dirty="0" smtClean="0">
                  <a:solidFill>
                    <a:schemeClr val="bg1"/>
                  </a:solidFill>
                </a:rPr>
                <a:t>0– 11 200 </a:t>
              </a:r>
              <a:r>
                <a:rPr lang="sv-SE" sz="1200" dirty="0">
                  <a:solidFill>
                    <a:schemeClr val="bg1"/>
                  </a:solidFill>
                </a:rPr>
                <a:t>kr</a:t>
              </a:r>
            </a:p>
            <a:p>
              <a:pPr>
                <a:lnSpc>
                  <a:spcPct val="80000"/>
                </a:lnSpc>
              </a:pPr>
              <a:endParaRPr lang="sv-SE" sz="1200" b="1" dirty="0">
                <a:solidFill>
                  <a:schemeClr val="bg1"/>
                </a:solidFill>
              </a:endParaRPr>
            </a:p>
            <a:p>
              <a:pPr>
                <a:lnSpc>
                  <a:spcPct val="80000"/>
                </a:lnSpc>
              </a:pPr>
              <a:r>
                <a:rPr lang="sv-SE" sz="1200" b="1" dirty="0">
                  <a:solidFill>
                    <a:schemeClr val="bg1"/>
                  </a:solidFill>
                </a:rPr>
                <a:t>Spannets storlek</a:t>
              </a:r>
              <a:r>
                <a:rPr lang="sv-SE" sz="1200" dirty="0">
                  <a:solidFill>
                    <a:schemeClr val="bg1"/>
                  </a:solidFill>
                </a:rPr>
                <a:t/>
              </a:r>
              <a:br>
                <a:rPr lang="sv-SE" sz="1200" dirty="0">
                  <a:solidFill>
                    <a:schemeClr val="bg1"/>
                  </a:solidFill>
                </a:rPr>
              </a:br>
              <a:r>
                <a:rPr lang="sv-SE" sz="1200" dirty="0">
                  <a:solidFill>
                    <a:schemeClr val="bg1"/>
                  </a:solidFill>
                </a:rPr>
                <a:t>Sverige: 19 000 kr</a:t>
              </a:r>
              <a:br>
                <a:rPr lang="sv-SE" sz="1200" dirty="0">
                  <a:solidFill>
                    <a:schemeClr val="bg1"/>
                  </a:solidFill>
                </a:rPr>
              </a:br>
              <a:r>
                <a:rPr lang="sv-SE" sz="1200" dirty="0">
                  <a:solidFill>
                    <a:schemeClr val="bg1"/>
                  </a:solidFill>
                </a:rPr>
                <a:t>Länet: </a:t>
              </a:r>
              <a:r>
                <a:rPr lang="sv-SE" sz="1200" dirty="0" smtClean="0">
                  <a:solidFill>
                    <a:schemeClr val="bg1"/>
                  </a:solidFill>
                </a:rPr>
                <a:t>11 200 </a:t>
              </a:r>
              <a:r>
                <a:rPr lang="sv-SE" sz="1200" dirty="0">
                  <a:solidFill>
                    <a:schemeClr val="bg1"/>
                  </a:solidFill>
                </a:rPr>
                <a:t>kr</a:t>
              </a:r>
            </a:p>
          </p:txBody>
        </p:sp>
      </p:grpSp>
      <p:sp>
        <p:nvSpPr>
          <p:cNvPr id="40" name="Rektangel 39"/>
          <p:cNvSpPr>
            <a:spLocks noChangeAspect="1"/>
          </p:cNvSpPr>
          <p:nvPr/>
        </p:nvSpPr>
        <p:spPr>
          <a:xfrm>
            <a:off x="1547664" y="232302"/>
            <a:ext cx="7596336" cy="344710"/>
          </a:xfrm>
          <a:prstGeom prst="rect">
            <a:avLst/>
          </a:prstGeom>
          <a:noFill/>
        </p:spPr>
        <p:txBody>
          <a:bodyPr wrap="square" lIns="91440" tIns="45720" rIns="91440" bIns="45720">
            <a:spAutoFit/>
          </a:bodyPr>
          <a:lstStyle/>
          <a:p>
            <a:pPr algn="ctr">
              <a:lnSpc>
                <a:spcPct val="80000"/>
              </a:lnSpc>
            </a:pPr>
            <a:r>
              <a:rPr lang="sv-SE" sz="2000" b="1" spc="-50" dirty="0">
                <a:ln w="6350">
                  <a:noFill/>
                  <a:prstDash val="solid"/>
                </a:ln>
                <a:solidFill>
                  <a:srgbClr val="005BBB"/>
                </a:solidFill>
                <a:effectLst>
                  <a:outerShdw blurRad="41275" dist="20320" dir="1800000" algn="tl" rotWithShape="0">
                    <a:srgbClr val="000000">
                      <a:alpha val="40000"/>
                    </a:srgbClr>
                  </a:outerShdw>
                </a:effectLst>
              </a:rPr>
              <a:t>Tillsynsavgift </a:t>
            </a:r>
            <a:r>
              <a:rPr lang="sv-SE" sz="2000" b="1" spc="-50" dirty="0" smtClean="0">
                <a:ln w="6350">
                  <a:noFill/>
                  <a:prstDash val="solid"/>
                </a:ln>
                <a:solidFill>
                  <a:srgbClr val="005BBB"/>
                </a:solidFill>
                <a:effectLst>
                  <a:outerShdw blurRad="41275" dist="20320" dir="1800000" algn="tl" rotWithShape="0">
                    <a:srgbClr val="000000">
                      <a:alpha val="40000"/>
                    </a:srgbClr>
                  </a:outerShdw>
                </a:effectLst>
              </a:rPr>
              <a:t>(Miljöfarlig </a:t>
            </a:r>
            <a:r>
              <a:rPr lang="sv-SE" sz="2000" b="1" spc="-50" dirty="0">
                <a:ln w="6350">
                  <a:noFill/>
                  <a:prstDash val="solid"/>
                </a:ln>
                <a:solidFill>
                  <a:srgbClr val="005BBB"/>
                </a:solidFill>
                <a:effectLst>
                  <a:outerShdw blurRad="41275" dist="20320" dir="1800000" algn="tl" rotWithShape="0">
                    <a:srgbClr val="000000">
                      <a:alpha val="40000"/>
                    </a:srgbClr>
                  </a:outerShdw>
                </a:effectLst>
              </a:rPr>
              <a:t>verksamhet)</a:t>
            </a:r>
          </a:p>
        </p:txBody>
      </p:sp>
      <p:pic>
        <p:nvPicPr>
          <p:cNvPr id="16" name="Bildobjekt 1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08614" y="4270646"/>
            <a:ext cx="524006" cy="634653"/>
          </a:xfrm>
          <a:prstGeom prst="rect">
            <a:avLst/>
          </a:prstGeom>
        </p:spPr>
      </p:pic>
    </p:spTree>
    <p:extLst>
      <p:ext uri="{BB962C8B-B14F-4D97-AF65-F5344CB8AC3E}">
        <p14:creationId xmlns:p14="http://schemas.microsoft.com/office/powerpoint/2010/main" val="545640899"/>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additive="base">
                                        <p:cTn id="7" dur="500" fill="hold"/>
                                        <p:tgtEl>
                                          <p:spTgt spid="44"/>
                                        </p:tgtEl>
                                        <p:attrNameLst>
                                          <p:attrName>ppt_x</p:attrName>
                                        </p:attrNameLst>
                                      </p:cBhvr>
                                      <p:tavLst>
                                        <p:tav tm="0">
                                          <p:val>
                                            <p:strVal val="#ppt_x"/>
                                          </p:val>
                                        </p:tav>
                                        <p:tav tm="100000">
                                          <p:val>
                                            <p:strVal val="#ppt_x"/>
                                          </p:val>
                                        </p:tav>
                                      </p:tavLst>
                                    </p:anim>
                                    <p:anim calcmode="lin" valueType="num">
                                      <p:cBhvr additive="base">
                                        <p:cTn id="8" dur="500" fill="hold"/>
                                        <p:tgtEl>
                                          <p:spTgt spid="4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46"/>
                                        </p:tgtEl>
                                        <p:attrNameLst>
                                          <p:attrName>style.visibility</p:attrName>
                                        </p:attrNameLst>
                                      </p:cBhvr>
                                      <p:to>
                                        <p:strVal val="visible"/>
                                      </p:to>
                                    </p:set>
                                    <p:anim calcmode="lin" valueType="num">
                                      <p:cBhvr additive="base">
                                        <p:cTn id="12" dur="500" fill="hold"/>
                                        <p:tgtEl>
                                          <p:spTgt spid="46"/>
                                        </p:tgtEl>
                                        <p:attrNameLst>
                                          <p:attrName>ppt_x</p:attrName>
                                        </p:attrNameLst>
                                      </p:cBhvr>
                                      <p:tavLst>
                                        <p:tav tm="0">
                                          <p:val>
                                            <p:strVal val="0-#ppt_w/2"/>
                                          </p:val>
                                        </p:tav>
                                        <p:tav tm="100000">
                                          <p:val>
                                            <p:strVal val="#ppt_x"/>
                                          </p:val>
                                        </p:tav>
                                      </p:tavLst>
                                    </p:anim>
                                    <p:anim calcmode="lin" valueType="num">
                                      <p:cBhvr additive="base">
                                        <p:cTn id="13" dur="500" fill="hold"/>
                                        <p:tgtEl>
                                          <p:spTgt spid="4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 name="Grupp 43"/>
          <p:cNvGrpSpPr/>
          <p:nvPr/>
        </p:nvGrpSpPr>
        <p:grpSpPr>
          <a:xfrm>
            <a:off x="-6428" y="0"/>
            <a:ext cx="1554092" cy="5143500"/>
            <a:chOff x="-6428" y="0"/>
            <a:chExt cx="1554092" cy="5143500"/>
          </a:xfrm>
        </p:grpSpPr>
        <p:sp>
          <p:nvSpPr>
            <p:cNvPr id="19" name="Rektangel 18"/>
            <p:cNvSpPr/>
            <p:nvPr/>
          </p:nvSpPr>
          <p:spPr>
            <a:xfrm>
              <a:off x="-6428" y="0"/>
              <a:ext cx="1554092" cy="51435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9" name="Bildobjekt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1366" y="305177"/>
              <a:ext cx="1093737" cy="745200"/>
            </a:xfrm>
            <a:prstGeom prst="rect">
              <a:avLst/>
            </a:prstGeom>
          </p:spPr>
        </p:pic>
        <p:sp>
          <p:nvSpPr>
            <p:cNvPr id="28" name="Rektangel 27"/>
            <p:cNvSpPr>
              <a:spLocks noChangeAspect="1"/>
            </p:cNvSpPr>
            <p:nvPr/>
          </p:nvSpPr>
          <p:spPr>
            <a:xfrm>
              <a:off x="47692" y="1131590"/>
              <a:ext cx="1467260" cy="268984"/>
            </a:xfrm>
            <a:prstGeom prst="rect">
              <a:avLst/>
            </a:prstGeom>
            <a:noFill/>
          </p:spPr>
          <p:txBody>
            <a:bodyPr wrap="none" lIns="91440" tIns="45720" rIns="91440" bIns="45720">
              <a:spAutoFit/>
            </a:bodyPr>
            <a:lstStyle/>
            <a:p>
              <a:pPr algn="ctr">
                <a:lnSpc>
                  <a:spcPct val="80000"/>
                </a:lnSpc>
              </a:pPr>
              <a:r>
                <a:rPr lang="sv-SE" sz="1400" b="1" spc="-50" dirty="0">
                  <a:ln w="6350">
                    <a:noFill/>
                    <a:prstDash val="solid"/>
                  </a:ln>
                  <a:solidFill>
                    <a:srgbClr val="005BBB"/>
                  </a:solidFill>
                  <a:effectLst>
                    <a:outerShdw blurRad="41275" dist="20320" dir="1800000" algn="tl" rotWithShape="0">
                      <a:srgbClr val="000000">
                        <a:alpha val="40000"/>
                      </a:srgbClr>
                    </a:outerShdw>
                  </a:effectLst>
                </a:rPr>
                <a:t>Livsmedelskontroll</a:t>
              </a:r>
            </a:p>
          </p:txBody>
        </p:sp>
      </p:grpSp>
      <p:sp>
        <p:nvSpPr>
          <p:cNvPr id="5" name="Rektangel 4"/>
          <p:cNvSpPr/>
          <p:nvPr/>
        </p:nvSpPr>
        <p:spPr>
          <a:xfrm>
            <a:off x="-6428" y="4587974"/>
            <a:ext cx="9150428" cy="555526"/>
          </a:xfrm>
          <a:prstGeom prst="rect">
            <a:avLst/>
          </a:prstGeom>
          <a:solidFill>
            <a:srgbClr val="005B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sv-SE" dirty="0"/>
          </a:p>
        </p:txBody>
      </p:sp>
      <p:pic>
        <p:nvPicPr>
          <p:cNvPr id="6" name="Bildobjekt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44142" y="4700483"/>
            <a:ext cx="554516" cy="330507"/>
          </a:xfrm>
          <a:prstGeom prst="rect">
            <a:avLst/>
          </a:prstGeom>
        </p:spPr>
      </p:pic>
      <p:pic>
        <p:nvPicPr>
          <p:cNvPr id="8" name="Bildobjekt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02868" y="4760240"/>
            <a:ext cx="3525408" cy="159400"/>
          </a:xfrm>
          <a:prstGeom prst="rect">
            <a:avLst/>
          </a:prstGeom>
        </p:spPr>
      </p:pic>
      <p:grpSp>
        <p:nvGrpSpPr>
          <p:cNvPr id="46" name="Grupp 45"/>
          <p:cNvGrpSpPr/>
          <p:nvPr/>
        </p:nvGrpSpPr>
        <p:grpSpPr>
          <a:xfrm>
            <a:off x="-396552" y="1851670"/>
            <a:ext cx="2664296" cy="2016224"/>
            <a:chOff x="-396552" y="1851670"/>
            <a:chExt cx="2664296" cy="2016224"/>
          </a:xfrm>
        </p:grpSpPr>
        <p:sp>
          <p:nvSpPr>
            <p:cNvPr id="36" name="Visa 35"/>
            <p:cNvSpPr/>
            <p:nvPr/>
          </p:nvSpPr>
          <p:spPr>
            <a:xfrm>
              <a:off x="-396552" y="1851670"/>
              <a:ext cx="2448272" cy="2016224"/>
            </a:xfrm>
            <a:prstGeom prst="flowChartDisplay">
              <a:avLst/>
            </a:prstGeom>
            <a:solidFill>
              <a:srgbClr val="005BBB"/>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sv-SE"/>
            </a:p>
          </p:txBody>
        </p:sp>
        <p:sp>
          <p:nvSpPr>
            <p:cNvPr id="39" name="textruta 38"/>
            <p:cNvSpPr txBox="1"/>
            <p:nvPr/>
          </p:nvSpPr>
          <p:spPr>
            <a:xfrm>
              <a:off x="107504" y="2002766"/>
              <a:ext cx="2160240" cy="1126462"/>
            </a:xfrm>
            <a:prstGeom prst="rect">
              <a:avLst/>
            </a:prstGeom>
            <a:noFill/>
          </p:spPr>
          <p:txBody>
            <a:bodyPr wrap="square" rtlCol="0">
              <a:spAutoFit/>
            </a:bodyPr>
            <a:lstStyle/>
            <a:p>
              <a:pPr>
                <a:lnSpc>
                  <a:spcPct val="80000"/>
                </a:lnSpc>
              </a:pPr>
              <a:endParaRPr lang="sv-SE" sz="1200" b="1" dirty="0">
                <a:solidFill>
                  <a:schemeClr val="bg1"/>
                </a:solidFill>
              </a:endParaRPr>
            </a:p>
            <a:p>
              <a:pPr>
                <a:lnSpc>
                  <a:spcPct val="80000"/>
                </a:lnSpc>
              </a:pPr>
              <a:endParaRPr lang="sv-SE" sz="1200" b="1" dirty="0">
                <a:solidFill>
                  <a:schemeClr val="bg1"/>
                </a:solidFill>
              </a:endParaRPr>
            </a:p>
            <a:p>
              <a:pPr>
                <a:lnSpc>
                  <a:spcPct val="80000"/>
                </a:lnSpc>
              </a:pPr>
              <a:endParaRPr lang="sv-SE" sz="1200" b="1" dirty="0">
                <a:solidFill>
                  <a:schemeClr val="bg1"/>
                </a:solidFill>
              </a:endParaRPr>
            </a:p>
            <a:p>
              <a:pPr>
                <a:lnSpc>
                  <a:spcPct val="80000"/>
                </a:lnSpc>
              </a:pPr>
              <a:endParaRPr lang="sv-SE" sz="1200" b="1" dirty="0">
                <a:solidFill>
                  <a:schemeClr val="bg1"/>
                </a:solidFill>
              </a:endParaRPr>
            </a:p>
            <a:p>
              <a:pPr>
                <a:lnSpc>
                  <a:spcPct val="80000"/>
                </a:lnSpc>
              </a:pPr>
              <a:r>
                <a:rPr lang="sv-SE" sz="1200" b="1" dirty="0">
                  <a:solidFill>
                    <a:schemeClr val="bg1"/>
                  </a:solidFill>
                </a:rPr>
                <a:t>Certifiering livsmedel</a:t>
              </a:r>
              <a:br>
                <a:rPr lang="sv-SE" sz="1200" b="1" dirty="0">
                  <a:solidFill>
                    <a:schemeClr val="bg1"/>
                  </a:solidFill>
                </a:rPr>
              </a:br>
              <a:r>
                <a:rPr lang="sv-SE" sz="1200" dirty="0">
                  <a:solidFill>
                    <a:schemeClr val="bg1"/>
                  </a:solidFill>
                </a:rPr>
                <a:t>Sverige: </a:t>
              </a:r>
              <a:r>
                <a:rPr lang="sv-SE" sz="1200" dirty="0" smtClean="0">
                  <a:solidFill>
                    <a:schemeClr val="bg1"/>
                  </a:solidFill>
                </a:rPr>
                <a:t>3%</a:t>
              </a:r>
              <a:endParaRPr lang="sv-SE" sz="1200" dirty="0">
                <a:solidFill>
                  <a:schemeClr val="bg1"/>
                </a:solidFill>
              </a:endParaRPr>
            </a:p>
            <a:p>
              <a:pPr>
                <a:lnSpc>
                  <a:spcPct val="80000"/>
                </a:lnSpc>
              </a:pPr>
              <a:r>
                <a:rPr lang="sv-SE" sz="1200" dirty="0">
                  <a:solidFill>
                    <a:schemeClr val="bg1"/>
                  </a:solidFill>
                </a:rPr>
                <a:t>Länet: </a:t>
              </a:r>
              <a:r>
                <a:rPr lang="sv-SE" sz="1200" dirty="0" smtClean="0">
                  <a:solidFill>
                    <a:schemeClr val="bg1"/>
                  </a:solidFill>
                </a:rPr>
                <a:t>0%</a:t>
              </a:r>
              <a:endParaRPr lang="sv-SE" sz="1200" dirty="0">
                <a:solidFill>
                  <a:schemeClr val="bg1"/>
                </a:solidFill>
              </a:endParaRPr>
            </a:p>
          </p:txBody>
        </p:sp>
      </p:grpSp>
      <p:sp>
        <p:nvSpPr>
          <p:cNvPr id="40" name="Rektangel 39"/>
          <p:cNvSpPr>
            <a:spLocks noChangeAspect="1"/>
          </p:cNvSpPr>
          <p:nvPr/>
        </p:nvSpPr>
        <p:spPr>
          <a:xfrm>
            <a:off x="1547664" y="232302"/>
            <a:ext cx="7596336" cy="584775"/>
          </a:xfrm>
          <a:prstGeom prst="rect">
            <a:avLst/>
          </a:prstGeom>
          <a:noFill/>
        </p:spPr>
        <p:txBody>
          <a:bodyPr wrap="square" lIns="91440" tIns="45720" rIns="91440" bIns="45720">
            <a:spAutoFit/>
          </a:bodyPr>
          <a:lstStyle/>
          <a:p>
            <a:pPr algn="ctr">
              <a:lnSpc>
                <a:spcPct val="80000"/>
              </a:lnSpc>
            </a:pPr>
            <a:r>
              <a:rPr lang="sv-SE" sz="2000" b="1" spc="-50" dirty="0">
                <a:ln w="6350">
                  <a:noFill/>
                  <a:prstDash val="solid"/>
                </a:ln>
                <a:solidFill>
                  <a:srgbClr val="005BBB"/>
                </a:solidFill>
                <a:effectLst>
                  <a:outerShdw blurRad="41275" dist="20320" dir="1800000" algn="tl" rotWithShape="0">
                    <a:srgbClr val="000000">
                      <a:alpha val="40000"/>
                    </a:srgbClr>
                  </a:outerShdw>
                </a:effectLst>
              </a:rPr>
              <a:t>Betydelsen av tredjepartscertifiering </a:t>
            </a:r>
            <a:r>
              <a:rPr lang="sv-SE" sz="2000" b="1" spc="-50" dirty="0" smtClean="0">
                <a:ln w="6350">
                  <a:noFill/>
                  <a:prstDash val="solid"/>
                </a:ln>
                <a:solidFill>
                  <a:srgbClr val="005BBB"/>
                </a:solidFill>
                <a:effectLst>
                  <a:outerShdw blurRad="41275" dist="20320" dir="1800000" algn="tl" rotWithShape="0">
                    <a:srgbClr val="000000">
                      <a:alpha val="40000"/>
                    </a:srgbClr>
                  </a:outerShdw>
                </a:effectLst>
              </a:rPr>
              <a:t>vid</a:t>
            </a:r>
            <a:br>
              <a:rPr lang="sv-SE" sz="2000" b="1" spc="-50" dirty="0" smtClean="0">
                <a:ln w="6350">
                  <a:noFill/>
                  <a:prstDash val="solid"/>
                </a:ln>
                <a:solidFill>
                  <a:srgbClr val="005BBB"/>
                </a:solidFill>
                <a:effectLst>
                  <a:outerShdw blurRad="41275" dist="20320" dir="1800000" algn="tl" rotWithShape="0">
                    <a:srgbClr val="000000">
                      <a:alpha val="40000"/>
                    </a:srgbClr>
                  </a:outerShdw>
                </a:effectLst>
              </a:rPr>
            </a:br>
            <a:r>
              <a:rPr lang="sv-SE" sz="2000" b="1" spc="-50" dirty="0" smtClean="0">
                <a:ln w="6350">
                  <a:noFill/>
                  <a:prstDash val="solid"/>
                </a:ln>
                <a:solidFill>
                  <a:srgbClr val="005BBB"/>
                </a:solidFill>
                <a:effectLst>
                  <a:outerShdw blurRad="41275" dist="20320" dir="1800000" algn="tl" rotWithShape="0">
                    <a:srgbClr val="000000">
                      <a:alpha val="40000"/>
                    </a:srgbClr>
                  </a:outerShdw>
                </a:effectLst>
              </a:rPr>
              <a:t>bedömning </a:t>
            </a:r>
            <a:r>
              <a:rPr lang="sv-SE" sz="2000" b="1" spc="-50" dirty="0">
                <a:ln w="6350">
                  <a:noFill/>
                  <a:prstDash val="solid"/>
                </a:ln>
                <a:solidFill>
                  <a:srgbClr val="005BBB"/>
                </a:solidFill>
                <a:effectLst>
                  <a:outerShdw blurRad="41275" dist="20320" dir="1800000" algn="tl" rotWithShape="0">
                    <a:srgbClr val="000000">
                      <a:alpha val="40000"/>
                    </a:srgbClr>
                  </a:outerShdw>
                </a:effectLst>
              </a:rPr>
              <a:t>av </a:t>
            </a:r>
            <a:r>
              <a:rPr lang="sv-SE" sz="2000" b="1" spc="-50" dirty="0" smtClean="0">
                <a:ln w="6350">
                  <a:noFill/>
                  <a:prstDash val="solid"/>
                </a:ln>
                <a:solidFill>
                  <a:srgbClr val="005BBB"/>
                </a:solidFill>
                <a:effectLst>
                  <a:outerShdw blurRad="41275" dist="20320" dir="1800000" algn="tl" rotWithShape="0">
                    <a:srgbClr val="000000">
                      <a:alpha val="40000"/>
                    </a:srgbClr>
                  </a:outerShdw>
                </a:effectLst>
              </a:rPr>
              <a:t>tillsynsbehov</a:t>
            </a:r>
            <a:endParaRPr lang="sv-SE" sz="2000" b="1" spc="-50" dirty="0">
              <a:ln w="6350">
                <a:noFill/>
                <a:prstDash val="solid"/>
              </a:ln>
              <a:solidFill>
                <a:srgbClr val="005BBB"/>
              </a:solidFill>
              <a:effectLst>
                <a:outerShdw blurRad="41275" dist="20320" dir="1800000" algn="tl" rotWithShape="0">
                  <a:srgbClr val="000000">
                    <a:alpha val="40000"/>
                  </a:srgbClr>
                </a:outerShdw>
              </a:effectLst>
            </a:endParaRPr>
          </a:p>
        </p:txBody>
      </p:sp>
      <p:sp>
        <p:nvSpPr>
          <p:cNvPr id="3" name="textruta 2"/>
          <p:cNvSpPr txBox="1"/>
          <p:nvPr/>
        </p:nvSpPr>
        <p:spPr>
          <a:xfrm>
            <a:off x="2051720" y="3914061"/>
            <a:ext cx="5256584" cy="369332"/>
          </a:xfrm>
          <a:prstGeom prst="rect">
            <a:avLst/>
          </a:prstGeom>
          <a:noFill/>
        </p:spPr>
        <p:txBody>
          <a:bodyPr wrap="square" rtlCol="0">
            <a:spAutoFit/>
          </a:bodyPr>
          <a:lstStyle/>
          <a:p>
            <a:endParaRPr lang="sv-SE" dirty="0"/>
          </a:p>
        </p:txBody>
      </p:sp>
      <p:graphicFrame>
        <p:nvGraphicFramePr>
          <p:cNvPr id="18" name="Diagram 17">
            <a:extLst>
              <a:ext uri="{FF2B5EF4-FFF2-40B4-BE49-F238E27FC236}">
                <a16:creationId xmlns="" xmlns:a16="http://schemas.microsoft.com/office/drawing/2014/main" id="{37E3F028-F5CA-4F2C-9AC5-64BBE2A509EF}"/>
              </a:ext>
            </a:extLst>
          </p:cNvPr>
          <p:cNvGraphicFramePr>
            <a:graphicFrameLocks/>
          </p:cNvGraphicFramePr>
          <p:nvPr>
            <p:extLst>
              <p:ext uri="{D42A27DB-BD31-4B8C-83A1-F6EECF244321}">
                <p14:modId xmlns:p14="http://schemas.microsoft.com/office/powerpoint/2010/main" val="3023003789"/>
              </p:ext>
            </p:extLst>
          </p:nvPr>
        </p:nvGraphicFramePr>
        <p:xfrm>
          <a:off x="2051720" y="1678365"/>
          <a:ext cx="3726160" cy="2235696"/>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0" name="Diagram 19">
            <a:extLst>
              <a:ext uri="{FF2B5EF4-FFF2-40B4-BE49-F238E27FC236}">
                <a16:creationId xmlns="" xmlns:a16="http://schemas.microsoft.com/office/drawing/2014/main" id="{9030D0AD-29F0-4C64-A4AE-7B304D896E71}"/>
              </a:ext>
            </a:extLst>
          </p:cNvPr>
          <p:cNvGraphicFramePr>
            <a:graphicFrameLocks/>
          </p:cNvGraphicFramePr>
          <p:nvPr>
            <p:extLst>
              <p:ext uri="{D42A27DB-BD31-4B8C-83A1-F6EECF244321}">
                <p14:modId xmlns:p14="http://schemas.microsoft.com/office/powerpoint/2010/main" val="3560226482"/>
              </p:ext>
            </p:extLst>
          </p:nvPr>
        </p:nvGraphicFramePr>
        <p:xfrm>
          <a:off x="4716016" y="1687985"/>
          <a:ext cx="3710127" cy="2226076"/>
        </p:xfrm>
        <a:graphic>
          <a:graphicData uri="http://schemas.openxmlformats.org/drawingml/2006/chart">
            <c:chart xmlns:c="http://schemas.openxmlformats.org/drawingml/2006/chart" xmlns:r="http://schemas.openxmlformats.org/officeDocument/2006/relationships" r:id="rId6"/>
          </a:graphicData>
        </a:graphic>
      </p:graphicFrame>
      <p:pic>
        <p:nvPicPr>
          <p:cNvPr id="17" name="Bildobjekt 1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08614" y="4270646"/>
            <a:ext cx="524006" cy="634653"/>
          </a:xfrm>
          <a:prstGeom prst="rect">
            <a:avLst/>
          </a:prstGeom>
        </p:spPr>
      </p:pic>
    </p:spTree>
    <p:extLst>
      <p:ext uri="{BB962C8B-B14F-4D97-AF65-F5344CB8AC3E}">
        <p14:creationId xmlns:p14="http://schemas.microsoft.com/office/powerpoint/2010/main" val="3158232272"/>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additive="base">
                                        <p:cTn id="7" dur="500" fill="hold"/>
                                        <p:tgtEl>
                                          <p:spTgt spid="44"/>
                                        </p:tgtEl>
                                        <p:attrNameLst>
                                          <p:attrName>ppt_x</p:attrName>
                                        </p:attrNameLst>
                                      </p:cBhvr>
                                      <p:tavLst>
                                        <p:tav tm="0">
                                          <p:val>
                                            <p:strVal val="#ppt_x"/>
                                          </p:val>
                                        </p:tav>
                                        <p:tav tm="100000">
                                          <p:val>
                                            <p:strVal val="#ppt_x"/>
                                          </p:val>
                                        </p:tav>
                                      </p:tavLst>
                                    </p:anim>
                                    <p:anim calcmode="lin" valueType="num">
                                      <p:cBhvr additive="base">
                                        <p:cTn id="8" dur="500" fill="hold"/>
                                        <p:tgtEl>
                                          <p:spTgt spid="4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46"/>
                                        </p:tgtEl>
                                        <p:attrNameLst>
                                          <p:attrName>style.visibility</p:attrName>
                                        </p:attrNameLst>
                                      </p:cBhvr>
                                      <p:to>
                                        <p:strVal val="visible"/>
                                      </p:to>
                                    </p:set>
                                    <p:anim calcmode="lin" valueType="num">
                                      <p:cBhvr additive="base">
                                        <p:cTn id="12" dur="500" fill="hold"/>
                                        <p:tgtEl>
                                          <p:spTgt spid="46"/>
                                        </p:tgtEl>
                                        <p:attrNameLst>
                                          <p:attrName>ppt_x</p:attrName>
                                        </p:attrNameLst>
                                      </p:cBhvr>
                                      <p:tavLst>
                                        <p:tav tm="0">
                                          <p:val>
                                            <p:strVal val="0-#ppt_w/2"/>
                                          </p:val>
                                        </p:tav>
                                        <p:tav tm="100000">
                                          <p:val>
                                            <p:strVal val="#ppt_x"/>
                                          </p:val>
                                        </p:tav>
                                      </p:tavLst>
                                    </p:anim>
                                    <p:anim calcmode="lin" valueType="num">
                                      <p:cBhvr additive="base">
                                        <p:cTn id="13" dur="500" fill="hold"/>
                                        <p:tgtEl>
                                          <p:spTgt spid="4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 1"/>
          <p:cNvGraphicFramePr>
            <a:graphicFrameLocks noGrp="1"/>
          </p:cNvGraphicFramePr>
          <p:nvPr>
            <p:extLst>
              <p:ext uri="{D42A27DB-BD31-4B8C-83A1-F6EECF244321}">
                <p14:modId xmlns:p14="http://schemas.microsoft.com/office/powerpoint/2010/main" val="3456859173"/>
              </p:ext>
            </p:extLst>
          </p:nvPr>
        </p:nvGraphicFramePr>
        <p:xfrm>
          <a:off x="2555776" y="987574"/>
          <a:ext cx="5486400" cy="2286000"/>
        </p:xfrm>
        <a:graphic>
          <a:graphicData uri="http://schemas.openxmlformats.org/drawingml/2006/table">
            <a:tbl>
              <a:tblPr/>
              <a:tblGrid>
                <a:gridCol w="1371600"/>
                <a:gridCol w="1371600"/>
                <a:gridCol w="1371600"/>
                <a:gridCol w="1371600"/>
              </a:tblGrid>
              <a:tr h="190500">
                <a:tc>
                  <a:txBody>
                    <a:bodyPr/>
                    <a:lstStyle/>
                    <a:p>
                      <a:pPr algn="l" fontAlgn="ctr"/>
                      <a:r>
                        <a:rPr lang="sv-SE" sz="800" b="1" i="0" u="none" strike="noStrike">
                          <a:solidFill>
                            <a:srgbClr val="000000"/>
                          </a:solidFill>
                          <a:effectLst/>
                          <a:latin typeface="Open Sans"/>
                        </a:rPr>
                        <a:t>Kommun</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FFBA00"/>
                    </a:solidFill>
                  </a:tcPr>
                </a:tc>
                <a:tc>
                  <a:txBody>
                    <a:bodyPr/>
                    <a:lstStyle/>
                    <a:p>
                      <a:pPr algn="l" fontAlgn="ctr"/>
                      <a:r>
                        <a:rPr lang="sv-SE" sz="800" b="1" i="0" u="none" strike="noStrike">
                          <a:solidFill>
                            <a:srgbClr val="000000"/>
                          </a:solidFill>
                          <a:effectLst/>
                          <a:latin typeface="Open Sans"/>
                        </a:rPr>
                        <a:t>Påverkar inte</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FFBA00"/>
                    </a:solidFill>
                  </a:tcPr>
                </a:tc>
                <a:tc>
                  <a:txBody>
                    <a:bodyPr/>
                    <a:lstStyle/>
                    <a:p>
                      <a:pPr algn="l" fontAlgn="ctr"/>
                      <a:r>
                        <a:rPr lang="sv-SE" sz="800" b="1" i="0" u="none" strike="noStrike">
                          <a:solidFill>
                            <a:srgbClr val="000000"/>
                          </a:solidFill>
                          <a:effectLst/>
                          <a:latin typeface="Open Sans"/>
                        </a:rPr>
                        <a:t>Påverkar lite</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FFBA00"/>
                    </a:solidFill>
                  </a:tcPr>
                </a:tc>
                <a:tc>
                  <a:txBody>
                    <a:bodyPr/>
                    <a:lstStyle/>
                    <a:p>
                      <a:pPr algn="l" fontAlgn="ctr"/>
                      <a:r>
                        <a:rPr lang="sv-SE" sz="800" b="1" i="0" u="none" strike="noStrike">
                          <a:solidFill>
                            <a:srgbClr val="000000"/>
                          </a:solidFill>
                          <a:effectLst/>
                          <a:latin typeface="Open Sans"/>
                        </a:rPr>
                        <a:t>Påverkar mycket</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FFBA00"/>
                    </a:solidFill>
                  </a:tcPr>
                </a:tc>
              </a:tr>
              <a:tr h="190500">
                <a:tc>
                  <a:txBody>
                    <a:bodyPr/>
                    <a:lstStyle/>
                    <a:p>
                      <a:pPr algn="l" fontAlgn="ctr"/>
                      <a:r>
                        <a:rPr lang="sv-SE" sz="800" b="1" i="0" u="none" strike="noStrike">
                          <a:solidFill>
                            <a:srgbClr val="000000"/>
                          </a:solidFill>
                          <a:effectLst/>
                          <a:latin typeface="Open Sans"/>
                        </a:rPr>
                        <a:t>Borgholm </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X</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r>
              <a:tr h="190500">
                <a:tc>
                  <a:txBody>
                    <a:bodyPr/>
                    <a:lstStyle/>
                    <a:p>
                      <a:pPr algn="l" fontAlgn="ctr"/>
                      <a:r>
                        <a:rPr lang="sv-SE" sz="800" b="1" i="0" u="none" strike="noStrike">
                          <a:solidFill>
                            <a:srgbClr val="000000"/>
                          </a:solidFill>
                          <a:effectLst/>
                          <a:latin typeface="Open Sans"/>
                        </a:rPr>
                        <a:t>Emmaboda </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X</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r>
              <a:tr h="190500">
                <a:tc>
                  <a:txBody>
                    <a:bodyPr/>
                    <a:lstStyle/>
                    <a:p>
                      <a:pPr algn="l" fontAlgn="ctr"/>
                      <a:r>
                        <a:rPr lang="sv-SE" sz="800" b="1" i="0" u="none" strike="noStrike">
                          <a:solidFill>
                            <a:srgbClr val="000000"/>
                          </a:solidFill>
                          <a:effectLst/>
                          <a:latin typeface="Open Sans"/>
                        </a:rPr>
                        <a:t>Hultsfred </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X</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r>
              <a:tr h="190500">
                <a:tc>
                  <a:txBody>
                    <a:bodyPr/>
                    <a:lstStyle/>
                    <a:p>
                      <a:pPr algn="l" fontAlgn="ctr"/>
                      <a:r>
                        <a:rPr lang="sv-SE" sz="800" b="1" i="0" u="none" strike="noStrike">
                          <a:solidFill>
                            <a:srgbClr val="000000"/>
                          </a:solidFill>
                          <a:effectLst/>
                          <a:latin typeface="Open Sans"/>
                        </a:rPr>
                        <a:t>Högsby</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X</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r>
              <a:tr h="190500">
                <a:tc>
                  <a:txBody>
                    <a:bodyPr/>
                    <a:lstStyle/>
                    <a:p>
                      <a:pPr algn="l" fontAlgn="ctr"/>
                      <a:r>
                        <a:rPr lang="sv-SE" sz="800" b="1" i="0" u="none" strike="noStrike">
                          <a:solidFill>
                            <a:srgbClr val="000000"/>
                          </a:solidFill>
                          <a:effectLst/>
                          <a:latin typeface="Open Sans"/>
                        </a:rPr>
                        <a:t>Kalmar</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r>
              <a:tr h="190500">
                <a:tc>
                  <a:txBody>
                    <a:bodyPr/>
                    <a:lstStyle/>
                    <a:p>
                      <a:pPr algn="l" fontAlgn="ctr"/>
                      <a:r>
                        <a:rPr lang="sv-SE" sz="800" b="1" i="0" u="none" strike="noStrike">
                          <a:solidFill>
                            <a:srgbClr val="000000"/>
                          </a:solidFill>
                          <a:effectLst/>
                          <a:latin typeface="Open Sans"/>
                        </a:rPr>
                        <a:t>Mönsterås </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X</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r>
              <a:tr h="190500">
                <a:tc>
                  <a:txBody>
                    <a:bodyPr/>
                    <a:lstStyle/>
                    <a:p>
                      <a:pPr algn="l" fontAlgn="ctr"/>
                      <a:r>
                        <a:rPr lang="sv-SE" sz="800" b="1" i="0" u="none" strike="noStrike">
                          <a:solidFill>
                            <a:srgbClr val="000000"/>
                          </a:solidFill>
                          <a:effectLst/>
                          <a:latin typeface="Open Sans"/>
                        </a:rPr>
                        <a:t>Mörbylånga</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X</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r>
              <a:tr h="190500">
                <a:tc>
                  <a:txBody>
                    <a:bodyPr/>
                    <a:lstStyle/>
                    <a:p>
                      <a:pPr algn="l" fontAlgn="ctr"/>
                      <a:r>
                        <a:rPr lang="sv-SE" sz="800" b="1" i="0" u="none" strike="noStrike">
                          <a:solidFill>
                            <a:srgbClr val="000000"/>
                          </a:solidFill>
                          <a:effectLst/>
                          <a:latin typeface="Open Sans"/>
                        </a:rPr>
                        <a:t>Oskarshamn </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X</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r>
              <a:tr h="190500">
                <a:tc>
                  <a:txBody>
                    <a:bodyPr/>
                    <a:lstStyle/>
                    <a:p>
                      <a:pPr algn="l" fontAlgn="ctr"/>
                      <a:r>
                        <a:rPr lang="sv-SE" sz="800" b="1" i="0" u="none" strike="noStrike">
                          <a:solidFill>
                            <a:srgbClr val="000000"/>
                          </a:solidFill>
                          <a:effectLst/>
                          <a:latin typeface="Open Sans"/>
                        </a:rPr>
                        <a:t>Torsås</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r>
              <a:tr h="190500">
                <a:tc>
                  <a:txBody>
                    <a:bodyPr/>
                    <a:lstStyle/>
                    <a:p>
                      <a:pPr algn="l" fontAlgn="ctr"/>
                      <a:r>
                        <a:rPr lang="sv-SE" sz="800" b="1" i="0" u="none" strike="noStrike">
                          <a:solidFill>
                            <a:srgbClr val="000000"/>
                          </a:solidFill>
                          <a:effectLst/>
                          <a:latin typeface="Open Sans"/>
                        </a:rPr>
                        <a:t>Vimmerby </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X</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r>
              <a:tr h="190500">
                <a:tc>
                  <a:txBody>
                    <a:bodyPr/>
                    <a:lstStyle/>
                    <a:p>
                      <a:pPr algn="l" fontAlgn="ctr"/>
                      <a:r>
                        <a:rPr lang="sv-SE" sz="800" b="1" i="0" u="none" strike="noStrike">
                          <a:solidFill>
                            <a:srgbClr val="000000"/>
                          </a:solidFill>
                          <a:effectLst/>
                          <a:latin typeface="Open Sans"/>
                        </a:rPr>
                        <a:t>Västervik </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X</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dirty="0">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r>
            </a:tbl>
          </a:graphicData>
        </a:graphic>
      </p:graphicFrame>
      <p:grpSp>
        <p:nvGrpSpPr>
          <p:cNvPr id="44" name="Grupp 43"/>
          <p:cNvGrpSpPr/>
          <p:nvPr/>
        </p:nvGrpSpPr>
        <p:grpSpPr>
          <a:xfrm>
            <a:off x="-6428" y="0"/>
            <a:ext cx="1554092" cy="5143500"/>
            <a:chOff x="-6428" y="0"/>
            <a:chExt cx="1554092" cy="5143500"/>
          </a:xfrm>
        </p:grpSpPr>
        <p:sp>
          <p:nvSpPr>
            <p:cNvPr id="19" name="Rektangel 18"/>
            <p:cNvSpPr/>
            <p:nvPr/>
          </p:nvSpPr>
          <p:spPr>
            <a:xfrm>
              <a:off x="-6428" y="0"/>
              <a:ext cx="1554092" cy="51435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9" name="Bildobjekt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5729" y="301578"/>
              <a:ext cx="1095911" cy="758004"/>
            </a:xfrm>
            <a:prstGeom prst="rect">
              <a:avLst/>
            </a:prstGeom>
          </p:spPr>
        </p:pic>
        <p:sp>
          <p:nvSpPr>
            <p:cNvPr id="28" name="Rektangel 27"/>
            <p:cNvSpPr>
              <a:spLocks noChangeAspect="1"/>
            </p:cNvSpPr>
            <p:nvPr/>
          </p:nvSpPr>
          <p:spPr>
            <a:xfrm>
              <a:off x="283204" y="1131590"/>
              <a:ext cx="996235" cy="613694"/>
            </a:xfrm>
            <a:prstGeom prst="rect">
              <a:avLst/>
            </a:prstGeom>
            <a:noFill/>
          </p:spPr>
          <p:txBody>
            <a:bodyPr wrap="none" lIns="91440" tIns="45720" rIns="91440" bIns="45720">
              <a:spAutoFit/>
            </a:bodyPr>
            <a:lstStyle/>
            <a:p>
              <a:pPr algn="ctr">
                <a:lnSpc>
                  <a:spcPct val="80000"/>
                </a:lnSpc>
              </a:pPr>
              <a:r>
                <a:rPr lang="sv-SE" sz="1400" b="1" spc="-50" dirty="0">
                  <a:ln w="6350">
                    <a:noFill/>
                    <a:prstDash val="solid"/>
                  </a:ln>
                  <a:solidFill>
                    <a:srgbClr val="005BBB"/>
                  </a:solidFill>
                  <a:effectLst>
                    <a:outerShdw blurRad="41275" dist="20320" dir="1800000" algn="tl" rotWithShape="0">
                      <a:srgbClr val="000000">
                        <a:alpha val="40000"/>
                      </a:srgbClr>
                    </a:outerShdw>
                  </a:effectLst>
                </a:rPr>
                <a:t>Miljöfarlig</a:t>
              </a:r>
            </a:p>
            <a:p>
              <a:pPr algn="ctr">
                <a:lnSpc>
                  <a:spcPct val="80000"/>
                </a:lnSpc>
              </a:pPr>
              <a:r>
                <a:rPr lang="sv-SE" sz="1400" b="1" spc="-50" dirty="0">
                  <a:ln w="6350">
                    <a:noFill/>
                    <a:prstDash val="solid"/>
                  </a:ln>
                  <a:solidFill>
                    <a:srgbClr val="005BBB"/>
                  </a:solidFill>
                  <a:effectLst>
                    <a:outerShdw blurRad="41275" dist="20320" dir="1800000" algn="tl" rotWithShape="0">
                      <a:srgbClr val="000000">
                        <a:alpha val="40000"/>
                      </a:srgbClr>
                    </a:outerShdw>
                  </a:effectLst>
                </a:rPr>
                <a:t>verksamhet</a:t>
              </a:r>
            </a:p>
            <a:p>
              <a:pPr algn="ctr">
                <a:lnSpc>
                  <a:spcPct val="80000"/>
                </a:lnSpc>
              </a:pPr>
              <a:endParaRPr lang="sv-SE" sz="1400" b="1" cap="none" spc="-50" dirty="0">
                <a:ln w="6350">
                  <a:noFill/>
                  <a:prstDash val="solid"/>
                </a:ln>
                <a:solidFill>
                  <a:srgbClr val="005BBB"/>
                </a:solidFill>
                <a:effectLst>
                  <a:outerShdw blurRad="41275" dist="20320" dir="1800000" algn="tl" rotWithShape="0">
                    <a:srgbClr val="000000">
                      <a:alpha val="40000"/>
                    </a:srgbClr>
                  </a:outerShdw>
                </a:effectLst>
              </a:endParaRPr>
            </a:p>
          </p:txBody>
        </p:sp>
      </p:grpSp>
      <p:sp>
        <p:nvSpPr>
          <p:cNvPr id="5" name="Rektangel 4"/>
          <p:cNvSpPr/>
          <p:nvPr/>
        </p:nvSpPr>
        <p:spPr>
          <a:xfrm>
            <a:off x="-6428" y="4587974"/>
            <a:ext cx="9150428" cy="555526"/>
          </a:xfrm>
          <a:prstGeom prst="rect">
            <a:avLst/>
          </a:prstGeom>
          <a:solidFill>
            <a:srgbClr val="005B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sv-SE" dirty="0"/>
          </a:p>
        </p:txBody>
      </p:sp>
      <p:pic>
        <p:nvPicPr>
          <p:cNvPr id="6" name="Bildobjekt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44142" y="4700483"/>
            <a:ext cx="554516" cy="330507"/>
          </a:xfrm>
          <a:prstGeom prst="rect">
            <a:avLst/>
          </a:prstGeom>
        </p:spPr>
      </p:pic>
      <p:pic>
        <p:nvPicPr>
          <p:cNvPr id="8" name="Bildobjekt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02868" y="4760240"/>
            <a:ext cx="3525408" cy="159400"/>
          </a:xfrm>
          <a:prstGeom prst="rect">
            <a:avLst/>
          </a:prstGeom>
        </p:spPr>
      </p:pic>
      <p:grpSp>
        <p:nvGrpSpPr>
          <p:cNvPr id="46" name="Grupp 45"/>
          <p:cNvGrpSpPr/>
          <p:nvPr/>
        </p:nvGrpSpPr>
        <p:grpSpPr>
          <a:xfrm>
            <a:off x="-396552" y="1851670"/>
            <a:ext cx="2664296" cy="2016224"/>
            <a:chOff x="-396552" y="1851670"/>
            <a:chExt cx="2664296" cy="2016224"/>
          </a:xfrm>
        </p:grpSpPr>
        <p:sp>
          <p:nvSpPr>
            <p:cNvPr id="36" name="Visa 35"/>
            <p:cNvSpPr/>
            <p:nvPr/>
          </p:nvSpPr>
          <p:spPr>
            <a:xfrm>
              <a:off x="-396552" y="1851670"/>
              <a:ext cx="2448272" cy="2016224"/>
            </a:xfrm>
            <a:prstGeom prst="flowChartDisplay">
              <a:avLst/>
            </a:prstGeom>
            <a:solidFill>
              <a:srgbClr val="005BBB"/>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sv-SE"/>
            </a:p>
          </p:txBody>
        </p:sp>
        <p:sp>
          <p:nvSpPr>
            <p:cNvPr id="39" name="textruta 38"/>
            <p:cNvSpPr txBox="1"/>
            <p:nvPr/>
          </p:nvSpPr>
          <p:spPr>
            <a:xfrm>
              <a:off x="107504" y="2002766"/>
              <a:ext cx="2160240" cy="1126462"/>
            </a:xfrm>
            <a:prstGeom prst="rect">
              <a:avLst/>
            </a:prstGeom>
            <a:noFill/>
          </p:spPr>
          <p:txBody>
            <a:bodyPr wrap="square" rtlCol="0">
              <a:spAutoFit/>
            </a:bodyPr>
            <a:lstStyle/>
            <a:p>
              <a:pPr>
                <a:lnSpc>
                  <a:spcPct val="80000"/>
                </a:lnSpc>
              </a:pPr>
              <a:endParaRPr lang="sv-SE" sz="1200" b="1" dirty="0">
                <a:solidFill>
                  <a:schemeClr val="bg1"/>
                </a:solidFill>
              </a:endParaRPr>
            </a:p>
            <a:p>
              <a:pPr>
                <a:lnSpc>
                  <a:spcPct val="80000"/>
                </a:lnSpc>
              </a:pPr>
              <a:endParaRPr lang="sv-SE" sz="1200" b="1" dirty="0">
                <a:solidFill>
                  <a:schemeClr val="bg1"/>
                </a:solidFill>
              </a:endParaRPr>
            </a:p>
            <a:p>
              <a:pPr>
                <a:lnSpc>
                  <a:spcPct val="80000"/>
                </a:lnSpc>
              </a:pPr>
              <a:endParaRPr lang="sv-SE" sz="1200" b="1" dirty="0">
                <a:solidFill>
                  <a:schemeClr val="bg1"/>
                </a:solidFill>
              </a:endParaRPr>
            </a:p>
            <a:p>
              <a:pPr>
                <a:lnSpc>
                  <a:spcPct val="80000"/>
                </a:lnSpc>
              </a:pPr>
              <a:endParaRPr lang="sv-SE" sz="1200" b="1" dirty="0">
                <a:solidFill>
                  <a:schemeClr val="bg1"/>
                </a:solidFill>
              </a:endParaRPr>
            </a:p>
            <a:p>
              <a:pPr>
                <a:lnSpc>
                  <a:spcPct val="80000"/>
                </a:lnSpc>
              </a:pPr>
              <a:r>
                <a:rPr lang="sv-SE" sz="1200" b="1" dirty="0" smtClean="0">
                  <a:solidFill>
                    <a:schemeClr val="bg1"/>
                  </a:solidFill>
                </a:rPr>
                <a:t>Certifiering </a:t>
              </a:r>
              <a:r>
                <a:rPr lang="sv-SE" sz="1200" b="1" dirty="0">
                  <a:solidFill>
                    <a:schemeClr val="bg1"/>
                  </a:solidFill>
                </a:rPr>
                <a:t>påverkar inte</a:t>
              </a:r>
            </a:p>
            <a:p>
              <a:pPr>
                <a:lnSpc>
                  <a:spcPct val="80000"/>
                </a:lnSpc>
              </a:pPr>
              <a:r>
                <a:rPr lang="sv-SE" sz="1200" dirty="0">
                  <a:solidFill>
                    <a:schemeClr val="bg1"/>
                  </a:solidFill>
                </a:rPr>
                <a:t>Sverige: </a:t>
              </a:r>
              <a:r>
                <a:rPr lang="sv-SE" sz="1200" dirty="0" smtClean="0">
                  <a:solidFill>
                    <a:schemeClr val="bg1"/>
                  </a:solidFill>
                </a:rPr>
                <a:t>30%</a:t>
              </a:r>
              <a:endParaRPr lang="sv-SE" sz="1200" dirty="0">
                <a:solidFill>
                  <a:schemeClr val="bg1"/>
                </a:solidFill>
              </a:endParaRPr>
            </a:p>
            <a:p>
              <a:pPr>
                <a:lnSpc>
                  <a:spcPct val="80000"/>
                </a:lnSpc>
              </a:pPr>
              <a:r>
                <a:rPr lang="sv-SE" sz="1200" dirty="0">
                  <a:solidFill>
                    <a:schemeClr val="bg1"/>
                  </a:solidFill>
                </a:rPr>
                <a:t>Länet</a:t>
              </a:r>
              <a:r>
                <a:rPr lang="sv-SE" sz="1200" dirty="0" smtClean="0">
                  <a:solidFill>
                    <a:schemeClr val="bg1"/>
                  </a:solidFill>
                </a:rPr>
                <a:t>: 11%</a:t>
              </a:r>
              <a:endParaRPr lang="sv-SE" sz="1200" dirty="0">
                <a:solidFill>
                  <a:schemeClr val="bg1"/>
                </a:solidFill>
              </a:endParaRPr>
            </a:p>
          </p:txBody>
        </p:sp>
      </p:grpSp>
      <p:sp>
        <p:nvSpPr>
          <p:cNvPr id="40" name="Rektangel 39"/>
          <p:cNvSpPr>
            <a:spLocks noChangeAspect="1"/>
          </p:cNvSpPr>
          <p:nvPr/>
        </p:nvSpPr>
        <p:spPr>
          <a:xfrm>
            <a:off x="1547664" y="232302"/>
            <a:ext cx="7596336" cy="590931"/>
          </a:xfrm>
          <a:prstGeom prst="rect">
            <a:avLst/>
          </a:prstGeom>
          <a:noFill/>
        </p:spPr>
        <p:txBody>
          <a:bodyPr wrap="square" lIns="91440" tIns="45720" rIns="91440" bIns="45720">
            <a:spAutoFit/>
          </a:bodyPr>
          <a:lstStyle/>
          <a:p>
            <a:pPr algn="ctr">
              <a:lnSpc>
                <a:spcPct val="80000"/>
              </a:lnSpc>
            </a:pPr>
            <a:r>
              <a:rPr lang="sv-SE" sz="2000" b="1" spc="-50" dirty="0">
                <a:ln w="6350">
                  <a:noFill/>
                  <a:prstDash val="solid"/>
                </a:ln>
                <a:solidFill>
                  <a:srgbClr val="005BBB"/>
                </a:solidFill>
                <a:effectLst>
                  <a:outerShdw blurRad="41275" dist="20320" dir="1800000" algn="tl" rotWithShape="0">
                    <a:srgbClr val="000000">
                      <a:alpha val="40000"/>
                    </a:srgbClr>
                  </a:outerShdw>
                </a:effectLst>
              </a:rPr>
              <a:t>Betydelsen av tredjepartscertifiering vid bedömning av tillsynsbehov </a:t>
            </a:r>
            <a:r>
              <a:rPr lang="sv-SE" sz="2000" b="1" spc="-50" dirty="0" smtClean="0">
                <a:ln w="6350">
                  <a:noFill/>
                  <a:prstDash val="solid"/>
                </a:ln>
                <a:solidFill>
                  <a:srgbClr val="005BBB"/>
                </a:solidFill>
                <a:effectLst>
                  <a:outerShdw blurRad="41275" dist="20320" dir="1800000" algn="tl" rotWithShape="0">
                    <a:srgbClr val="000000">
                      <a:alpha val="40000"/>
                    </a:srgbClr>
                  </a:outerShdw>
                </a:effectLst>
              </a:rPr>
              <a:t>(Miljöfarlig </a:t>
            </a:r>
            <a:r>
              <a:rPr lang="sv-SE" sz="2000" b="1" spc="-50" dirty="0">
                <a:ln w="6350">
                  <a:noFill/>
                  <a:prstDash val="solid"/>
                </a:ln>
                <a:solidFill>
                  <a:srgbClr val="005BBB"/>
                </a:solidFill>
                <a:effectLst>
                  <a:outerShdw blurRad="41275" dist="20320" dir="1800000" algn="tl" rotWithShape="0">
                    <a:srgbClr val="000000">
                      <a:alpha val="40000"/>
                    </a:srgbClr>
                  </a:outerShdw>
                </a:effectLst>
              </a:rPr>
              <a:t>verksamhet)</a:t>
            </a:r>
          </a:p>
        </p:txBody>
      </p:sp>
      <p:pic>
        <p:nvPicPr>
          <p:cNvPr id="16" name="Bildobjekt 1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08614" y="4270646"/>
            <a:ext cx="524006" cy="634653"/>
          </a:xfrm>
          <a:prstGeom prst="rect">
            <a:avLst/>
          </a:prstGeom>
        </p:spPr>
      </p:pic>
    </p:spTree>
    <p:extLst>
      <p:ext uri="{BB962C8B-B14F-4D97-AF65-F5344CB8AC3E}">
        <p14:creationId xmlns:p14="http://schemas.microsoft.com/office/powerpoint/2010/main" val="717662517"/>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additive="base">
                                        <p:cTn id="7" dur="500" fill="hold"/>
                                        <p:tgtEl>
                                          <p:spTgt spid="44"/>
                                        </p:tgtEl>
                                        <p:attrNameLst>
                                          <p:attrName>ppt_x</p:attrName>
                                        </p:attrNameLst>
                                      </p:cBhvr>
                                      <p:tavLst>
                                        <p:tav tm="0">
                                          <p:val>
                                            <p:strVal val="#ppt_x"/>
                                          </p:val>
                                        </p:tav>
                                        <p:tav tm="100000">
                                          <p:val>
                                            <p:strVal val="#ppt_x"/>
                                          </p:val>
                                        </p:tav>
                                      </p:tavLst>
                                    </p:anim>
                                    <p:anim calcmode="lin" valueType="num">
                                      <p:cBhvr additive="base">
                                        <p:cTn id="8" dur="500" fill="hold"/>
                                        <p:tgtEl>
                                          <p:spTgt spid="4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46"/>
                                        </p:tgtEl>
                                        <p:attrNameLst>
                                          <p:attrName>style.visibility</p:attrName>
                                        </p:attrNameLst>
                                      </p:cBhvr>
                                      <p:to>
                                        <p:strVal val="visible"/>
                                      </p:to>
                                    </p:set>
                                    <p:anim calcmode="lin" valueType="num">
                                      <p:cBhvr additive="base">
                                        <p:cTn id="12" dur="500" fill="hold"/>
                                        <p:tgtEl>
                                          <p:spTgt spid="46"/>
                                        </p:tgtEl>
                                        <p:attrNameLst>
                                          <p:attrName>ppt_x</p:attrName>
                                        </p:attrNameLst>
                                      </p:cBhvr>
                                      <p:tavLst>
                                        <p:tav tm="0">
                                          <p:val>
                                            <p:strVal val="0-#ppt_w/2"/>
                                          </p:val>
                                        </p:tav>
                                        <p:tav tm="100000">
                                          <p:val>
                                            <p:strVal val="#ppt_x"/>
                                          </p:val>
                                        </p:tav>
                                      </p:tavLst>
                                    </p:anim>
                                    <p:anim calcmode="lin" valueType="num">
                                      <p:cBhvr additive="base">
                                        <p:cTn id="13" dur="500" fill="hold"/>
                                        <p:tgtEl>
                                          <p:spTgt spid="4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 1"/>
          <p:cNvGraphicFramePr>
            <a:graphicFrameLocks noGrp="1"/>
          </p:cNvGraphicFramePr>
          <p:nvPr>
            <p:extLst>
              <p:ext uri="{D42A27DB-BD31-4B8C-83A1-F6EECF244321}">
                <p14:modId xmlns:p14="http://schemas.microsoft.com/office/powerpoint/2010/main" val="2712127880"/>
              </p:ext>
            </p:extLst>
          </p:nvPr>
        </p:nvGraphicFramePr>
        <p:xfrm>
          <a:off x="3288432" y="987574"/>
          <a:ext cx="4114800" cy="2286000"/>
        </p:xfrm>
        <a:graphic>
          <a:graphicData uri="http://schemas.openxmlformats.org/drawingml/2006/table">
            <a:tbl>
              <a:tblPr/>
              <a:tblGrid>
                <a:gridCol w="1371600"/>
                <a:gridCol w="1371600"/>
                <a:gridCol w="1371600"/>
              </a:tblGrid>
              <a:tr h="190500">
                <a:tc>
                  <a:txBody>
                    <a:bodyPr/>
                    <a:lstStyle/>
                    <a:p>
                      <a:pPr algn="l" fontAlgn="ctr"/>
                      <a:r>
                        <a:rPr lang="sv-SE" sz="800" b="1" i="0" u="none" strike="noStrike" dirty="0">
                          <a:solidFill>
                            <a:srgbClr val="000000"/>
                          </a:solidFill>
                          <a:effectLst/>
                          <a:latin typeface="Open Sans"/>
                        </a:rPr>
                        <a:t>Kommun</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FFBA00"/>
                    </a:solidFill>
                  </a:tcPr>
                </a:tc>
                <a:tc>
                  <a:txBody>
                    <a:bodyPr/>
                    <a:lstStyle/>
                    <a:p>
                      <a:pPr algn="l" fontAlgn="ctr"/>
                      <a:r>
                        <a:rPr lang="sv-SE" sz="800" b="1" i="0" u="none" strike="noStrike">
                          <a:solidFill>
                            <a:srgbClr val="000000"/>
                          </a:solidFill>
                          <a:effectLst/>
                          <a:latin typeface="Open Sans"/>
                        </a:rPr>
                        <a:t>Har samordning 2016</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FFBA00"/>
                    </a:solidFill>
                  </a:tcPr>
                </a:tc>
                <a:tc>
                  <a:txBody>
                    <a:bodyPr/>
                    <a:lstStyle/>
                    <a:p>
                      <a:pPr algn="l" fontAlgn="ctr"/>
                      <a:r>
                        <a:rPr lang="sv-SE" sz="800" b="1" i="0" u="none" strike="noStrike">
                          <a:solidFill>
                            <a:srgbClr val="000000"/>
                          </a:solidFill>
                          <a:effectLst/>
                          <a:latin typeface="Open Sans"/>
                        </a:rPr>
                        <a:t>Hade samordning 2012</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FFBA00"/>
                    </a:solidFill>
                  </a:tcPr>
                </a:tc>
              </a:tr>
              <a:tr h="190500">
                <a:tc>
                  <a:txBody>
                    <a:bodyPr/>
                    <a:lstStyle/>
                    <a:p>
                      <a:pPr algn="l" fontAlgn="ctr"/>
                      <a:r>
                        <a:rPr lang="sv-SE" sz="800" b="1" i="0" u="none" strike="noStrike">
                          <a:solidFill>
                            <a:srgbClr val="000000"/>
                          </a:solidFill>
                          <a:effectLst/>
                          <a:latin typeface="Open Sans"/>
                        </a:rPr>
                        <a:t>Borgholm </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Nej</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Nej</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r>
              <a:tr h="190500">
                <a:tc>
                  <a:txBody>
                    <a:bodyPr/>
                    <a:lstStyle/>
                    <a:p>
                      <a:pPr algn="l" fontAlgn="ctr"/>
                      <a:r>
                        <a:rPr lang="sv-SE" sz="800" b="1" i="0" u="none" strike="noStrike">
                          <a:solidFill>
                            <a:srgbClr val="000000"/>
                          </a:solidFill>
                          <a:effectLst/>
                          <a:latin typeface="Open Sans"/>
                        </a:rPr>
                        <a:t>Emmaboda </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Nej</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Ja</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r>
              <a:tr h="190500">
                <a:tc>
                  <a:txBody>
                    <a:bodyPr/>
                    <a:lstStyle/>
                    <a:p>
                      <a:pPr algn="l" fontAlgn="ctr"/>
                      <a:r>
                        <a:rPr lang="sv-SE" sz="800" b="1" i="0" u="none" strike="noStrike">
                          <a:solidFill>
                            <a:srgbClr val="000000"/>
                          </a:solidFill>
                          <a:effectLst/>
                          <a:latin typeface="Open Sans"/>
                        </a:rPr>
                        <a:t>Hultsfred </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Ja</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Nej</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r>
              <a:tr h="190500">
                <a:tc>
                  <a:txBody>
                    <a:bodyPr/>
                    <a:lstStyle/>
                    <a:p>
                      <a:pPr algn="l" fontAlgn="ctr"/>
                      <a:r>
                        <a:rPr lang="sv-SE" sz="800" b="1" i="0" u="none" strike="noStrike">
                          <a:solidFill>
                            <a:srgbClr val="000000"/>
                          </a:solidFill>
                          <a:effectLst/>
                          <a:latin typeface="Open Sans"/>
                        </a:rPr>
                        <a:t>Högsby</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Ja</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Nej</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r>
              <a:tr h="190500">
                <a:tc>
                  <a:txBody>
                    <a:bodyPr/>
                    <a:lstStyle/>
                    <a:p>
                      <a:pPr algn="l" fontAlgn="ctr"/>
                      <a:r>
                        <a:rPr lang="sv-SE" sz="800" b="1" i="0" u="none" strike="noStrike">
                          <a:solidFill>
                            <a:srgbClr val="000000"/>
                          </a:solidFill>
                          <a:effectLst/>
                          <a:latin typeface="Open Sans"/>
                        </a:rPr>
                        <a:t>Kalmar</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endParaRPr lang="sv-SE" sz="800" b="1" i="0" u="none" strike="noStrike" dirty="0">
                        <a:solidFill>
                          <a:srgbClr val="000000"/>
                        </a:solidFill>
                        <a:effectLst/>
                        <a:latin typeface="Open Sans"/>
                      </a:endParaRP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Nej</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r>
              <a:tr h="190500">
                <a:tc>
                  <a:txBody>
                    <a:bodyPr/>
                    <a:lstStyle/>
                    <a:p>
                      <a:pPr algn="l" fontAlgn="ctr"/>
                      <a:r>
                        <a:rPr lang="sv-SE" sz="800" b="1" i="0" u="none" strike="noStrike">
                          <a:solidFill>
                            <a:srgbClr val="000000"/>
                          </a:solidFill>
                          <a:effectLst/>
                          <a:latin typeface="Open Sans"/>
                        </a:rPr>
                        <a:t>Mönsterås </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Ja</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Nej</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r>
              <a:tr h="190500">
                <a:tc>
                  <a:txBody>
                    <a:bodyPr/>
                    <a:lstStyle/>
                    <a:p>
                      <a:pPr algn="l" fontAlgn="ctr"/>
                      <a:r>
                        <a:rPr lang="sv-SE" sz="800" b="1" i="0" u="none" strike="noStrike">
                          <a:solidFill>
                            <a:srgbClr val="000000"/>
                          </a:solidFill>
                          <a:effectLst/>
                          <a:latin typeface="Open Sans"/>
                        </a:rPr>
                        <a:t>Mörbylånga</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Nej</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r>
              <a:tr h="190500">
                <a:tc>
                  <a:txBody>
                    <a:bodyPr/>
                    <a:lstStyle/>
                    <a:p>
                      <a:pPr algn="l" fontAlgn="ctr"/>
                      <a:r>
                        <a:rPr lang="sv-SE" sz="800" b="1" i="0" u="none" strike="noStrike">
                          <a:solidFill>
                            <a:srgbClr val="000000"/>
                          </a:solidFill>
                          <a:effectLst/>
                          <a:latin typeface="Open Sans"/>
                        </a:rPr>
                        <a:t>Oskarshamn </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dirty="0">
                          <a:solidFill>
                            <a:srgbClr val="000000"/>
                          </a:solidFill>
                          <a:effectLst/>
                          <a:latin typeface="Open Sans"/>
                        </a:rPr>
                        <a:t>Ja</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Ja</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r>
              <a:tr h="190500">
                <a:tc>
                  <a:txBody>
                    <a:bodyPr/>
                    <a:lstStyle/>
                    <a:p>
                      <a:pPr algn="l" fontAlgn="ctr"/>
                      <a:r>
                        <a:rPr lang="sv-SE" sz="800" b="1" i="0" u="none" strike="noStrike" dirty="0">
                          <a:solidFill>
                            <a:srgbClr val="000000"/>
                          </a:solidFill>
                          <a:effectLst/>
                          <a:latin typeface="Open Sans"/>
                        </a:rPr>
                        <a:t>Torsås</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dirty="0">
                          <a:solidFill>
                            <a:srgbClr val="000000"/>
                          </a:solidFill>
                          <a:effectLst/>
                          <a:latin typeface="Open Sans"/>
                        </a:rPr>
                        <a:t>Nej</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Nej</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r>
              <a:tr h="190500">
                <a:tc>
                  <a:txBody>
                    <a:bodyPr/>
                    <a:lstStyle/>
                    <a:p>
                      <a:pPr algn="l" fontAlgn="ctr"/>
                      <a:r>
                        <a:rPr lang="sv-SE" sz="800" b="1" i="0" u="none" strike="noStrike">
                          <a:solidFill>
                            <a:srgbClr val="000000"/>
                          </a:solidFill>
                          <a:effectLst/>
                          <a:latin typeface="Open Sans"/>
                        </a:rPr>
                        <a:t>Vimmerby </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Ja</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r>
              <a:tr h="190500">
                <a:tc>
                  <a:txBody>
                    <a:bodyPr/>
                    <a:lstStyle/>
                    <a:p>
                      <a:pPr algn="l" fontAlgn="ctr"/>
                      <a:r>
                        <a:rPr lang="sv-SE" sz="800" b="1" i="0" u="none" strike="noStrike">
                          <a:solidFill>
                            <a:srgbClr val="000000"/>
                          </a:solidFill>
                          <a:effectLst/>
                          <a:latin typeface="Open Sans"/>
                        </a:rPr>
                        <a:t>Västervik </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Nej</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dirty="0">
                          <a:solidFill>
                            <a:srgbClr val="000000"/>
                          </a:solidFill>
                          <a:effectLst/>
                          <a:latin typeface="Open Sans"/>
                        </a:rPr>
                        <a:t>Ja</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r>
            </a:tbl>
          </a:graphicData>
        </a:graphic>
      </p:graphicFrame>
      <p:grpSp>
        <p:nvGrpSpPr>
          <p:cNvPr id="44" name="Grupp 43"/>
          <p:cNvGrpSpPr/>
          <p:nvPr/>
        </p:nvGrpSpPr>
        <p:grpSpPr>
          <a:xfrm>
            <a:off x="-6428" y="0"/>
            <a:ext cx="1554092" cy="5143500"/>
            <a:chOff x="-6428" y="0"/>
            <a:chExt cx="1554092" cy="5143500"/>
          </a:xfrm>
        </p:grpSpPr>
        <p:sp>
          <p:nvSpPr>
            <p:cNvPr id="19" name="Rektangel 18"/>
            <p:cNvSpPr/>
            <p:nvPr/>
          </p:nvSpPr>
          <p:spPr>
            <a:xfrm>
              <a:off x="-6428" y="0"/>
              <a:ext cx="1554092" cy="51435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9" name="Bildobjekt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5729" y="301578"/>
              <a:ext cx="1095911" cy="758004"/>
            </a:xfrm>
            <a:prstGeom prst="rect">
              <a:avLst/>
            </a:prstGeom>
          </p:spPr>
        </p:pic>
        <p:sp>
          <p:nvSpPr>
            <p:cNvPr id="28" name="Rektangel 27"/>
            <p:cNvSpPr>
              <a:spLocks noChangeAspect="1"/>
            </p:cNvSpPr>
            <p:nvPr/>
          </p:nvSpPr>
          <p:spPr>
            <a:xfrm>
              <a:off x="283204" y="1131590"/>
              <a:ext cx="996235" cy="613694"/>
            </a:xfrm>
            <a:prstGeom prst="rect">
              <a:avLst/>
            </a:prstGeom>
            <a:noFill/>
          </p:spPr>
          <p:txBody>
            <a:bodyPr wrap="none" lIns="91440" tIns="45720" rIns="91440" bIns="45720">
              <a:spAutoFit/>
            </a:bodyPr>
            <a:lstStyle/>
            <a:p>
              <a:pPr algn="ctr">
                <a:lnSpc>
                  <a:spcPct val="80000"/>
                </a:lnSpc>
              </a:pPr>
              <a:r>
                <a:rPr lang="sv-SE" sz="1400" b="1" spc="-50" dirty="0">
                  <a:ln w="6350">
                    <a:noFill/>
                    <a:prstDash val="solid"/>
                  </a:ln>
                  <a:solidFill>
                    <a:srgbClr val="005BBB"/>
                  </a:solidFill>
                  <a:effectLst>
                    <a:outerShdw blurRad="41275" dist="20320" dir="1800000" algn="tl" rotWithShape="0">
                      <a:srgbClr val="000000">
                        <a:alpha val="40000"/>
                      </a:srgbClr>
                    </a:outerShdw>
                  </a:effectLst>
                </a:rPr>
                <a:t>Miljöfarlig</a:t>
              </a:r>
            </a:p>
            <a:p>
              <a:pPr algn="ctr">
                <a:lnSpc>
                  <a:spcPct val="80000"/>
                </a:lnSpc>
              </a:pPr>
              <a:r>
                <a:rPr lang="sv-SE" sz="1400" b="1" spc="-50" dirty="0">
                  <a:ln w="6350">
                    <a:noFill/>
                    <a:prstDash val="solid"/>
                  </a:ln>
                  <a:solidFill>
                    <a:srgbClr val="005BBB"/>
                  </a:solidFill>
                  <a:effectLst>
                    <a:outerShdw blurRad="41275" dist="20320" dir="1800000" algn="tl" rotWithShape="0">
                      <a:srgbClr val="000000">
                        <a:alpha val="40000"/>
                      </a:srgbClr>
                    </a:outerShdw>
                  </a:effectLst>
                </a:rPr>
                <a:t>verksamhet</a:t>
              </a:r>
            </a:p>
            <a:p>
              <a:pPr algn="ctr">
                <a:lnSpc>
                  <a:spcPct val="80000"/>
                </a:lnSpc>
              </a:pPr>
              <a:endParaRPr lang="sv-SE" sz="1400" b="1" cap="none" spc="-50" dirty="0">
                <a:ln w="6350">
                  <a:noFill/>
                  <a:prstDash val="solid"/>
                </a:ln>
                <a:solidFill>
                  <a:srgbClr val="005BBB"/>
                </a:solidFill>
                <a:effectLst>
                  <a:outerShdw blurRad="41275" dist="20320" dir="1800000" algn="tl" rotWithShape="0">
                    <a:srgbClr val="000000">
                      <a:alpha val="40000"/>
                    </a:srgbClr>
                  </a:outerShdw>
                </a:effectLst>
              </a:endParaRPr>
            </a:p>
          </p:txBody>
        </p:sp>
      </p:grpSp>
      <p:sp>
        <p:nvSpPr>
          <p:cNvPr id="5" name="Rektangel 4"/>
          <p:cNvSpPr/>
          <p:nvPr/>
        </p:nvSpPr>
        <p:spPr>
          <a:xfrm>
            <a:off x="-6428" y="4587974"/>
            <a:ext cx="9150428" cy="555526"/>
          </a:xfrm>
          <a:prstGeom prst="rect">
            <a:avLst/>
          </a:prstGeom>
          <a:solidFill>
            <a:srgbClr val="005B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sv-SE" dirty="0"/>
          </a:p>
        </p:txBody>
      </p:sp>
      <p:pic>
        <p:nvPicPr>
          <p:cNvPr id="6" name="Bildobjekt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44142" y="4700483"/>
            <a:ext cx="554516" cy="330507"/>
          </a:xfrm>
          <a:prstGeom prst="rect">
            <a:avLst/>
          </a:prstGeom>
        </p:spPr>
      </p:pic>
      <p:pic>
        <p:nvPicPr>
          <p:cNvPr id="8" name="Bildobjekt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02868" y="4760240"/>
            <a:ext cx="3525408" cy="159400"/>
          </a:xfrm>
          <a:prstGeom prst="rect">
            <a:avLst/>
          </a:prstGeom>
        </p:spPr>
      </p:pic>
      <p:grpSp>
        <p:nvGrpSpPr>
          <p:cNvPr id="46" name="Grupp 45"/>
          <p:cNvGrpSpPr/>
          <p:nvPr/>
        </p:nvGrpSpPr>
        <p:grpSpPr>
          <a:xfrm>
            <a:off x="-396552" y="1851670"/>
            <a:ext cx="2664296" cy="2016224"/>
            <a:chOff x="-396552" y="1851670"/>
            <a:chExt cx="2664296" cy="2016224"/>
          </a:xfrm>
        </p:grpSpPr>
        <p:sp>
          <p:nvSpPr>
            <p:cNvPr id="36" name="Visa 35"/>
            <p:cNvSpPr/>
            <p:nvPr/>
          </p:nvSpPr>
          <p:spPr>
            <a:xfrm>
              <a:off x="-396552" y="1851670"/>
              <a:ext cx="2448272" cy="2016224"/>
            </a:xfrm>
            <a:prstGeom prst="flowChartDisplay">
              <a:avLst/>
            </a:prstGeom>
            <a:solidFill>
              <a:srgbClr val="005BBB"/>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sv-SE"/>
            </a:p>
          </p:txBody>
        </p:sp>
        <p:sp>
          <p:nvSpPr>
            <p:cNvPr id="39" name="textruta 38"/>
            <p:cNvSpPr txBox="1"/>
            <p:nvPr/>
          </p:nvSpPr>
          <p:spPr>
            <a:xfrm>
              <a:off x="107504" y="2002766"/>
              <a:ext cx="2160240" cy="1126462"/>
            </a:xfrm>
            <a:prstGeom prst="rect">
              <a:avLst/>
            </a:prstGeom>
            <a:noFill/>
          </p:spPr>
          <p:txBody>
            <a:bodyPr wrap="square" rtlCol="0">
              <a:spAutoFit/>
            </a:bodyPr>
            <a:lstStyle/>
            <a:p>
              <a:pPr>
                <a:lnSpc>
                  <a:spcPct val="80000"/>
                </a:lnSpc>
              </a:pPr>
              <a:endParaRPr lang="sv-SE" sz="1200" b="1" dirty="0">
                <a:solidFill>
                  <a:schemeClr val="bg1"/>
                </a:solidFill>
              </a:endParaRPr>
            </a:p>
            <a:p>
              <a:pPr>
                <a:lnSpc>
                  <a:spcPct val="80000"/>
                </a:lnSpc>
              </a:pPr>
              <a:endParaRPr lang="sv-SE" sz="1200" b="1" dirty="0">
                <a:solidFill>
                  <a:schemeClr val="bg1"/>
                </a:solidFill>
              </a:endParaRPr>
            </a:p>
            <a:p>
              <a:pPr>
                <a:lnSpc>
                  <a:spcPct val="80000"/>
                </a:lnSpc>
              </a:pPr>
              <a:endParaRPr lang="sv-SE" sz="1200" b="1" dirty="0">
                <a:solidFill>
                  <a:schemeClr val="bg1"/>
                </a:solidFill>
              </a:endParaRPr>
            </a:p>
            <a:p>
              <a:pPr>
                <a:lnSpc>
                  <a:spcPct val="80000"/>
                </a:lnSpc>
              </a:pPr>
              <a:endParaRPr lang="sv-SE" sz="1200" b="1" dirty="0">
                <a:solidFill>
                  <a:schemeClr val="bg1"/>
                </a:solidFill>
              </a:endParaRPr>
            </a:p>
            <a:p>
              <a:pPr>
                <a:lnSpc>
                  <a:spcPct val="80000"/>
                </a:lnSpc>
              </a:pPr>
              <a:r>
                <a:rPr lang="sv-SE" sz="1200" b="1" dirty="0">
                  <a:solidFill>
                    <a:schemeClr val="bg1"/>
                  </a:solidFill>
                </a:rPr>
                <a:t>Har samordning</a:t>
              </a:r>
            </a:p>
            <a:p>
              <a:pPr>
                <a:lnSpc>
                  <a:spcPct val="80000"/>
                </a:lnSpc>
              </a:pPr>
              <a:r>
                <a:rPr lang="sv-SE" sz="1200" dirty="0">
                  <a:solidFill>
                    <a:schemeClr val="bg1"/>
                  </a:solidFill>
                </a:rPr>
                <a:t>Sverige: 54%</a:t>
              </a:r>
            </a:p>
            <a:p>
              <a:pPr>
                <a:lnSpc>
                  <a:spcPct val="80000"/>
                </a:lnSpc>
              </a:pPr>
              <a:r>
                <a:rPr lang="sv-SE" sz="1200" dirty="0">
                  <a:solidFill>
                    <a:schemeClr val="bg1"/>
                  </a:solidFill>
                </a:rPr>
                <a:t>Länet: </a:t>
              </a:r>
              <a:r>
                <a:rPr lang="sv-SE" sz="1200" dirty="0" smtClean="0">
                  <a:solidFill>
                    <a:schemeClr val="bg1"/>
                  </a:solidFill>
                </a:rPr>
                <a:t>50%</a:t>
              </a:r>
              <a:endParaRPr lang="sv-SE" sz="1200" dirty="0">
                <a:solidFill>
                  <a:schemeClr val="bg1"/>
                </a:solidFill>
              </a:endParaRPr>
            </a:p>
          </p:txBody>
        </p:sp>
      </p:grpSp>
      <p:sp>
        <p:nvSpPr>
          <p:cNvPr id="40" name="Rektangel 39"/>
          <p:cNvSpPr>
            <a:spLocks noChangeAspect="1"/>
          </p:cNvSpPr>
          <p:nvPr/>
        </p:nvSpPr>
        <p:spPr>
          <a:xfrm>
            <a:off x="1547664" y="232302"/>
            <a:ext cx="7596336" cy="344710"/>
          </a:xfrm>
          <a:prstGeom prst="rect">
            <a:avLst/>
          </a:prstGeom>
          <a:noFill/>
        </p:spPr>
        <p:txBody>
          <a:bodyPr wrap="square" lIns="91440" tIns="45720" rIns="91440" bIns="45720">
            <a:spAutoFit/>
          </a:bodyPr>
          <a:lstStyle/>
          <a:p>
            <a:pPr algn="ctr">
              <a:lnSpc>
                <a:spcPct val="80000"/>
              </a:lnSpc>
            </a:pPr>
            <a:r>
              <a:rPr lang="sv-SE" sz="2000" b="1" spc="-50" dirty="0">
                <a:ln w="6350">
                  <a:noFill/>
                  <a:prstDash val="solid"/>
                </a:ln>
                <a:solidFill>
                  <a:srgbClr val="005BBB"/>
                </a:solidFill>
                <a:effectLst>
                  <a:outerShdw blurRad="41275" dist="20320" dir="1800000" algn="tl" rotWithShape="0">
                    <a:srgbClr val="000000">
                      <a:alpha val="40000"/>
                    </a:srgbClr>
                  </a:outerShdw>
                </a:effectLst>
              </a:rPr>
              <a:t>Samordning av tillsyn </a:t>
            </a:r>
            <a:r>
              <a:rPr lang="sv-SE" sz="2000" b="1" spc="-50" dirty="0" smtClean="0">
                <a:ln w="6350">
                  <a:noFill/>
                  <a:prstDash val="solid"/>
                </a:ln>
                <a:solidFill>
                  <a:srgbClr val="005BBB"/>
                </a:solidFill>
                <a:effectLst>
                  <a:outerShdw blurRad="41275" dist="20320" dir="1800000" algn="tl" rotWithShape="0">
                    <a:srgbClr val="000000">
                      <a:alpha val="40000"/>
                    </a:srgbClr>
                  </a:outerShdw>
                </a:effectLst>
              </a:rPr>
              <a:t>(Miljöfarlig </a:t>
            </a:r>
            <a:r>
              <a:rPr lang="sv-SE" sz="2000" b="1" spc="-50" dirty="0">
                <a:ln w="6350">
                  <a:noFill/>
                  <a:prstDash val="solid"/>
                </a:ln>
                <a:solidFill>
                  <a:srgbClr val="005BBB"/>
                </a:solidFill>
                <a:effectLst>
                  <a:outerShdw blurRad="41275" dist="20320" dir="1800000" algn="tl" rotWithShape="0">
                    <a:srgbClr val="000000">
                      <a:alpha val="40000"/>
                    </a:srgbClr>
                  </a:outerShdw>
                </a:effectLst>
              </a:rPr>
              <a:t>verksamhet)</a:t>
            </a:r>
          </a:p>
        </p:txBody>
      </p:sp>
      <p:pic>
        <p:nvPicPr>
          <p:cNvPr id="17" name="Bildobjekt 1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08614" y="4270646"/>
            <a:ext cx="524006" cy="634653"/>
          </a:xfrm>
          <a:prstGeom prst="rect">
            <a:avLst/>
          </a:prstGeom>
        </p:spPr>
      </p:pic>
    </p:spTree>
    <p:extLst>
      <p:ext uri="{BB962C8B-B14F-4D97-AF65-F5344CB8AC3E}">
        <p14:creationId xmlns:p14="http://schemas.microsoft.com/office/powerpoint/2010/main" val="950738596"/>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additive="base">
                                        <p:cTn id="7" dur="500" fill="hold"/>
                                        <p:tgtEl>
                                          <p:spTgt spid="44"/>
                                        </p:tgtEl>
                                        <p:attrNameLst>
                                          <p:attrName>ppt_x</p:attrName>
                                        </p:attrNameLst>
                                      </p:cBhvr>
                                      <p:tavLst>
                                        <p:tav tm="0">
                                          <p:val>
                                            <p:strVal val="#ppt_x"/>
                                          </p:val>
                                        </p:tav>
                                        <p:tav tm="100000">
                                          <p:val>
                                            <p:strVal val="#ppt_x"/>
                                          </p:val>
                                        </p:tav>
                                      </p:tavLst>
                                    </p:anim>
                                    <p:anim calcmode="lin" valueType="num">
                                      <p:cBhvr additive="base">
                                        <p:cTn id="8" dur="500" fill="hold"/>
                                        <p:tgtEl>
                                          <p:spTgt spid="4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46"/>
                                        </p:tgtEl>
                                        <p:attrNameLst>
                                          <p:attrName>style.visibility</p:attrName>
                                        </p:attrNameLst>
                                      </p:cBhvr>
                                      <p:to>
                                        <p:strVal val="visible"/>
                                      </p:to>
                                    </p:set>
                                    <p:anim calcmode="lin" valueType="num">
                                      <p:cBhvr additive="base">
                                        <p:cTn id="12" dur="500" fill="hold"/>
                                        <p:tgtEl>
                                          <p:spTgt spid="46"/>
                                        </p:tgtEl>
                                        <p:attrNameLst>
                                          <p:attrName>ppt_x</p:attrName>
                                        </p:attrNameLst>
                                      </p:cBhvr>
                                      <p:tavLst>
                                        <p:tav tm="0">
                                          <p:val>
                                            <p:strVal val="0-#ppt_w/2"/>
                                          </p:val>
                                        </p:tav>
                                        <p:tav tm="100000">
                                          <p:val>
                                            <p:strVal val="#ppt_x"/>
                                          </p:val>
                                        </p:tav>
                                      </p:tavLst>
                                    </p:anim>
                                    <p:anim calcmode="lin" valueType="num">
                                      <p:cBhvr additive="base">
                                        <p:cTn id="13" dur="500" fill="hold"/>
                                        <p:tgtEl>
                                          <p:spTgt spid="4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l 2"/>
          <p:cNvGraphicFramePr>
            <a:graphicFrameLocks noGrp="1"/>
          </p:cNvGraphicFramePr>
          <p:nvPr>
            <p:extLst>
              <p:ext uri="{D42A27DB-BD31-4B8C-83A1-F6EECF244321}">
                <p14:modId xmlns:p14="http://schemas.microsoft.com/office/powerpoint/2010/main" val="3085449316"/>
              </p:ext>
            </p:extLst>
          </p:nvPr>
        </p:nvGraphicFramePr>
        <p:xfrm>
          <a:off x="2729631" y="987574"/>
          <a:ext cx="5232401" cy="1905000"/>
        </p:xfrm>
        <a:graphic>
          <a:graphicData uri="http://schemas.openxmlformats.org/drawingml/2006/table">
            <a:tbl>
              <a:tblPr/>
              <a:tblGrid>
                <a:gridCol w="2465479"/>
                <a:gridCol w="1383461"/>
                <a:gridCol w="1383461"/>
              </a:tblGrid>
              <a:tr h="190500">
                <a:tc>
                  <a:txBody>
                    <a:bodyPr/>
                    <a:lstStyle/>
                    <a:p>
                      <a:pPr algn="l" fontAlgn="ctr"/>
                      <a:r>
                        <a:rPr lang="sv-SE" sz="800" b="1" i="0" u="none" strike="noStrike" dirty="0" err="1">
                          <a:solidFill>
                            <a:srgbClr val="000000"/>
                          </a:solidFill>
                          <a:effectLst/>
                          <a:latin typeface="Open Sans"/>
                        </a:rPr>
                        <a:t>NNRs</a:t>
                      </a:r>
                      <a:r>
                        <a:rPr lang="sv-SE" sz="800" b="1" i="0" u="none" strike="noStrike" dirty="0">
                          <a:solidFill>
                            <a:srgbClr val="000000"/>
                          </a:solidFill>
                          <a:effectLst/>
                          <a:latin typeface="Open Sans"/>
                        </a:rPr>
                        <a:t> kommungranskning 2016:   </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FFBA00"/>
                    </a:solidFill>
                  </a:tcPr>
                </a:tc>
                <a:tc>
                  <a:txBody>
                    <a:bodyPr/>
                    <a:lstStyle/>
                    <a:p>
                      <a:pPr algn="l" fontAlgn="ctr"/>
                      <a:r>
                        <a:rPr lang="sv-SE" sz="800" b="1" i="0" u="none" strike="noStrike">
                          <a:solidFill>
                            <a:srgbClr val="000000"/>
                          </a:solidFill>
                          <a:effectLst/>
                          <a:latin typeface="Open Sans"/>
                        </a:rPr>
                        <a:t>Kalmar</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FFBA00"/>
                    </a:solidFill>
                  </a:tcPr>
                </a:tc>
                <a:tc>
                  <a:txBody>
                    <a:bodyPr/>
                    <a:lstStyle/>
                    <a:p>
                      <a:pPr algn="l" fontAlgn="ctr"/>
                      <a:r>
                        <a:rPr lang="sv-SE" sz="800" b="1" i="0" u="none" strike="noStrike">
                          <a:solidFill>
                            <a:srgbClr val="000000"/>
                          </a:solidFill>
                          <a:effectLst/>
                          <a:latin typeface="Open Sans"/>
                        </a:rPr>
                        <a:t>Sverige</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FFBA00"/>
                    </a:solidFill>
                  </a:tcPr>
                </a:tc>
              </a:tr>
              <a:tr h="190500">
                <a:tc>
                  <a:txBody>
                    <a:bodyPr/>
                    <a:lstStyle/>
                    <a:p>
                      <a:pPr algn="l" fontAlgn="ctr"/>
                      <a:r>
                        <a:rPr lang="sv-SE" sz="800" b="0" i="0" u="none" strike="noStrike">
                          <a:solidFill>
                            <a:srgbClr val="000000"/>
                          </a:solidFill>
                          <a:effectLst/>
                          <a:latin typeface="Open Sans"/>
                        </a:rPr>
                        <a:t> </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0"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0"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r>
              <a:tr h="190500">
                <a:tc>
                  <a:txBody>
                    <a:bodyPr/>
                    <a:lstStyle/>
                    <a:p>
                      <a:pPr algn="l" fontAlgn="ctr"/>
                      <a:r>
                        <a:rPr lang="sv-SE" sz="800" b="1" i="0" u="none" strike="noStrike" dirty="0">
                          <a:solidFill>
                            <a:srgbClr val="000000"/>
                          </a:solidFill>
                          <a:effectLst/>
                          <a:latin typeface="Open Sans"/>
                        </a:rPr>
                        <a:t>Företagslots/En väg in till kommunen</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0"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0"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r>
              <a:tr h="190500">
                <a:tc>
                  <a:txBody>
                    <a:bodyPr/>
                    <a:lstStyle/>
                    <a:p>
                      <a:pPr algn="l" fontAlgn="ctr"/>
                      <a:r>
                        <a:rPr lang="sv-SE" sz="800" b="0" i="0" u="none" strike="noStrike">
                          <a:solidFill>
                            <a:srgbClr val="000000"/>
                          </a:solidFill>
                          <a:effectLst/>
                          <a:latin typeface="Open Sans"/>
                        </a:rPr>
                        <a:t>Samordnande roll</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0" i="0" u="none" strike="noStrike">
                          <a:solidFill>
                            <a:srgbClr val="000000"/>
                          </a:solidFill>
                          <a:effectLst/>
                          <a:latin typeface="Open Sans"/>
                        </a:rPr>
                        <a:t>70%</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0" i="0" u="none" strike="noStrike">
                          <a:solidFill>
                            <a:srgbClr val="000000"/>
                          </a:solidFill>
                          <a:effectLst/>
                          <a:latin typeface="Open Sans"/>
                        </a:rPr>
                        <a:t>67%</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r>
              <a:tr h="190500">
                <a:tc>
                  <a:txBody>
                    <a:bodyPr/>
                    <a:lstStyle/>
                    <a:p>
                      <a:pPr algn="l" fontAlgn="ctr"/>
                      <a:r>
                        <a:rPr lang="sv-SE" sz="800" b="0" i="0" u="none" strike="noStrike">
                          <a:solidFill>
                            <a:srgbClr val="000000"/>
                          </a:solidFill>
                          <a:effectLst/>
                          <a:latin typeface="Open Sans"/>
                        </a:rPr>
                        <a:t>Pådrivande roll</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0" i="0" u="none" strike="noStrike">
                          <a:solidFill>
                            <a:srgbClr val="000000"/>
                          </a:solidFill>
                          <a:effectLst/>
                          <a:latin typeface="Open Sans"/>
                        </a:rPr>
                        <a:t>60%</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0" i="0" u="none" strike="noStrike">
                          <a:solidFill>
                            <a:srgbClr val="000000"/>
                          </a:solidFill>
                          <a:effectLst/>
                          <a:latin typeface="Open Sans"/>
                        </a:rPr>
                        <a:t>67%</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r>
              <a:tr h="190500">
                <a:tc>
                  <a:txBody>
                    <a:bodyPr/>
                    <a:lstStyle/>
                    <a:p>
                      <a:pPr algn="l" fontAlgn="ctr"/>
                      <a:r>
                        <a:rPr lang="sv-SE" sz="800" b="0" i="0" u="none" strike="noStrike">
                          <a:solidFill>
                            <a:srgbClr val="000000"/>
                          </a:solidFill>
                          <a:effectLst/>
                          <a:latin typeface="Open Sans"/>
                        </a:rPr>
                        <a:t>Följa ärendet på nätet</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0" i="0" u="none" strike="noStrike">
                          <a:solidFill>
                            <a:srgbClr val="000000"/>
                          </a:solidFill>
                          <a:effectLst/>
                          <a:latin typeface="Open Sans"/>
                        </a:rPr>
                        <a:t>11%</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0" i="0" u="none" strike="noStrike">
                          <a:solidFill>
                            <a:srgbClr val="000000"/>
                          </a:solidFill>
                          <a:effectLst/>
                          <a:latin typeface="Open Sans"/>
                        </a:rPr>
                        <a:t>21%</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r>
              <a:tr h="190500">
                <a:tc>
                  <a:txBody>
                    <a:bodyPr/>
                    <a:lstStyle/>
                    <a:p>
                      <a:pPr algn="l" fontAlgn="ctr"/>
                      <a:r>
                        <a:rPr lang="sv-SE" sz="800" b="0" i="0" u="none" strike="noStrike">
                          <a:solidFill>
                            <a:srgbClr val="000000"/>
                          </a:solidFill>
                          <a:effectLst/>
                          <a:latin typeface="Open Sans"/>
                        </a:rPr>
                        <a:t> </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0"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0"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r>
              <a:tr h="190500">
                <a:tc>
                  <a:txBody>
                    <a:bodyPr/>
                    <a:lstStyle/>
                    <a:p>
                      <a:pPr algn="l" fontAlgn="ctr"/>
                      <a:r>
                        <a:rPr lang="sv-SE" sz="800" b="1" i="0" u="none" strike="noStrike" dirty="0">
                          <a:solidFill>
                            <a:srgbClr val="000000"/>
                          </a:solidFill>
                          <a:effectLst/>
                          <a:latin typeface="Open Sans"/>
                        </a:rPr>
                        <a:t>Handläggningstider medelvärde</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0"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0"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r>
              <a:tr h="190500">
                <a:tc>
                  <a:txBody>
                    <a:bodyPr/>
                    <a:lstStyle/>
                    <a:p>
                      <a:pPr algn="l" fontAlgn="ctr"/>
                      <a:r>
                        <a:rPr lang="sv-SE" sz="800" b="0" i="0" u="none" strike="noStrike">
                          <a:solidFill>
                            <a:srgbClr val="000000"/>
                          </a:solidFill>
                          <a:effectLst/>
                          <a:latin typeface="Open Sans"/>
                        </a:rPr>
                        <a:t>Serveringstillstånd</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0" i="0" u="none" strike="noStrike">
                          <a:solidFill>
                            <a:srgbClr val="000000"/>
                          </a:solidFill>
                          <a:effectLst/>
                          <a:latin typeface="Open Sans"/>
                        </a:rPr>
                        <a:t>6,1 veckor</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0" i="0" u="none" strike="noStrike">
                          <a:solidFill>
                            <a:srgbClr val="000000"/>
                          </a:solidFill>
                          <a:effectLst/>
                          <a:latin typeface="Open Sans"/>
                        </a:rPr>
                        <a:t>6,0 veckor</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r>
              <a:tr h="190500">
                <a:tc>
                  <a:txBody>
                    <a:bodyPr/>
                    <a:lstStyle/>
                    <a:p>
                      <a:pPr algn="l" fontAlgn="ctr"/>
                      <a:r>
                        <a:rPr lang="sv-SE" sz="800" b="0" i="0" u="none" strike="noStrike">
                          <a:solidFill>
                            <a:srgbClr val="000000"/>
                          </a:solidFill>
                          <a:effectLst/>
                          <a:latin typeface="Open Sans"/>
                        </a:rPr>
                        <a:t>Bygglov</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0" i="0" u="none" strike="noStrike">
                          <a:solidFill>
                            <a:srgbClr val="000000"/>
                          </a:solidFill>
                          <a:effectLst/>
                          <a:latin typeface="Open Sans"/>
                        </a:rPr>
                        <a:t>4,4 veckor</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0" i="0" u="none" strike="noStrike" dirty="0">
                          <a:solidFill>
                            <a:srgbClr val="000000"/>
                          </a:solidFill>
                          <a:effectLst/>
                          <a:latin typeface="Open Sans"/>
                        </a:rPr>
                        <a:t>4,0 veckor</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r>
            </a:tbl>
          </a:graphicData>
        </a:graphic>
      </p:graphicFrame>
      <p:grpSp>
        <p:nvGrpSpPr>
          <p:cNvPr id="44" name="Grupp 43"/>
          <p:cNvGrpSpPr/>
          <p:nvPr/>
        </p:nvGrpSpPr>
        <p:grpSpPr>
          <a:xfrm>
            <a:off x="-6428" y="0"/>
            <a:ext cx="1554092" cy="5143500"/>
            <a:chOff x="-6428" y="0"/>
            <a:chExt cx="1554092" cy="5143500"/>
          </a:xfrm>
        </p:grpSpPr>
        <p:sp>
          <p:nvSpPr>
            <p:cNvPr id="19" name="Rektangel 18"/>
            <p:cNvSpPr/>
            <p:nvPr/>
          </p:nvSpPr>
          <p:spPr>
            <a:xfrm>
              <a:off x="-6428" y="0"/>
              <a:ext cx="1554092" cy="51435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9" name="Bildobjekt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5729" y="307240"/>
              <a:ext cx="1095911" cy="746680"/>
            </a:xfrm>
            <a:prstGeom prst="rect">
              <a:avLst/>
            </a:prstGeom>
          </p:spPr>
        </p:pic>
        <p:sp>
          <p:nvSpPr>
            <p:cNvPr id="28" name="Rektangel 27"/>
            <p:cNvSpPr>
              <a:spLocks noChangeAspect="1"/>
            </p:cNvSpPr>
            <p:nvPr/>
          </p:nvSpPr>
          <p:spPr>
            <a:xfrm>
              <a:off x="54842" y="1131590"/>
              <a:ext cx="1452963" cy="441339"/>
            </a:xfrm>
            <a:prstGeom prst="rect">
              <a:avLst/>
            </a:prstGeom>
            <a:noFill/>
          </p:spPr>
          <p:txBody>
            <a:bodyPr wrap="none" lIns="91440" tIns="45720" rIns="91440" bIns="45720">
              <a:spAutoFit/>
            </a:bodyPr>
            <a:lstStyle/>
            <a:p>
              <a:pPr algn="ctr">
                <a:lnSpc>
                  <a:spcPct val="80000"/>
                </a:lnSpc>
              </a:pPr>
              <a:r>
                <a:rPr lang="sv-SE" sz="1400" b="1" spc="-50" dirty="0">
                  <a:ln w="6350">
                    <a:noFill/>
                    <a:prstDash val="solid"/>
                  </a:ln>
                  <a:solidFill>
                    <a:srgbClr val="005BBB"/>
                  </a:solidFill>
                  <a:effectLst>
                    <a:outerShdw blurRad="41275" dist="20320" dir="1800000" algn="tl" rotWithShape="0">
                      <a:srgbClr val="000000">
                        <a:alpha val="40000"/>
                      </a:srgbClr>
                    </a:outerShdw>
                  </a:effectLst>
                </a:rPr>
                <a:t>Regeltillämpning</a:t>
              </a:r>
              <a:br>
                <a:rPr lang="sv-SE" sz="1400" b="1" spc="-50" dirty="0">
                  <a:ln w="6350">
                    <a:noFill/>
                    <a:prstDash val="solid"/>
                  </a:ln>
                  <a:solidFill>
                    <a:srgbClr val="005BBB"/>
                  </a:solidFill>
                  <a:effectLst>
                    <a:outerShdw blurRad="41275" dist="20320" dir="1800000" algn="tl" rotWithShape="0">
                      <a:srgbClr val="000000">
                        <a:alpha val="40000"/>
                      </a:srgbClr>
                    </a:outerShdw>
                  </a:effectLst>
                </a:rPr>
              </a:br>
              <a:r>
                <a:rPr lang="sv-SE" sz="1400" b="1" spc="-50" dirty="0">
                  <a:ln w="6350">
                    <a:noFill/>
                    <a:prstDash val="solid"/>
                  </a:ln>
                  <a:solidFill>
                    <a:srgbClr val="005BBB"/>
                  </a:solidFill>
                  <a:effectLst>
                    <a:outerShdw blurRad="41275" dist="20320" dir="1800000" algn="tl" rotWithShape="0">
                      <a:srgbClr val="000000">
                        <a:alpha val="40000"/>
                      </a:srgbClr>
                    </a:outerShdw>
                  </a:effectLst>
                </a:rPr>
                <a:t>på kommunal nivå</a:t>
              </a:r>
              <a:endParaRPr lang="sv-SE" sz="1400" b="1" cap="none" spc="-50" dirty="0">
                <a:ln w="6350">
                  <a:noFill/>
                  <a:prstDash val="solid"/>
                </a:ln>
                <a:solidFill>
                  <a:srgbClr val="005BBB"/>
                </a:solidFill>
                <a:effectLst>
                  <a:outerShdw blurRad="41275" dist="20320" dir="1800000" algn="tl" rotWithShape="0">
                    <a:srgbClr val="000000">
                      <a:alpha val="40000"/>
                    </a:srgbClr>
                  </a:outerShdw>
                </a:effectLst>
              </a:endParaRPr>
            </a:p>
          </p:txBody>
        </p:sp>
      </p:grpSp>
      <p:sp>
        <p:nvSpPr>
          <p:cNvPr id="5" name="Rektangel 4"/>
          <p:cNvSpPr/>
          <p:nvPr/>
        </p:nvSpPr>
        <p:spPr>
          <a:xfrm>
            <a:off x="-6428" y="4587974"/>
            <a:ext cx="9150428" cy="555526"/>
          </a:xfrm>
          <a:prstGeom prst="rect">
            <a:avLst/>
          </a:prstGeom>
          <a:solidFill>
            <a:srgbClr val="005B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sv-SE" dirty="0"/>
          </a:p>
        </p:txBody>
      </p:sp>
      <p:pic>
        <p:nvPicPr>
          <p:cNvPr id="6" name="Bildobjekt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44142" y="4700483"/>
            <a:ext cx="554516" cy="330507"/>
          </a:xfrm>
          <a:prstGeom prst="rect">
            <a:avLst/>
          </a:prstGeom>
        </p:spPr>
      </p:pic>
      <p:pic>
        <p:nvPicPr>
          <p:cNvPr id="8" name="Bildobjekt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02868" y="4760240"/>
            <a:ext cx="3525408" cy="159400"/>
          </a:xfrm>
          <a:prstGeom prst="rect">
            <a:avLst/>
          </a:prstGeom>
        </p:spPr>
      </p:pic>
      <p:sp>
        <p:nvSpPr>
          <p:cNvPr id="40" name="Rektangel 39"/>
          <p:cNvSpPr>
            <a:spLocks noChangeAspect="1"/>
          </p:cNvSpPr>
          <p:nvPr/>
        </p:nvSpPr>
        <p:spPr>
          <a:xfrm>
            <a:off x="1547664" y="232302"/>
            <a:ext cx="7596336" cy="344710"/>
          </a:xfrm>
          <a:prstGeom prst="rect">
            <a:avLst/>
          </a:prstGeom>
          <a:noFill/>
        </p:spPr>
        <p:txBody>
          <a:bodyPr wrap="square" lIns="91440" tIns="45720" rIns="91440" bIns="45720">
            <a:spAutoFit/>
          </a:bodyPr>
          <a:lstStyle/>
          <a:p>
            <a:pPr algn="ctr">
              <a:lnSpc>
                <a:spcPct val="80000"/>
              </a:lnSpc>
            </a:pPr>
            <a:r>
              <a:rPr lang="sv-SE" sz="2000" b="1" spc="-50" dirty="0" smtClean="0">
                <a:ln w="6350">
                  <a:noFill/>
                  <a:prstDash val="solid"/>
                </a:ln>
                <a:solidFill>
                  <a:srgbClr val="005BBB"/>
                </a:solidFill>
                <a:effectLst>
                  <a:outerShdw blurRad="41275" dist="20320" dir="1800000" algn="tl" rotWithShape="0">
                    <a:srgbClr val="000000">
                      <a:alpha val="40000"/>
                    </a:srgbClr>
                  </a:outerShdw>
                </a:effectLst>
              </a:rPr>
              <a:t>Länets </a:t>
            </a:r>
            <a:r>
              <a:rPr lang="sv-SE" sz="2000" b="1" spc="-50" dirty="0">
                <a:ln w="6350">
                  <a:noFill/>
                  <a:prstDash val="solid"/>
                </a:ln>
                <a:solidFill>
                  <a:srgbClr val="005BBB"/>
                </a:solidFill>
                <a:effectLst>
                  <a:outerShdw blurRad="41275" dist="20320" dir="1800000" algn="tl" rotWithShape="0">
                    <a:srgbClr val="000000">
                      <a:alpha val="40000"/>
                    </a:srgbClr>
                  </a:outerShdw>
                </a:effectLst>
              </a:rPr>
              <a:t>kommuner – Sverige totalt</a:t>
            </a:r>
          </a:p>
        </p:txBody>
      </p:sp>
      <p:pic>
        <p:nvPicPr>
          <p:cNvPr id="14" name="Bildobjekt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08614" y="4270646"/>
            <a:ext cx="524006" cy="634653"/>
          </a:xfrm>
          <a:prstGeom prst="rect">
            <a:avLst/>
          </a:prstGeom>
        </p:spPr>
      </p:pic>
    </p:spTree>
    <p:extLst>
      <p:ext uri="{BB962C8B-B14F-4D97-AF65-F5344CB8AC3E}">
        <p14:creationId xmlns:p14="http://schemas.microsoft.com/office/powerpoint/2010/main" val="121446885"/>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additive="base">
                                        <p:cTn id="7" dur="500" fill="hold"/>
                                        <p:tgtEl>
                                          <p:spTgt spid="44"/>
                                        </p:tgtEl>
                                        <p:attrNameLst>
                                          <p:attrName>ppt_x</p:attrName>
                                        </p:attrNameLst>
                                      </p:cBhvr>
                                      <p:tavLst>
                                        <p:tav tm="0">
                                          <p:val>
                                            <p:strVal val="#ppt_x"/>
                                          </p:val>
                                        </p:tav>
                                        <p:tav tm="100000">
                                          <p:val>
                                            <p:strVal val="#ppt_x"/>
                                          </p:val>
                                        </p:tav>
                                      </p:tavLst>
                                    </p:anim>
                                    <p:anim calcmode="lin" valueType="num">
                                      <p:cBhvr additive="base">
                                        <p:cTn id="8" dur="500" fill="hold"/>
                                        <p:tgtEl>
                                          <p:spTgt spid="4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 1"/>
          <p:cNvGraphicFramePr>
            <a:graphicFrameLocks noGrp="1"/>
          </p:cNvGraphicFramePr>
          <p:nvPr>
            <p:extLst>
              <p:ext uri="{D42A27DB-BD31-4B8C-83A1-F6EECF244321}">
                <p14:modId xmlns:p14="http://schemas.microsoft.com/office/powerpoint/2010/main" val="1087000433"/>
              </p:ext>
            </p:extLst>
          </p:nvPr>
        </p:nvGraphicFramePr>
        <p:xfrm>
          <a:off x="2729631" y="987574"/>
          <a:ext cx="5232401" cy="2857500"/>
        </p:xfrm>
        <a:graphic>
          <a:graphicData uri="http://schemas.openxmlformats.org/drawingml/2006/table">
            <a:tbl>
              <a:tblPr/>
              <a:tblGrid>
                <a:gridCol w="2465479"/>
                <a:gridCol w="1383461"/>
                <a:gridCol w="1383461"/>
              </a:tblGrid>
              <a:tr h="190500">
                <a:tc>
                  <a:txBody>
                    <a:bodyPr/>
                    <a:lstStyle/>
                    <a:p>
                      <a:pPr algn="l" fontAlgn="ctr"/>
                      <a:r>
                        <a:rPr lang="sv-SE" sz="800" b="1" i="0" u="none" strike="noStrike" dirty="0" err="1">
                          <a:solidFill>
                            <a:srgbClr val="000000"/>
                          </a:solidFill>
                          <a:effectLst/>
                          <a:latin typeface="Open Sans"/>
                        </a:rPr>
                        <a:t>NNRs</a:t>
                      </a:r>
                      <a:r>
                        <a:rPr lang="sv-SE" sz="800" b="1" i="0" u="none" strike="noStrike" dirty="0">
                          <a:solidFill>
                            <a:srgbClr val="000000"/>
                          </a:solidFill>
                          <a:effectLst/>
                          <a:latin typeface="Open Sans"/>
                        </a:rPr>
                        <a:t> kommungranskning 2016:   </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FFBA00"/>
                    </a:solidFill>
                  </a:tcPr>
                </a:tc>
                <a:tc>
                  <a:txBody>
                    <a:bodyPr/>
                    <a:lstStyle/>
                    <a:p>
                      <a:pPr algn="l" fontAlgn="ctr"/>
                      <a:r>
                        <a:rPr lang="sv-SE" sz="800" b="1" i="0" u="none" strike="noStrike">
                          <a:solidFill>
                            <a:srgbClr val="000000"/>
                          </a:solidFill>
                          <a:effectLst/>
                          <a:latin typeface="Open Sans"/>
                        </a:rPr>
                        <a:t>Kalmar</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FFBA00"/>
                    </a:solidFill>
                  </a:tcPr>
                </a:tc>
                <a:tc>
                  <a:txBody>
                    <a:bodyPr/>
                    <a:lstStyle/>
                    <a:p>
                      <a:pPr algn="l" fontAlgn="ctr"/>
                      <a:r>
                        <a:rPr lang="sv-SE" sz="800" b="1" i="0" u="none" strike="noStrike">
                          <a:solidFill>
                            <a:srgbClr val="000000"/>
                          </a:solidFill>
                          <a:effectLst/>
                          <a:latin typeface="Open Sans"/>
                        </a:rPr>
                        <a:t>Sverige</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FFBA00"/>
                    </a:solidFill>
                  </a:tcPr>
                </a:tc>
              </a:tr>
              <a:tr h="190500">
                <a:tc>
                  <a:txBody>
                    <a:bodyPr/>
                    <a:lstStyle/>
                    <a:p>
                      <a:pPr algn="l" fontAlgn="ctr"/>
                      <a:r>
                        <a:rPr lang="sv-SE" sz="800" b="1" i="0" u="none" strike="noStrike">
                          <a:solidFill>
                            <a:srgbClr val="000000"/>
                          </a:solidFill>
                          <a:effectLst/>
                          <a:latin typeface="Open Sans"/>
                        </a:rPr>
                        <a:t> </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r>
              <a:tr h="190500">
                <a:tc>
                  <a:txBody>
                    <a:bodyPr/>
                    <a:lstStyle/>
                    <a:p>
                      <a:pPr algn="l" fontAlgn="ctr"/>
                      <a:r>
                        <a:rPr lang="sv-SE" sz="800" b="1" i="0" u="none" strike="noStrike">
                          <a:solidFill>
                            <a:srgbClr val="000000"/>
                          </a:solidFill>
                          <a:effectLst/>
                          <a:latin typeface="Open Sans"/>
                        </a:rPr>
                        <a:t>Servicegarantier</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r>
              <a:tr h="190500">
                <a:tc>
                  <a:txBody>
                    <a:bodyPr/>
                    <a:lstStyle/>
                    <a:p>
                      <a:pPr algn="l" fontAlgn="ctr"/>
                      <a:r>
                        <a:rPr lang="sv-SE" sz="800" b="0" i="0" u="none" strike="noStrike">
                          <a:solidFill>
                            <a:srgbClr val="000000"/>
                          </a:solidFill>
                          <a:effectLst/>
                          <a:latin typeface="Open Sans"/>
                        </a:rPr>
                        <a:t>Serveringstillstånd</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0" i="0" u="none" strike="noStrike">
                          <a:solidFill>
                            <a:srgbClr val="000000"/>
                          </a:solidFill>
                          <a:effectLst/>
                          <a:latin typeface="Open Sans"/>
                        </a:rPr>
                        <a:t>64%</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0" i="0" u="none" strike="noStrike">
                          <a:solidFill>
                            <a:srgbClr val="000000"/>
                          </a:solidFill>
                          <a:effectLst/>
                          <a:latin typeface="Open Sans"/>
                        </a:rPr>
                        <a:t>60%</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r>
              <a:tr h="190500">
                <a:tc>
                  <a:txBody>
                    <a:bodyPr/>
                    <a:lstStyle/>
                    <a:p>
                      <a:pPr algn="l" fontAlgn="ctr"/>
                      <a:r>
                        <a:rPr lang="sv-SE" sz="800" b="0" i="0" u="none" strike="noStrike">
                          <a:solidFill>
                            <a:srgbClr val="000000"/>
                          </a:solidFill>
                          <a:effectLst/>
                          <a:latin typeface="Open Sans"/>
                        </a:rPr>
                        <a:t>Bygglov</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0" i="0" u="none" strike="noStrike">
                          <a:solidFill>
                            <a:srgbClr val="000000"/>
                          </a:solidFill>
                          <a:effectLst/>
                          <a:latin typeface="Open Sans"/>
                        </a:rPr>
                        <a:t>36%</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0" i="0" u="none" strike="noStrike">
                          <a:solidFill>
                            <a:srgbClr val="000000"/>
                          </a:solidFill>
                          <a:effectLst/>
                          <a:latin typeface="Open Sans"/>
                        </a:rPr>
                        <a:t>30%</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r>
              <a:tr h="190500">
                <a:tc>
                  <a:txBody>
                    <a:bodyPr/>
                    <a:lstStyle/>
                    <a:p>
                      <a:pPr algn="l" fontAlgn="ctr"/>
                      <a:r>
                        <a:rPr lang="sv-SE" sz="800" b="0" i="0" u="none" strike="noStrike">
                          <a:solidFill>
                            <a:srgbClr val="000000"/>
                          </a:solidFill>
                          <a:effectLst/>
                          <a:latin typeface="Open Sans"/>
                        </a:rPr>
                        <a:t> </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0"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0"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r>
              <a:tr h="190500">
                <a:tc>
                  <a:txBody>
                    <a:bodyPr/>
                    <a:lstStyle/>
                    <a:p>
                      <a:pPr algn="l" fontAlgn="ctr"/>
                      <a:r>
                        <a:rPr lang="sv-SE" sz="800" b="1" i="0" u="none" strike="noStrike">
                          <a:solidFill>
                            <a:srgbClr val="000000"/>
                          </a:solidFill>
                          <a:effectLst/>
                          <a:latin typeface="Open Sans"/>
                        </a:rPr>
                        <a:t>Tillståndsavgifter min/max</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0"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0"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r>
              <a:tr h="190500">
                <a:tc>
                  <a:txBody>
                    <a:bodyPr/>
                    <a:lstStyle/>
                    <a:p>
                      <a:pPr algn="l" fontAlgn="ctr"/>
                      <a:r>
                        <a:rPr lang="sv-SE" sz="800" b="0" i="0" u="none" strike="noStrike">
                          <a:solidFill>
                            <a:srgbClr val="000000"/>
                          </a:solidFill>
                          <a:effectLst/>
                          <a:latin typeface="Open Sans"/>
                        </a:rPr>
                        <a:t>Serveringstillstånd</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0" i="0" u="none" strike="noStrike" dirty="0" smtClean="0">
                          <a:solidFill>
                            <a:srgbClr val="000000"/>
                          </a:solidFill>
                          <a:effectLst/>
                          <a:latin typeface="Open Sans"/>
                        </a:rPr>
                        <a:t>6 000 – 11 000 </a:t>
                      </a:r>
                      <a:r>
                        <a:rPr lang="sv-SE" sz="800" b="0" i="0" u="none" strike="noStrike" dirty="0">
                          <a:solidFill>
                            <a:srgbClr val="000000"/>
                          </a:solidFill>
                          <a:effectLst/>
                          <a:latin typeface="Open Sans"/>
                        </a:rPr>
                        <a:t>kr</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0" i="0" u="none" strike="noStrike" dirty="0" smtClean="0">
                          <a:solidFill>
                            <a:srgbClr val="000000"/>
                          </a:solidFill>
                          <a:effectLst/>
                          <a:latin typeface="Open Sans"/>
                        </a:rPr>
                        <a:t>1 200-14 800 </a:t>
                      </a:r>
                      <a:r>
                        <a:rPr lang="sv-SE" sz="800" b="0" i="0" u="none" strike="noStrike" dirty="0">
                          <a:solidFill>
                            <a:srgbClr val="000000"/>
                          </a:solidFill>
                          <a:effectLst/>
                          <a:latin typeface="Open Sans"/>
                        </a:rPr>
                        <a:t>kr</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r>
              <a:tr h="190500">
                <a:tc>
                  <a:txBody>
                    <a:bodyPr/>
                    <a:lstStyle/>
                    <a:p>
                      <a:pPr algn="l" fontAlgn="ctr"/>
                      <a:r>
                        <a:rPr lang="sv-SE" sz="800" b="0" i="0" u="none" strike="noStrike">
                          <a:solidFill>
                            <a:srgbClr val="000000"/>
                          </a:solidFill>
                          <a:effectLst/>
                          <a:latin typeface="Open Sans"/>
                        </a:rPr>
                        <a:t>Bygglov inkl. planavgift</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0" i="0" u="none" strike="noStrike" dirty="0" smtClean="0">
                          <a:solidFill>
                            <a:srgbClr val="000000"/>
                          </a:solidFill>
                          <a:effectLst/>
                          <a:latin typeface="Open Sans"/>
                        </a:rPr>
                        <a:t>22 325 – 94 270 </a:t>
                      </a:r>
                      <a:r>
                        <a:rPr lang="sv-SE" sz="800" b="0" i="0" u="none" strike="noStrike" dirty="0">
                          <a:solidFill>
                            <a:srgbClr val="000000"/>
                          </a:solidFill>
                          <a:effectLst/>
                          <a:latin typeface="Open Sans"/>
                        </a:rPr>
                        <a:t>kr</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0" i="0" u="none" strike="noStrike" dirty="0" smtClean="0">
                          <a:solidFill>
                            <a:srgbClr val="000000"/>
                          </a:solidFill>
                          <a:effectLst/>
                          <a:latin typeface="Open Sans"/>
                        </a:rPr>
                        <a:t>5 126 </a:t>
                      </a:r>
                      <a:r>
                        <a:rPr lang="sv-SE" sz="800" b="0" i="0" u="none" strike="noStrike" dirty="0">
                          <a:solidFill>
                            <a:srgbClr val="000000"/>
                          </a:solidFill>
                          <a:effectLst/>
                          <a:latin typeface="Open Sans"/>
                        </a:rPr>
                        <a:t>– </a:t>
                      </a:r>
                      <a:r>
                        <a:rPr lang="sv-SE" sz="800" b="0" i="0" u="none" strike="noStrike" dirty="0" smtClean="0">
                          <a:solidFill>
                            <a:srgbClr val="000000"/>
                          </a:solidFill>
                          <a:effectLst/>
                          <a:latin typeface="Open Sans"/>
                        </a:rPr>
                        <a:t>170 383 </a:t>
                      </a:r>
                      <a:r>
                        <a:rPr lang="sv-SE" sz="800" b="0" i="0" u="none" strike="noStrike" dirty="0">
                          <a:solidFill>
                            <a:srgbClr val="000000"/>
                          </a:solidFill>
                          <a:effectLst/>
                          <a:latin typeface="Open Sans"/>
                        </a:rPr>
                        <a:t>kr</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r>
              <a:tr h="190500">
                <a:tc>
                  <a:txBody>
                    <a:bodyPr/>
                    <a:lstStyle/>
                    <a:p>
                      <a:pPr algn="l" fontAlgn="ctr"/>
                      <a:r>
                        <a:rPr lang="sv-SE" sz="800" b="0" i="0" u="none" strike="noStrike">
                          <a:solidFill>
                            <a:srgbClr val="000000"/>
                          </a:solidFill>
                          <a:effectLst/>
                          <a:latin typeface="Open Sans"/>
                        </a:rPr>
                        <a:t>Miljöfarlig verksamhet (anmälan)</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0" i="0" u="none" strike="noStrike" dirty="0">
                          <a:solidFill>
                            <a:srgbClr val="000000"/>
                          </a:solidFill>
                          <a:effectLst/>
                          <a:latin typeface="Open Sans"/>
                        </a:rPr>
                        <a:t>0 </a:t>
                      </a:r>
                      <a:r>
                        <a:rPr lang="sv-SE" sz="800" b="0" i="0" u="none" strike="noStrike" dirty="0" smtClean="0">
                          <a:solidFill>
                            <a:srgbClr val="000000"/>
                          </a:solidFill>
                          <a:effectLst/>
                          <a:latin typeface="Open Sans"/>
                        </a:rPr>
                        <a:t>– 11 200 </a:t>
                      </a:r>
                      <a:r>
                        <a:rPr lang="sv-SE" sz="800" b="0" i="0" u="none" strike="noStrike" dirty="0">
                          <a:solidFill>
                            <a:srgbClr val="000000"/>
                          </a:solidFill>
                          <a:effectLst/>
                          <a:latin typeface="Open Sans"/>
                        </a:rPr>
                        <a:t>kr</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0" i="0" u="none" strike="noStrike" dirty="0">
                          <a:solidFill>
                            <a:srgbClr val="000000"/>
                          </a:solidFill>
                          <a:effectLst/>
                          <a:latin typeface="Open Sans"/>
                        </a:rPr>
                        <a:t>0 – </a:t>
                      </a:r>
                      <a:r>
                        <a:rPr lang="sv-SE" sz="800" b="0" i="0" u="none" strike="noStrike" dirty="0" smtClean="0">
                          <a:solidFill>
                            <a:srgbClr val="000000"/>
                          </a:solidFill>
                          <a:effectLst/>
                          <a:latin typeface="Open Sans"/>
                        </a:rPr>
                        <a:t>19 000 </a:t>
                      </a:r>
                      <a:r>
                        <a:rPr lang="sv-SE" sz="800" b="0" i="0" u="none" strike="noStrike" dirty="0">
                          <a:solidFill>
                            <a:srgbClr val="000000"/>
                          </a:solidFill>
                          <a:effectLst/>
                          <a:latin typeface="Open Sans"/>
                        </a:rPr>
                        <a:t>kr</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r>
              <a:tr h="190500">
                <a:tc>
                  <a:txBody>
                    <a:bodyPr/>
                    <a:lstStyle/>
                    <a:p>
                      <a:pPr algn="l" fontAlgn="ctr"/>
                      <a:r>
                        <a:rPr lang="sv-SE" sz="800" b="0" i="0" u="none" strike="noStrike">
                          <a:solidFill>
                            <a:srgbClr val="000000"/>
                          </a:solidFill>
                          <a:effectLst/>
                          <a:latin typeface="Open Sans"/>
                        </a:rPr>
                        <a:t> </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0"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0" i="0" u="none" strike="noStrike" dirty="0">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r>
              <a:tr h="190500">
                <a:tc>
                  <a:txBody>
                    <a:bodyPr/>
                    <a:lstStyle/>
                    <a:p>
                      <a:pPr algn="l" fontAlgn="ctr"/>
                      <a:r>
                        <a:rPr lang="sv-SE" sz="800" b="1" i="0" u="none" strike="noStrike">
                          <a:solidFill>
                            <a:srgbClr val="000000"/>
                          </a:solidFill>
                          <a:effectLst/>
                          <a:latin typeface="Open Sans"/>
                        </a:rPr>
                        <a:t>Tillsynsavgifter min/max</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0"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0"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r>
              <a:tr h="190500">
                <a:tc>
                  <a:txBody>
                    <a:bodyPr/>
                    <a:lstStyle/>
                    <a:p>
                      <a:pPr algn="l" fontAlgn="ctr"/>
                      <a:r>
                        <a:rPr lang="sv-SE" sz="800" b="0" i="0" u="none" strike="noStrike">
                          <a:solidFill>
                            <a:srgbClr val="000000"/>
                          </a:solidFill>
                          <a:effectLst/>
                          <a:latin typeface="Open Sans"/>
                        </a:rPr>
                        <a:t>Miljöfarlig verksamhet</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0" i="0" u="none" strike="noStrike" dirty="0">
                          <a:solidFill>
                            <a:srgbClr val="000000"/>
                          </a:solidFill>
                          <a:effectLst/>
                          <a:latin typeface="Open Sans"/>
                        </a:rPr>
                        <a:t>0 </a:t>
                      </a:r>
                      <a:r>
                        <a:rPr lang="sv-SE" sz="800" b="0" i="0" u="none" strike="noStrike" dirty="0" smtClean="0">
                          <a:solidFill>
                            <a:srgbClr val="000000"/>
                          </a:solidFill>
                          <a:effectLst/>
                          <a:latin typeface="Open Sans"/>
                        </a:rPr>
                        <a:t>– 11 200 </a:t>
                      </a:r>
                      <a:r>
                        <a:rPr lang="sv-SE" sz="800" b="0" i="0" u="none" strike="noStrike" dirty="0">
                          <a:solidFill>
                            <a:srgbClr val="000000"/>
                          </a:solidFill>
                          <a:effectLst/>
                          <a:latin typeface="Open Sans"/>
                        </a:rPr>
                        <a:t>kr</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0" i="0" u="none" strike="noStrike" dirty="0">
                          <a:solidFill>
                            <a:srgbClr val="000000"/>
                          </a:solidFill>
                          <a:effectLst/>
                          <a:latin typeface="Open Sans"/>
                        </a:rPr>
                        <a:t>0 – </a:t>
                      </a:r>
                      <a:r>
                        <a:rPr lang="sv-SE" sz="800" b="0" i="0" u="none" strike="noStrike" dirty="0" smtClean="0">
                          <a:solidFill>
                            <a:srgbClr val="000000"/>
                          </a:solidFill>
                          <a:effectLst/>
                          <a:latin typeface="Open Sans"/>
                        </a:rPr>
                        <a:t>19 000 </a:t>
                      </a:r>
                      <a:r>
                        <a:rPr lang="sv-SE" sz="800" b="0" i="0" u="none" strike="noStrike" dirty="0">
                          <a:solidFill>
                            <a:srgbClr val="000000"/>
                          </a:solidFill>
                          <a:effectLst/>
                          <a:latin typeface="Open Sans"/>
                        </a:rPr>
                        <a:t>kr</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r>
              <a:tr h="190500">
                <a:tc>
                  <a:txBody>
                    <a:bodyPr/>
                    <a:lstStyle/>
                    <a:p>
                      <a:pPr algn="l" fontAlgn="ctr"/>
                      <a:r>
                        <a:rPr lang="sv-SE" sz="800" b="0" i="0" u="none" strike="noStrike">
                          <a:solidFill>
                            <a:srgbClr val="000000"/>
                          </a:solidFill>
                          <a:effectLst/>
                          <a:latin typeface="Open Sans"/>
                        </a:rPr>
                        <a:t>Livsmedelskontroll (kontrollavgift)</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0" i="0" u="none" strike="noStrike" dirty="0" smtClean="0">
                          <a:solidFill>
                            <a:srgbClr val="000000"/>
                          </a:solidFill>
                          <a:effectLst/>
                          <a:latin typeface="Open Sans"/>
                        </a:rPr>
                        <a:t>3 900 – 20 000 </a:t>
                      </a:r>
                      <a:r>
                        <a:rPr lang="sv-SE" sz="800" b="0" i="0" u="none" strike="noStrike" dirty="0">
                          <a:solidFill>
                            <a:srgbClr val="000000"/>
                          </a:solidFill>
                          <a:effectLst/>
                          <a:latin typeface="Open Sans"/>
                        </a:rPr>
                        <a:t>kr</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0" i="0" u="none" strike="noStrike" dirty="0">
                          <a:solidFill>
                            <a:srgbClr val="000000"/>
                          </a:solidFill>
                          <a:effectLst/>
                          <a:latin typeface="Open Sans"/>
                        </a:rPr>
                        <a:t>2570 </a:t>
                      </a:r>
                      <a:r>
                        <a:rPr lang="sv-SE" sz="800" b="0" i="0" u="none" strike="noStrike" dirty="0" smtClean="0">
                          <a:solidFill>
                            <a:srgbClr val="000000"/>
                          </a:solidFill>
                          <a:effectLst/>
                          <a:latin typeface="Open Sans"/>
                        </a:rPr>
                        <a:t>– 28 224 </a:t>
                      </a:r>
                      <a:r>
                        <a:rPr lang="sv-SE" sz="800" b="0" i="0" u="none" strike="noStrike" dirty="0">
                          <a:solidFill>
                            <a:srgbClr val="000000"/>
                          </a:solidFill>
                          <a:effectLst/>
                          <a:latin typeface="Open Sans"/>
                        </a:rPr>
                        <a:t>kr</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r>
              <a:tr h="190500">
                <a:tc>
                  <a:txBody>
                    <a:bodyPr/>
                    <a:lstStyle/>
                    <a:p>
                      <a:pPr algn="l" fontAlgn="ctr"/>
                      <a:r>
                        <a:rPr lang="sv-SE" sz="800" b="0" i="0" u="none" strike="noStrike">
                          <a:solidFill>
                            <a:srgbClr val="000000"/>
                          </a:solidFill>
                          <a:effectLst/>
                          <a:latin typeface="Open Sans"/>
                        </a:rPr>
                        <a:t>Livsmedelskontroll (timtaxa)</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0" i="0" u="none" strike="noStrike" dirty="0">
                          <a:solidFill>
                            <a:srgbClr val="000000"/>
                          </a:solidFill>
                          <a:effectLst/>
                          <a:latin typeface="Open Sans"/>
                        </a:rPr>
                        <a:t>710 </a:t>
                      </a:r>
                      <a:r>
                        <a:rPr lang="sv-SE" sz="800" b="0" i="0" u="none" strike="noStrike" dirty="0" smtClean="0">
                          <a:solidFill>
                            <a:srgbClr val="000000"/>
                          </a:solidFill>
                          <a:effectLst/>
                          <a:latin typeface="Open Sans"/>
                        </a:rPr>
                        <a:t>– 1 000 </a:t>
                      </a:r>
                      <a:r>
                        <a:rPr lang="sv-SE" sz="800" b="0" i="0" u="none" strike="noStrike" dirty="0">
                          <a:solidFill>
                            <a:srgbClr val="000000"/>
                          </a:solidFill>
                          <a:effectLst/>
                          <a:latin typeface="Open Sans"/>
                        </a:rPr>
                        <a:t>kr</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0" i="0" u="none" strike="noStrike" dirty="0">
                          <a:solidFill>
                            <a:srgbClr val="000000"/>
                          </a:solidFill>
                          <a:effectLst/>
                          <a:latin typeface="Open Sans"/>
                        </a:rPr>
                        <a:t>700 </a:t>
                      </a:r>
                      <a:r>
                        <a:rPr lang="sv-SE" sz="800" b="0" i="0" u="none" strike="noStrike" dirty="0" smtClean="0">
                          <a:solidFill>
                            <a:srgbClr val="000000"/>
                          </a:solidFill>
                          <a:effectLst/>
                          <a:latin typeface="Open Sans"/>
                        </a:rPr>
                        <a:t>– 1 319 </a:t>
                      </a:r>
                      <a:r>
                        <a:rPr lang="sv-SE" sz="800" b="0" i="0" u="none" strike="noStrike" dirty="0">
                          <a:solidFill>
                            <a:srgbClr val="000000"/>
                          </a:solidFill>
                          <a:effectLst/>
                          <a:latin typeface="Open Sans"/>
                        </a:rPr>
                        <a:t>kr</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r>
            </a:tbl>
          </a:graphicData>
        </a:graphic>
      </p:graphicFrame>
      <p:grpSp>
        <p:nvGrpSpPr>
          <p:cNvPr id="44" name="Grupp 43"/>
          <p:cNvGrpSpPr/>
          <p:nvPr/>
        </p:nvGrpSpPr>
        <p:grpSpPr>
          <a:xfrm>
            <a:off x="-6428" y="0"/>
            <a:ext cx="1554092" cy="5143500"/>
            <a:chOff x="-6428" y="0"/>
            <a:chExt cx="1554092" cy="5143500"/>
          </a:xfrm>
        </p:grpSpPr>
        <p:sp>
          <p:nvSpPr>
            <p:cNvPr id="19" name="Rektangel 18"/>
            <p:cNvSpPr/>
            <p:nvPr/>
          </p:nvSpPr>
          <p:spPr>
            <a:xfrm>
              <a:off x="-6428" y="0"/>
              <a:ext cx="1554092" cy="51435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9" name="Bildobjekt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5729" y="307240"/>
              <a:ext cx="1095911" cy="746680"/>
            </a:xfrm>
            <a:prstGeom prst="rect">
              <a:avLst/>
            </a:prstGeom>
          </p:spPr>
        </p:pic>
        <p:sp>
          <p:nvSpPr>
            <p:cNvPr id="28" name="Rektangel 27"/>
            <p:cNvSpPr>
              <a:spLocks noChangeAspect="1"/>
            </p:cNvSpPr>
            <p:nvPr/>
          </p:nvSpPr>
          <p:spPr>
            <a:xfrm>
              <a:off x="54841" y="1131590"/>
              <a:ext cx="1452962" cy="441339"/>
            </a:xfrm>
            <a:prstGeom prst="rect">
              <a:avLst/>
            </a:prstGeom>
            <a:noFill/>
          </p:spPr>
          <p:txBody>
            <a:bodyPr wrap="none" lIns="91440" tIns="45720" rIns="91440" bIns="45720">
              <a:spAutoFit/>
            </a:bodyPr>
            <a:lstStyle/>
            <a:p>
              <a:pPr algn="ctr">
                <a:lnSpc>
                  <a:spcPct val="80000"/>
                </a:lnSpc>
              </a:pPr>
              <a:r>
                <a:rPr lang="sv-SE" sz="1400" b="1" spc="-50" dirty="0">
                  <a:ln w="6350">
                    <a:noFill/>
                    <a:prstDash val="solid"/>
                  </a:ln>
                  <a:solidFill>
                    <a:srgbClr val="005BBB"/>
                  </a:solidFill>
                  <a:effectLst>
                    <a:outerShdw blurRad="41275" dist="20320" dir="1800000" algn="tl" rotWithShape="0">
                      <a:srgbClr val="000000">
                        <a:alpha val="40000"/>
                      </a:srgbClr>
                    </a:outerShdw>
                  </a:effectLst>
                </a:rPr>
                <a:t>Regeltillämpning</a:t>
              </a:r>
              <a:br>
                <a:rPr lang="sv-SE" sz="1400" b="1" spc="-50" dirty="0">
                  <a:ln w="6350">
                    <a:noFill/>
                    <a:prstDash val="solid"/>
                  </a:ln>
                  <a:solidFill>
                    <a:srgbClr val="005BBB"/>
                  </a:solidFill>
                  <a:effectLst>
                    <a:outerShdw blurRad="41275" dist="20320" dir="1800000" algn="tl" rotWithShape="0">
                      <a:srgbClr val="000000">
                        <a:alpha val="40000"/>
                      </a:srgbClr>
                    </a:outerShdw>
                  </a:effectLst>
                </a:rPr>
              </a:br>
              <a:r>
                <a:rPr lang="sv-SE" sz="1400" b="1" spc="-50" dirty="0">
                  <a:ln w="6350">
                    <a:noFill/>
                    <a:prstDash val="solid"/>
                  </a:ln>
                  <a:solidFill>
                    <a:srgbClr val="005BBB"/>
                  </a:solidFill>
                  <a:effectLst>
                    <a:outerShdw blurRad="41275" dist="20320" dir="1800000" algn="tl" rotWithShape="0">
                      <a:srgbClr val="000000">
                        <a:alpha val="40000"/>
                      </a:srgbClr>
                    </a:outerShdw>
                  </a:effectLst>
                </a:rPr>
                <a:t>på kommunal nivå</a:t>
              </a:r>
            </a:p>
          </p:txBody>
        </p:sp>
      </p:grpSp>
      <p:sp>
        <p:nvSpPr>
          <p:cNvPr id="5" name="Rektangel 4"/>
          <p:cNvSpPr/>
          <p:nvPr/>
        </p:nvSpPr>
        <p:spPr>
          <a:xfrm>
            <a:off x="-6428" y="4587974"/>
            <a:ext cx="9150428" cy="555526"/>
          </a:xfrm>
          <a:prstGeom prst="rect">
            <a:avLst/>
          </a:prstGeom>
          <a:solidFill>
            <a:srgbClr val="005B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sv-SE" dirty="0"/>
          </a:p>
        </p:txBody>
      </p:sp>
      <p:pic>
        <p:nvPicPr>
          <p:cNvPr id="6" name="Bildobjekt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44142" y="4700483"/>
            <a:ext cx="554516" cy="330507"/>
          </a:xfrm>
          <a:prstGeom prst="rect">
            <a:avLst/>
          </a:prstGeom>
        </p:spPr>
      </p:pic>
      <p:pic>
        <p:nvPicPr>
          <p:cNvPr id="8" name="Bildobjekt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02868" y="4760240"/>
            <a:ext cx="3525408" cy="159400"/>
          </a:xfrm>
          <a:prstGeom prst="rect">
            <a:avLst/>
          </a:prstGeom>
        </p:spPr>
      </p:pic>
      <p:sp>
        <p:nvSpPr>
          <p:cNvPr id="40" name="Rektangel 39"/>
          <p:cNvSpPr>
            <a:spLocks noChangeAspect="1"/>
          </p:cNvSpPr>
          <p:nvPr/>
        </p:nvSpPr>
        <p:spPr>
          <a:xfrm>
            <a:off x="1547664" y="232302"/>
            <a:ext cx="7596336" cy="344710"/>
          </a:xfrm>
          <a:prstGeom prst="rect">
            <a:avLst/>
          </a:prstGeom>
          <a:noFill/>
        </p:spPr>
        <p:txBody>
          <a:bodyPr wrap="square" lIns="91440" tIns="45720" rIns="91440" bIns="45720">
            <a:spAutoFit/>
          </a:bodyPr>
          <a:lstStyle/>
          <a:p>
            <a:pPr algn="ctr">
              <a:lnSpc>
                <a:spcPct val="80000"/>
              </a:lnSpc>
            </a:pPr>
            <a:r>
              <a:rPr lang="sv-SE" sz="2000" b="1" spc="-50" dirty="0" smtClean="0">
                <a:ln w="6350">
                  <a:noFill/>
                  <a:prstDash val="solid"/>
                </a:ln>
                <a:solidFill>
                  <a:srgbClr val="005BBB"/>
                </a:solidFill>
                <a:effectLst>
                  <a:outerShdw blurRad="41275" dist="20320" dir="1800000" algn="tl" rotWithShape="0">
                    <a:srgbClr val="000000">
                      <a:alpha val="40000"/>
                    </a:srgbClr>
                  </a:outerShdw>
                </a:effectLst>
              </a:rPr>
              <a:t>Länets </a:t>
            </a:r>
            <a:r>
              <a:rPr lang="sv-SE" sz="2000" b="1" spc="-50" dirty="0">
                <a:ln w="6350">
                  <a:noFill/>
                  <a:prstDash val="solid"/>
                </a:ln>
                <a:solidFill>
                  <a:srgbClr val="005BBB"/>
                </a:solidFill>
                <a:effectLst>
                  <a:outerShdw blurRad="41275" dist="20320" dir="1800000" algn="tl" rotWithShape="0">
                    <a:srgbClr val="000000">
                      <a:alpha val="40000"/>
                    </a:srgbClr>
                  </a:outerShdw>
                </a:effectLst>
              </a:rPr>
              <a:t>kommuner – Sverige totalt</a:t>
            </a:r>
          </a:p>
        </p:txBody>
      </p:sp>
      <p:pic>
        <p:nvPicPr>
          <p:cNvPr id="14" name="Bildobjekt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08614" y="4270646"/>
            <a:ext cx="524006" cy="634653"/>
          </a:xfrm>
          <a:prstGeom prst="rect">
            <a:avLst/>
          </a:prstGeom>
        </p:spPr>
      </p:pic>
    </p:spTree>
    <p:extLst>
      <p:ext uri="{BB962C8B-B14F-4D97-AF65-F5344CB8AC3E}">
        <p14:creationId xmlns:p14="http://schemas.microsoft.com/office/powerpoint/2010/main" val="1566993024"/>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additive="base">
                                        <p:cTn id="7" dur="500" fill="hold"/>
                                        <p:tgtEl>
                                          <p:spTgt spid="44"/>
                                        </p:tgtEl>
                                        <p:attrNameLst>
                                          <p:attrName>ppt_x</p:attrName>
                                        </p:attrNameLst>
                                      </p:cBhvr>
                                      <p:tavLst>
                                        <p:tav tm="0">
                                          <p:val>
                                            <p:strVal val="#ppt_x"/>
                                          </p:val>
                                        </p:tav>
                                        <p:tav tm="100000">
                                          <p:val>
                                            <p:strVal val="#ppt_x"/>
                                          </p:val>
                                        </p:tav>
                                      </p:tavLst>
                                    </p:anim>
                                    <p:anim calcmode="lin" valueType="num">
                                      <p:cBhvr additive="base">
                                        <p:cTn id="8" dur="500" fill="hold"/>
                                        <p:tgtEl>
                                          <p:spTgt spid="4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 1"/>
          <p:cNvGraphicFramePr>
            <a:graphicFrameLocks noGrp="1"/>
          </p:cNvGraphicFramePr>
          <p:nvPr>
            <p:extLst>
              <p:ext uri="{D42A27DB-BD31-4B8C-83A1-F6EECF244321}">
                <p14:modId xmlns:p14="http://schemas.microsoft.com/office/powerpoint/2010/main" val="4707256"/>
              </p:ext>
            </p:extLst>
          </p:nvPr>
        </p:nvGraphicFramePr>
        <p:xfrm>
          <a:off x="2602632" y="987574"/>
          <a:ext cx="5486400" cy="2286000"/>
        </p:xfrm>
        <a:graphic>
          <a:graphicData uri="http://schemas.openxmlformats.org/drawingml/2006/table">
            <a:tbl>
              <a:tblPr/>
              <a:tblGrid>
                <a:gridCol w="1371600"/>
                <a:gridCol w="1371600"/>
                <a:gridCol w="1371600"/>
                <a:gridCol w="1371600"/>
              </a:tblGrid>
              <a:tr h="190500">
                <a:tc>
                  <a:txBody>
                    <a:bodyPr/>
                    <a:lstStyle/>
                    <a:p>
                      <a:pPr algn="l" fontAlgn="ctr"/>
                      <a:r>
                        <a:rPr lang="sv-SE" sz="800" b="1" i="0" u="none" strike="noStrike" dirty="0">
                          <a:solidFill>
                            <a:srgbClr val="000000"/>
                          </a:solidFill>
                          <a:effectLst/>
                          <a:latin typeface="Open Sans"/>
                        </a:rPr>
                        <a:t>Kommun</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FFBA00"/>
                    </a:solidFill>
                  </a:tcPr>
                </a:tc>
                <a:tc>
                  <a:txBody>
                    <a:bodyPr/>
                    <a:lstStyle/>
                    <a:p>
                      <a:pPr algn="l" fontAlgn="ctr"/>
                      <a:r>
                        <a:rPr lang="sv-SE" sz="800" b="1" i="0" u="none" strike="noStrike">
                          <a:solidFill>
                            <a:srgbClr val="000000"/>
                          </a:solidFill>
                          <a:effectLst/>
                          <a:latin typeface="Open Sans"/>
                        </a:rPr>
                        <a:t>Har lots</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FFBA00"/>
                    </a:solidFill>
                  </a:tcPr>
                </a:tc>
                <a:tc>
                  <a:txBody>
                    <a:bodyPr/>
                    <a:lstStyle/>
                    <a:p>
                      <a:pPr algn="l" fontAlgn="ctr"/>
                      <a:r>
                        <a:rPr lang="sv-SE" sz="800" b="1" i="0" u="none" strike="noStrike">
                          <a:solidFill>
                            <a:srgbClr val="000000"/>
                          </a:solidFill>
                          <a:effectLst/>
                          <a:latin typeface="Open Sans"/>
                        </a:rPr>
                        <a:t>Lots: Samordnande</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FFBA00"/>
                    </a:solidFill>
                  </a:tcPr>
                </a:tc>
                <a:tc>
                  <a:txBody>
                    <a:bodyPr/>
                    <a:lstStyle/>
                    <a:p>
                      <a:pPr algn="l" fontAlgn="ctr"/>
                      <a:r>
                        <a:rPr lang="sv-SE" sz="800" b="1" i="0" u="none" strike="noStrike">
                          <a:solidFill>
                            <a:srgbClr val="000000"/>
                          </a:solidFill>
                          <a:effectLst/>
                          <a:latin typeface="Open Sans"/>
                        </a:rPr>
                        <a:t>Lots: Pådrivande</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FFBA00"/>
                    </a:solidFill>
                  </a:tcPr>
                </a:tc>
              </a:tr>
              <a:tr h="190500">
                <a:tc>
                  <a:txBody>
                    <a:bodyPr/>
                    <a:lstStyle/>
                    <a:p>
                      <a:pPr algn="l" fontAlgn="ctr"/>
                      <a:r>
                        <a:rPr lang="sv-SE" sz="800" b="1" i="0" u="none" strike="noStrike">
                          <a:solidFill>
                            <a:srgbClr val="000000"/>
                          </a:solidFill>
                          <a:effectLst/>
                          <a:latin typeface="Open Sans"/>
                        </a:rPr>
                        <a:t>Borgholm                                            </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Ja</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Ja</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Nej</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r>
              <a:tr h="190500">
                <a:tc>
                  <a:txBody>
                    <a:bodyPr/>
                    <a:lstStyle/>
                    <a:p>
                      <a:pPr algn="l" fontAlgn="ctr"/>
                      <a:r>
                        <a:rPr lang="sv-SE" sz="800" b="1" i="0" u="none" strike="noStrike">
                          <a:solidFill>
                            <a:srgbClr val="000000"/>
                          </a:solidFill>
                          <a:effectLst/>
                          <a:latin typeface="Open Sans"/>
                        </a:rPr>
                        <a:t>Emmaboda                                            </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Ja</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Nej</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Nej</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r>
              <a:tr h="190500">
                <a:tc>
                  <a:txBody>
                    <a:bodyPr/>
                    <a:lstStyle/>
                    <a:p>
                      <a:pPr algn="l" fontAlgn="ctr"/>
                      <a:r>
                        <a:rPr lang="sv-SE" sz="800" b="1" i="0" u="none" strike="noStrike">
                          <a:solidFill>
                            <a:srgbClr val="000000"/>
                          </a:solidFill>
                          <a:effectLst/>
                          <a:latin typeface="Open Sans"/>
                        </a:rPr>
                        <a:t>Hultsfred                                           </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Ja</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Ja</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Ja</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r>
              <a:tr h="190500">
                <a:tc>
                  <a:txBody>
                    <a:bodyPr/>
                    <a:lstStyle/>
                    <a:p>
                      <a:pPr algn="l" fontAlgn="ctr"/>
                      <a:r>
                        <a:rPr lang="sv-SE" sz="800" b="1" i="0" u="none" strike="noStrike">
                          <a:solidFill>
                            <a:srgbClr val="000000"/>
                          </a:solidFill>
                          <a:effectLst/>
                          <a:latin typeface="Open Sans"/>
                        </a:rPr>
                        <a:t>Högsby</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Ja</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Ja</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Ja</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r>
              <a:tr h="190500">
                <a:tc>
                  <a:txBody>
                    <a:bodyPr/>
                    <a:lstStyle/>
                    <a:p>
                      <a:pPr algn="l" fontAlgn="ctr"/>
                      <a:r>
                        <a:rPr lang="sv-SE" sz="800" b="1" i="0" u="none" strike="noStrike">
                          <a:solidFill>
                            <a:srgbClr val="000000"/>
                          </a:solidFill>
                          <a:effectLst/>
                          <a:latin typeface="Open Sans"/>
                        </a:rPr>
                        <a:t>Kalmar</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Ja</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Ja</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Ja</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r>
              <a:tr h="190500">
                <a:tc>
                  <a:txBody>
                    <a:bodyPr/>
                    <a:lstStyle/>
                    <a:p>
                      <a:pPr algn="l" fontAlgn="ctr"/>
                      <a:r>
                        <a:rPr lang="sv-SE" sz="800" b="1" i="0" u="none" strike="noStrike">
                          <a:solidFill>
                            <a:srgbClr val="000000"/>
                          </a:solidFill>
                          <a:effectLst/>
                          <a:latin typeface="Open Sans"/>
                        </a:rPr>
                        <a:t>Mönsterås                                           </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Ja</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Nej</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Ja</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r>
              <a:tr h="190500">
                <a:tc>
                  <a:txBody>
                    <a:bodyPr/>
                    <a:lstStyle/>
                    <a:p>
                      <a:pPr algn="l" fontAlgn="ctr"/>
                      <a:r>
                        <a:rPr lang="sv-SE" sz="800" b="1" i="0" u="none" strike="noStrike">
                          <a:solidFill>
                            <a:srgbClr val="000000"/>
                          </a:solidFill>
                          <a:effectLst/>
                          <a:latin typeface="Open Sans"/>
                        </a:rPr>
                        <a:t>Mörbylånga</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Ja</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Nej</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Nej</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r>
              <a:tr h="190500">
                <a:tc>
                  <a:txBody>
                    <a:bodyPr/>
                    <a:lstStyle/>
                    <a:p>
                      <a:pPr algn="l" fontAlgn="ctr"/>
                      <a:r>
                        <a:rPr lang="sv-SE" sz="800" b="1" i="0" u="none" strike="noStrike">
                          <a:solidFill>
                            <a:srgbClr val="000000"/>
                          </a:solidFill>
                          <a:effectLst/>
                          <a:latin typeface="Open Sans"/>
                        </a:rPr>
                        <a:t>Nybro                                               </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Ja</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Ja</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Ja</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r>
              <a:tr h="190500">
                <a:tc>
                  <a:txBody>
                    <a:bodyPr/>
                    <a:lstStyle/>
                    <a:p>
                      <a:pPr algn="l" fontAlgn="ctr"/>
                      <a:r>
                        <a:rPr lang="sv-SE" sz="800" b="1" i="0" u="none" strike="noStrike">
                          <a:solidFill>
                            <a:srgbClr val="000000"/>
                          </a:solidFill>
                          <a:effectLst/>
                          <a:latin typeface="Open Sans"/>
                        </a:rPr>
                        <a:t>Oskarshamn                                          </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Ja</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Ja</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Nej</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r>
              <a:tr h="190500">
                <a:tc>
                  <a:txBody>
                    <a:bodyPr/>
                    <a:lstStyle/>
                    <a:p>
                      <a:pPr algn="l" fontAlgn="ctr"/>
                      <a:r>
                        <a:rPr lang="sv-SE" sz="800" b="1" i="0" u="none" strike="noStrike">
                          <a:solidFill>
                            <a:srgbClr val="000000"/>
                          </a:solidFill>
                          <a:effectLst/>
                          <a:latin typeface="Open Sans"/>
                        </a:rPr>
                        <a:t>Torsås</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Ja</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endParaRPr lang="sv-SE" sz="800" b="1" i="0" u="none" strike="noStrike" dirty="0">
                        <a:solidFill>
                          <a:srgbClr val="000000"/>
                        </a:solidFill>
                        <a:effectLst/>
                        <a:latin typeface="Open Sans"/>
                      </a:endParaRP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endParaRPr lang="sv-SE" sz="800" b="1" i="0" u="none" strike="noStrike" dirty="0">
                        <a:solidFill>
                          <a:srgbClr val="000000"/>
                        </a:solidFill>
                        <a:effectLst/>
                        <a:latin typeface="Open Sans"/>
                      </a:endParaRP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r>
              <a:tr h="190500">
                <a:tc>
                  <a:txBody>
                    <a:bodyPr/>
                    <a:lstStyle/>
                    <a:p>
                      <a:pPr algn="l" fontAlgn="ctr"/>
                      <a:r>
                        <a:rPr lang="sv-SE" sz="800" b="1" i="0" u="none" strike="noStrike">
                          <a:solidFill>
                            <a:srgbClr val="000000"/>
                          </a:solidFill>
                          <a:effectLst/>
                          <a:latin typeface="Open Sans"/>
                        </a:rPr>
                        <a:t>Västervik                                           </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Ja</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Ja</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dirty="0">
                          <a:solidFill>
                            <a:srgbClr val="000000"/>
                          </a:solidFill>
                          <a:effectLst/>
                          <a:latin typeface="Open Sans"/>
                        </a:rPr>
                        <a:t>Ja</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r>
            </a:tbl>
          </a:graphicData>
        </a:graphic>
      </p:graphicFrame>
      <p:grpSp>
        <p:nvGrpSpPr>
          <p:cNvPr id="44" name="Grupp 43"/>
          <p:cNvGrpSpPr/>
          <p:nvPr/>
        </p:nvGrpSpPr>
        <p:grpSpPr>
          <a:xfrm>
            <a:off x="-6428" y="0"/>
            <a:ext cx="1554092" cy="5143500"/>
            <a:chOff x="-6428" y="0"/>
            <a:chExt cx="1554092" cy="5143500"/>
          </a:xfrm>
        </p:grpSpPr>
        <p:sp>
          <p:nvSpPr>
            <p:cNvPr id="19" name="Rektangel 18"/>
            <p:cNvSpPr/>
            <p:nvPr/>
          </p:nvSpPr>
          <p:spPr>
            <a:xfrm>
              <a:off x="-6428" y="0"/>
              <a:ext cx="1554092" cy="51435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9" name="Bildobjekt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6046" y="314855"/>
              <a:ext cx="876399" cy="744727"/>
            </a:xfrm>
            <a:prstGeom prst="rect">
              <a:avLst/>
            </a:prstGeom>
          </p:spPr>
        </p:pic>
        <p:sp>
          <p:nvSpPr>
            <p:cNvPr id="28" name="Rektangel 27"/>
            <p:cNvSpPr>
              <a:spLocks noChangeAspect="1"/>
            </p:cNvSpPr>
            <p:nvPr/>
          </p:nvSpPr>
          <p:spPr>
            <a:xfrm>
              <a:off x="290758" y="1131590"/>
              <a:ext cx="981102" cy="609398"/>
            </a:xfrm>
            <a:prstGeom prst="rect">
              <a:avLst/>
            </a:prstGeom>
            <a:noFill/>
          </p:spPr>
          <p:txBody>
            <a:bodyPr wrap="none" lIns="91440" tIns="45720" rIns="91440" bIns="45720">
              <a:spAutoFit/>
            </a:bodyPr>
            <a:lstStyle/>
            <a:p>
              <a:pPr algn="ctr">
                <a:lnSpc>
                  <a:spcPct val="80000"/>
                </a:lnSpc>
              </a:pPr>
              <a:r>
                <a:rPr lang="sv-SE" sz="1400" b="1" spc="-50" dirty="0">
                  <a:ln w="6350">
                    <a:noFill/>
                    <a:prstDash val="solid"/>
                  </a:ln>
                  <a:solidFill>
                    <a:srgbClr val="005BBB"/>
                  </a:solidFill>
                  <a:effectLst>
                    <a:outerShdw blurRad="41275" dist="20320" dir="1800000" algn="tl" rotWithShape="0">
                      <a:srgbClr val="000000">
                        <a:alpha val="40000"/>
                      </a:srgbClr>
                    </a:outerShdw>
                  </a:effectLst>
                </a:rPr>
                <a:t>Företagens</a:t>
              </a:r>
              <a:br>
                <a:rPr lang="sv-SE" sz="1400" b="1" spc="-50" dirty="0">
                  <a:ln w="6350">
                    <a:noFill/>
                    <a:prstDash val="solid"/>
                  </a:ln>
                  <a:solidFill>
                    <a:srgbClr val="005BBB"/>
                  </a:solidFill>
                  <a:effectLst>
                    <a:outerShdw blurRad="41275" dist="20320" dir="1800000" algn="tl" rotWithShape="0">
                      <a:srgbClr val="000000">
                        <a:alpha val="40000"/>
                      </a:srgbClr>
                    </a:outerShdw>
                  </a:effectLst>
                </a:rPr>
              </a:br>
              <a:r>
                <a:rPr lang="sv-SE" sz="1400" b="1" spc="-50" dirty="0">
                  <a:ln w="6350">
                    <a:noFill/>
                    <a:prstDash val="solid"/>
                  </a:ln>
                  <a:solidFill>
                    <a:srgbClr val="005BBB"/>
                  </a:solidFill>
                  <a:effectLst>
                    <a:outerShdw blurRad="41275" dist="20320" dir="1800000" algn="tl" rotWithShape="0">
                      <a:srgbClr val="000000">
                        <a:alpha val="40000"/>
                      </a:srgbClr>
                    </a:outerShdw>
                  </a:effectLst>
                </a:rPr>
                <a:t>väg in till</a:t>
              </a:r>
              <a:br>
                <a:rPr lang="sv-SE" sz="1400" b="1" spc="-50" dirty="0">
                  <a:ln w="6350">
                    <a:noFill/>
                    <a:prstDash val="solid"/>
                  </a:ln>
                  <a:solidFill>
                    <a:srgbClr val="005BBB"/>
                  </a:solidFill>
                  <a:effectLst>
                    <a:outerShdw blurRad="41275" dist="20320" dir="1800000" algn="tl" rotWithShape="0">
                      <a:srgbClr val="000000">
                        <a:alpha val="40000"/>
                      </a:srgbClr>
                    </a:outerShdw>
                  </a:effectLst>
                </a:rPr>
              </a:br>
              <a:r>
                <a:rPr lang="sv-SE" sz="1400" b="1" spc="-50" dirty="0" smtClean="0">
                  <a:ln w="6350">
                    <a:noFill/>
                    <a:prstDash val="solid"/>
                  </a:ln>
                  <a:solidFill>
                    <a:srgbClr val="005BBB"/>
                  </a:solidFill>
                  <a:effectLst>
                    <a:outerShdw blurRad="41275" dist="20320" dir="1800000" algn="tl" rotWithShape="0">
                      <a:srgbClr val="000000">
                        <a:alpha val="40000"/>
                      </a:srgbClr>
                    </a:outerShdw>
                  </a:effectLst>
                </a:rPr>
                <a:t>kommunen</a:t>
              </a:r>
              <a:endParaRPr lang="sv-SE" sz="1400" b="1" spc="-50" dirty="0">
                <a:ln w="6350">
                  <a:noFill/>
                  <a:prstDash val="solid"/>
                </a:ln>
                <a:solidFill>
                  <a:srgbClr val="005BBB"/>
                </a:solidFill>
                <a:effectLst>
                  <a:outerShdw blurRad="41275" dist="20320" dir="1800000" algn="tl" rotWithShape="0">
                    <a:srgbClr val="000000">
                      <a:alpha val="40000"/>
                    </a:srgbClr>
                  </a:outerShdw>
                </a:effectLst>
              </a:endParaRPr>
            </a:p>
          </p:txBody>
        </p:sp>
      </p:grpSp>
      <p:sp>
        <p:nvSpPr>
          <p:cNvPr id="5" name="Rektangel 4"/>
          <p:cNvSpPr/>
          <p:nvPr/>
        </p:nvSpPr>
        <p:spPr>
          <a:xfrm>
            <a:off x="-6428" y="4587974"/>
            <a:ext cx="9150428" cy="555526"/>
          </a:xfrm>
          <a:prstGeom prst="rect">
            <a:avLst/>
          </a:prstGeom>
          <a:solidFill>
            <a:srgbClr val="005B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sv-SE" dirty="0"/>
          </a:p>
        </p:txBody>
      </p:sp>
      <p:pic>
        <p:nvPicPr>
          <p:cNvPr id="6" name="Bildobjekt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44142" y="4700483"/>
            <a:ext cx="554516" cy="330507"/>
          </a:xfrm>
          <a:prstGeom prst="rect">
            <a:avLst/>
          </a:prstGeom>
        </p:spPr>
      </p:pic>
      <p:pic>
        <p:nvPicPr>
          <p:cNvPr id="8" name="Bildobjekt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02868" y="4760240"/>
            <a:ext cx="3525408" cy="159400"/>
          </a:xfrm>
          <a:prstGeom prst="rect">
            <a:avLst/>
          </a:prstGeom>
        </p:spPr>
      </p:pic>
      <p:grpSp>
        <p:nvGrpSpPr>
          <p:cNvPr id="46" name="Grupp 45"/>
          <p:cNvGrpSpPr/>
          <p:nvPr/>
        </p:nvGrpSpPr>
        <p:grpSpPr>
          <a:xfrm>
            <a:off x="-396552" y="1851670"/>
            <a:ext cx="2664296" cy="2016224"/>
            <a:chOff x="-396552" y="1851670"/>
            <a:chExt cx="2664296" cy="2016224"/>
          </a:xfrm>
        </p:grpSpPr>
        <p:sp>
          <p:nvSpPr>
            <p:cNvPr id="36" name="Visa 35"/>
            <p:cNvSpPr/>
            <p:nvPr/>
          </p:nvSpPr>
          <p:spPr>
            <a:xfrm>
              <a:off x="-396552" y="1851670"/>
              <a:ext cx="2448272" cy="2016224"/>
            </a:xfrm>
            <a:prstGeom prst="flowChartDisplay">
              <a:avLst/>
            </a:prstGeom>
            <a:solidFill>
              <a:srgbClr val="005BBB"/>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sv-SE"/>
            </a:p>
          </p:txBody>
        </p:sp>
        <p:sp>
          <p:nvSpPr>
            <p:cNvPr id="39" name="textruta 38"/>
            <p:cNvSpPr txBox="1"/>
            <p:nvPr/>
          </p:nvSpPr>
          <p:spPr>
            <a:xfrm>
              <a:off x="107504" y="2002766"/>
              <a:ext cx="2160240" cy="1717393"/>
            </a:xfrm>
            <a:prstGeom prst="rect">
              <a:avLst/>
            </a:prstGeom>
            <a:noFill/>
          </p:spPr>
          <p:txBody>
            <a:bodyPr wrap="square" rtlCol="0">
              <a:spAutoFit/>
            </a:bodyPr>
            <a:lstStyle/>
            <a:p>
              <a:pPr>
                <a:lnSpc>
                  <a:spcPct val="80000"/>
                </a:lnSpc>
              </a:pPr>
              <a:r>
                <a:rPr lang="sv-SE" sz="1200" b="1" dirty="0">
                  <a:solidFill>
                    <a:schemeClr val="bg1"/>
                  </a:solidFill>
                </a:rPr>
                <a:t>Har lots</a:t>
              </a:r>
            </a:p>
            <a:p>
              <a:pPr>
                <a:lnSpc>
                  <a:spcPct val="80000"/>
                </a:lnSpc>
              </a:pPr>
              <a:r>
                <a:rPr lang="sv-SE" sz="1200" dirty="0">
                  <a:solidFill>
                    <a:schemeClr val="bg1"/>
                  </a:solidFill>
                </a:rPr>
                <a:t>Sverige: 92%</a:t>
              </a:r>
            </a:p>
            <a:p>
              <a:pPr>
                <a:lnSpc>
                  <a:spcPct val="80000"/>
                </a:lnSpc>
              </a:pPr>
              <a:r>
                <a:rPr lang="sv-SE" sz="1200" dirty="0">
                  <a:solidFill>
                    <a:schemeClr val="bg1"/>
                  </a:solidFill>
                </a:rPr>
                <a:t>Länet: </a:t>
              </a:r>
              <a:r>
                <a:rPr lang="sv-SE" sz="1200" dirty="0" smtClean="0">
                  <a:solidFill>
                    <a:schemeClr val="bg1"/>
                  </a:solidFill>
                </a:rPr>
                <a:t>100%</a:t>
              </a:r>
              <a:endParaRPr lang="sv-SE" sz="1200" dirty="0">
                <a:solidFill>
                  <a:schemeClr val="bg1"/>
                </a:solidFill>
              </a:endParaRPr>
            </a:p>
            <a:p>
              <a:pPr algn="l">
                <a:lnSpc>
                  <a:spcPct val="80000"/>
                </a:lnSpc>
              </a:pPr>
              <a:endParaRPr lang="sv-SE" sz="1200" b="1" dirty="0">
                <a:solidFill>
                  <a:schemeClr val="bg1"/>
                </a:solidFill>
              </a:endParaRPr>
            </a:p>
            <a:p>
              <a:pPr algn="l">
                <a:lnSpc>
                  <a:spcPct val="80000"/>
                </a:lnSpc>
              </a:pPr>
              <a:r>
                <a:rPr lang="sv-SE" sz="1200" b="1" dirty="0">
                  <a:solidFill>
                    <a:schemeClr val="bg1"/>
                  </a:solidFill>
                </a:rPr>
                <a:t>Samordnande (Ja)</a:t>
              </a:r>
            </a:p>
            <a:p>
              <a:pPr algn="l">
                <a:lnSpc>
                  <a:spcPct val="80000"/>
                </a:lnSpc>
              </a:pPr>
              <a:r>
                <a:rPr lang="sv-SE" sz="1200" dirty="0">
                  <a:solidFill>
                    <a:schemeClr val="bg1"/>
                  </a:solidFill>
                </a:rPr>
                <a:t>Sverige: 67%</a:t>
              </a:r>
            </a:p>
            <a:p>
              <a:pPr algn="l">
                <a:lnSpc>
                  <a:spcPct val="80000"/>
                </a:lnSpc>
              </a:pPr>
              <a:r>
                <a:rPr lang="sv-SE" sz="1200" dirty="0">
                  <a:solidFill>
                    <a:schemeClr val="bg1"/>
                  </a:solidFill>
                </a:rPr>
                <a:t>Länet: </a:t>
              </a:r>
              <a:r>
                <a:rPr lang="sv-SE" sz="1200" dirty="0" smtClean="0">
                  <a:solidFill>
                    <a:schemeClr val="bg1"/>
                  </a:solidFill>
                </a:rPr>
                <a:t>70%</a:t>
              </a:r>
              <a:endParaRPr lang="sv-SE" sz="1200" dirty="0">
                <a:solidFill>
                  <a:schemeClr val="bg1"/>
                </a:solidFill>
              </a:endParaRPr>
            </a:p>
            <a:p>
              <a:pPr algn="l">
                <a:lnSpc>
                  <a:spcPct val="80000"/>
                </a:lnSpc>
              </a:pPr>
              <a:endParaRPr lang="sv-SE" sz="1200" b="1" dirty="0">
                <a:solidFill>
                  <a:schemeClr val="bg1"/>
                </a:solidFill>
              </a:endParaRPr>
            </a:p>
            <a:p>
              <a:pPr algn="l">
                <a:lnSpc>
                  <a:spcPct val="80000"/>
                </a:lnSpc>
              </a:pPr>
              <a:r>
                <a:rPr lang="sv-SE" sz="1200" b="1" dirty="0">
                  <a:solidFill>
                    <a:schemeClr val="bg1"/>
                  </a:solidFill>
                </a:rPr>
                <a:t>Pådrivande (Ja)</a:t>
              </a:r>
            </a:p>
            <a:p>
              <a:pPr algn="l">
                <a:lnSpc>
                  <a:spcPct val="80000"/>
                </a:lnSpc>
              </a:pPr>
              <a:r>
                <a:rPr lang="sv-SE" sz="1200" dirty="0">
                  <a:solidFill>
                    <a:schemeClr val="bg1"/>
                  </a:solidFill>
                </a:rPr>
                <a:t>Sverige: 67%</a:t>
              </a:r>
            </a:p>
            <a:p>
              <a:pPr algn="l">
                <a:lnSpc>
                  <a:spcPct val="80000"/>
                </a:lnSpc>
              </a:pPr>
              <a:r>
                <a:rPr lang="sv-SE" sz="1200" dirty="0">
                  <a:solidFill>
                    <a:schemeClr val="bg1"/>
                  </a:solidFill>
                </a:rPr>
                <a:t>Länet: </a:t>
              </a:r>
              <a:r>
                <a:rPr lang="sv-SE" sz="1200" dirty="0" smtClean="0">
                  <a:solidFill>
                    <a:schemeClr val="bg1"/>
                  </a:solidFill>
                </a:rPr>
                <a:t>60%</a:t>
              </a:r>
              <a:endParaRPr lang="sv-SE" sz="1200" dirty="0">
                <a:solidFill>
                  <a:schemeClr val="bg1"/>
                </a:solidFill>
              </a:endParaRPr>
            </a:p>
          </p:txBody>
        </p:sp>
      </p:grpSp>
      <p:sp>
        <p:nvSpPr>
          <p:cNvPr id="40" name="Rektangel 39"/>
          <p:cNvSpPr>
            <a:spLocks noChangeAspect="1"/>
          </p:cNvSpPr>
          <p:nvPr/>
        </p:nvSpPr>
        <p:spPr>
          <a:xfrm>
            <a:off x="1547664" y="232302"/>
            <a:ext cx="7596336" cy="590931"/>
          </a:xfrm>
          <a:prstGeom prst="rect">
            <a:avLst/>
          </a:prstGeom>
          <a:noFill/>
        </p:spPr>
        <p:txBody>
          <a:bodyPr wrap="square" lIns="91440" tIns="45720" rIns="91440" bIns="45720">
            <a:spAutoFit/>
          </a:bodyPr>
          <a:lstStyle/>
          <a:p>
            <a:pPr algn="ctr">
              <a:lnSpc>
                <a:spcPct val="80000"/>
              </a:lnSpc>
            </a:pPr>
            <a:r>
              <a:rPr lang="sv-SE" sz="2000" b="1" spc="-50" dirty="0">
                <a:ln w="6350">
                  <a:noFill/>
                  <a:prstDash val="solid"/>
                </a:ln>
                <a:solidFill>
                  <a:srgbClr val="005BBB"/>
                </a:solidFill>
                <a:effectLst>
                  <a:outerShdw blurRad="41275" dist="20320" dir="1800000" algn="tl" rotWithShape="0">
                    <a:srgbClr val="000000">
                      <a:alpha val="40000"/>
                    </a:srgbClr>
                  </a:outerShdw>
                </a:effectLst>
              </a:rPr>
              <a:t>Har kommunen en företagslots och kan lotsen agera</a:t>
            </a:r>
          </a:p>
          <a:p>
            <a:pPr algn="ctr">
              <a:lnSpc>
                <a:spcPct val="80000"/>
              </a:lnSpc>
            </a:pPr>
            <a:r>
              <a:rPr lang="sv-SE" sz="2000" b="1" spc="-50" dirty="0">
                <a:ln w="6350">
                  <a:noFill/>
                  <a:prstDash val="solid"/>
                </a:ln>
                <a:solidFill>
                  <a:srgbClr val="005BBB"/>
                </a:solidFill>
                <a:effectLst>
                  <a:outerShdw blurRad="41275" dist="20320" dir="1800000" algn="tl" rotWithShape="0">
                    <a:srgbClr val="000000">
                      <a:alpha val="40000"/>
                    </a:srgbClr>
                  </a:outerShdw>
                </a:effectLst>
              </a:rPr>
              <a:t> samordnande respektive pådrivande?</a:t>
            </a:r>
          </a:p>
        </p:txBody>
      </p:sp>
      <p:pic>
        <p:nvPicPr>
          <p:cNvPr id="16" name="Bildobjekt 1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08614" y="4270646"/>
            <a:ext cx="524006" cy="634653"/>
          </a:xfrm>
          <a:prstGeom prst="rect">
            <a:avLst/>
          </a:prstGeom>
        </p:spPr>
      </p:pic>
    </p:spTree>
    <p:extLst>
      <p:ext uri="{BB962C8B-B14F-4D97-AF65-F5344CB8AC3E}">
        <p14:creationId xmlns:p14="http://schemas.microsoft.com/office/powerpoint/2010/main" val="1740481009"/>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additive="base">
                                        <p:cTn id="7" dur="500" fill="hold"/>
                                        <p:tgtEl>
                                          <p:spTgt spid="44"/>
                                        </p:tgtEl>
                                        <p:attrNameLst>
                                          <p:attrName>ppt_x</p:attrName>
                                        </p:attrNameLst>
                                      </p:cBhvr>
                                      <p:tavLst>
                                        <p:tav tm="0">
                                          <p:val>
                                            <p:strVal val="#ppt_x"/>
                                          </p:val>
                                        </p:tav>
                                        <p:tav tm="100000">
                                          <p:val>
                                            <p:strVal val="#ppt_x"/>
                                          </p:val>
                                        </p:tav>
                                      </p:tavLst>
                                    </p:anim>
                                    <p:anim calcmode="lin" valueType="num">
                                      <p:cBhvr additive="base">
                                        <p:cTn id="8" dur="500" fill="hold"/>
                                        <p:tgtEl>
                                          <p:spTgt spid="4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46"/>
                                        </p:tgtEl>
                                        <p:attrNameLst>
                                          <p:attrName>style.visibility</p:attrName>
                                        </p:attrNameLst>
                                      </p:cBhvr>
                                      <p:to>
                                        <p:strVal val="visible"/>
                                      </p:to>
                                    </p:set>
                                    <p:anim calcmode="lin" valueType="num">
                                      <p:cBhvr additive="base">
                                        <p:cTn id="12" dur="500" fill="hold"/>
                                        <p:tgtEl>
                                          <p:spTgt spid="46"/>
                                        </p:tgtEl>
                                        <p:attrNameLst>
                                          <p:attrName>ppt_x</p:attrName>
                                        </p:attrNameLst>
                                      </p:cBhvr>
                                      <p:tavLst>
                                        <p:tav tm="0">
                                          <p:val>
                                            <p:strVal val="0-#ppt_w/2"/>
                                          </p:val>
                                        </p:tav>
                                        <p:tav tm="100000">
                                          <p:val>
                                            <p:strVal val="#ppt_x"/>
                                          </p:val>
                                        </p:tav>
                                      </p:tavLst>
                                    </p:anim>
                                    <p:anim calcmode="lin" valueType="num">
                                      <p:cBhvr additive="base">
                                        <p:cTn id="13" dur="500" fill="hold"/>
                                        <p:tgtEl>
                                          <p:spTgt spid="4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 name="Grupp 43"/>
          <p:cNvGrpSpPr/>
          <p:nvPr/>
        </p:nvGrpSpPr>
        <p:grpSpPr>
          <a:xfrm>
            <a:off x="-6428" y="0"/>
            <a:ext cx="1554092" cy="5143500"/>
            <a:chOff x="-6428" y="0"/>
            <a:chExt cx="1554092" cy="5143500"/>
          </a:xfrm>
        </p:grpSpPr>
        <p:sp>
          <p:nvSpPr>
            <p:cNvPr id="19" name="Rektangel 18"/>
            <p:cNvSpPr/>
            <p:nvPr/>
          </p:nvSpPr>
          <p:spPr>
            <a:xfrm>
              <a:off x="-6428" y="0"/>
              <a:ext cx="1554092" cy="51435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9" name="Bildobjekt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5729" y="307240"/>
              <a:ext cx="1095911" cy="746680"/>
            </a:xfrm>
            <a:prstGeom prst="rect">
              <a:avLst/>
            </a:prstGeom>
          </p:spPr>
        </p:pic>
        <p:sp>
          <p:nvSpPr>
            <p:cNvPr id="28" name="Rektangel 27"/>
            <p:cNvSpPr>
              <a:spLocks noChangeAspect="1"/>
            </p:cNvSpPr>
            <p:nvPr/>
          </p:nvSpPr>
          <p:spPr>
            <a:xfrm>
              <a:off x="54841" y="1131590"/>
              <a:ext cx="1452962" cy="441339"/>
            </a:xfrm>
            <a:prstGeom prst="rect">
              <a:avLst/>
            </a:prstGeom>
            <a:noFill/>
          </p:spPr>
          <p:txBody>
            <a:bodyPr wrap="none" lIns="91440" tIns="45720" rIns="91440" bIns="45720">
              <a:spAutoFit/>
            </a:bodyPr>
            <a:lstStyle/>
            <a:p>
              <a:pPr algn="ctr">
                <a:lnSpc>
                  <a:spcPct val="80000"/>
                </a:lnSpc>
              </a:pPr>
              <a:r>
                <a:rPr lang="sv-SE" sz="1400" b="1" spc="-50" dirty="0">
                  <a:ln w="6350">
                    <a:noFill/>
                    <a:prstDash val="solid"/>
                  </a:ln>
                  <a:solidFill>
                    <a:srgbClr val="005BBB"/>
                  </a:solidFill>
                  <a:effectLst>
                    <a:outerShdw blurRad="41275" dist="20320" dir="1800000" algn="tl" rotWithShape="0">
                      <a:srgbClr val="000000">
                        <a:alpha val="40000"/>
                      </a:srgbClr>
                    </a:outerShdw>
                  </a:effectLst>
                </a:rPr>
                <a:t>Regeltillämpning</a:t>
              </a:r>
              <a:br>
                <a:rPr lang="sv-SE" sz="1400" b="1" spc="-50" dirty="0">
                  <a:ln w="6350">
                    <a:noFill/>
                    <a:prstDash val="solid"/>
                  </a:ln>
                  <a:solidFill>
                    <a:srgbClr val="005BBB"/>
                  </a:solidFill>
                  <a:effectLst>
                    <a:outerShdw blurRad="41275" dist="20320" dir="1800000" algn="tl" rotWithShape="0">
                      <a:srgbClr val="000000">
                        <a:alpha val="40000"/>
                      </a:srgbClr>
                    </a:outerShdw>
                  </a:effectLst>
                </a:rPr>
              </a:br>
              <a:r>
                <a:rPr lang="sv-SE" sz="1400" b="1" spc="-50" dirty="0">
                  <a:ln w="6350">
                    <a:noFill/>
                    <a:prstDash val="solid"/>
                  </a:ln>
                  <a:solidFill>
                    <a:srgbClr val="005BBB"/>
                  </a:solidFill>
                  <a:effectLst>
                    <a:outerShdw blurRad="41275" dist="20320" dir="1800000" algn="tl" rotWithShape="0">
                      <a:srgbClr val="000000">
                        <a:alpha val="40000"/>
                      </a:srgbClr>
                    </a:outerShdw>
                  </a:effectLst>
                </a:rPr>
                <a:t>på kommunal nivå</a:t>
              </a:r>
            </a:p>
          </p:txBody>
        </p:sp>
      </p:grpSp>
      <p:sp>
        <p:nvSpPr>
          <p:cNvPr id="5" name="Rektangel 4"/>
          <p:cNvSpPr/>
          <p:nvPr/>
        </p:nvSpPr>
        <p:spPr>
          <a:xfrm>
            <a:off x="-6428" y="4587974"/>
            <a:ext cx="9150428" cy="555526"/>
          </a:xfrm>
          <a:prstGeom prst="rect">
            <a:avLst/>
          </a:prstGeom>
          <a:solidFill>
            <a:srgbClr val="005B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sv-SE" dirty="0"/>
          </a:p>
        </p:txBody>
      </p:sp>
      <p:pic>
        <p:nvPicPr>
          <p:cNvPr id="6" name="Bildobjekt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44142" y="4700483"/>
            <a:ext cx="554516" cy="330507"/>
          </a:xfrm>
          <a:prstGeom prst="rect">
            <a:avLst/>
          </a:prstGeom>
        </p:spPr>
      </p:pic>
      <p:pic>
        <p:nvPicPr>
          <p:cNvPr id="8" name="Bildobjekt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02868" y="4760240"/>
            <a:ext cx="3525408" cy="159400"/>
          </a:xfrm>
          <a:prstGeom prst="rect">
            <a:avLst/>
          </a:prstGeom>
        </p:spPr>
      </p:pic>
      <p:sp>
        <p:nvSpPr>
          <p:cNvPr id="40" name="Rektangel 39"/>
          <p:cNvSpPr>
            <a:spLocks noChangeAspect="1"/>
          </p:cNvSpPr>
          <p:nvPr/>
        </p:nvSpPr>
        <p:spPr>
          <a:xfrm>
            <a:off x="1547664" y="232302"/>
            <a:ext cx="7596336" cy="344710"/>
          </a:xfrm>
          <a:prstGeom prst="rect">
            <a:avLst/>
          </a:prstGeom>
          <a:noFill/>
        </p:spPr>
        <p:txBody>
          <a:bodyPr wrap="square" lIns="91440" tIns="45720" rIns="91440" bIns="45720">
            <a:spAutoFit/>
          </a:bodyPr>
          <a:lstStyle/>
          <a:p>
            <a:pPr algn="ctr">
              <a:lnSpc>
                <a:spcPct val="80000"/>
              </a:lnSpc>
            </a:pPr>
            <a:r>
              <a:rPr lang="sv-SE" sz="2000" b="1" spc="-50" dirty="0" err="1" smtClean="0">
                <a:ln w="6350">
                  <a:noFill/>
                  <a:prstDash val="solid"/>
                </a:ln>
                <a:solidFill>
                  <a:srgbClr val="005BBB"/>
                </a:solidFill>
                <a:effectLst>
                  <a:outerShdw blurRad="41275" dist="20320" dir="1800000" algn="tl" rotWithShape="0">
                    <a:srgbClr val="000000">
                      <a:alpha val="40000"/>
                    </a:srgbClr>
                  </a:outerShdw>
                </a:effectLst>
              </a:rPr>
              <a:t>NNRs</a:t>
            </a:r>
            <a:r>
              <a:rPr lang="sv-SE" sz="2000" b="1" spc="-50" dirty="0" smtClean="0">
                <a:ln w="6350">
                  <a:noFill/>
                  <a:prstDash val="solid"/>
                </a:ln>
                <a:solidFill>
                  <a:srgbClr val="005BBB"/>
                </a:solidFill>
                <a:effectLst>
                  <a:outerShdw blurRad="41275" dist="20320" dir="1800000" algn="tl" rotWithShape="0">
                    <a:srgbClr val="000000">
                      <a:alpha val="40000"/>
                    </a:srgbClr>
                  </a:outerShdw>
                </a:effectLst>
              </a:rPr>
              <a:t> rekommendationer för alla sex områden</a:t>
            </a:r>
            <a:endParaRPr lang="sv-SE" sz="2000" b="1" spc="-50" dirty="0">
              <a:ln w="6350">
                <a:noFill/>
                <a:prstDash val="solid"/>
              </a:ln>
              <a:solidFill>
                <a:srgbClr val="005BBB"/>
              </a:solidFill>
              <a:effectLst>
                <a:outerShdw blurRad="41275" dist="20320" dir="1800000" algn="tl" rotWithShape="0">
                  <a:srgbClr val="000000">
                    <a:alpha val="40000"/>
                  </a:srgbClr>
                </a:outerShdw>
              </a:effectLst>
            </a:endParaRPr>
          </a:p>
        </p:txBody>
      </p:sp>
      <p:sp>
        <p:nvSpPr>
          <p:cNvPr id="4" name="textruta 3"/>
          <p:cNvSpPr txBox="1"/>
          <p:nvPr/>
        </p:nvSpPr>
        <p:spPr>
          <a:xfrm>
            <a:off x="2889992" y="915566"/>
            <a:ext cx="5354416" cy="2523768"/>
          </a:xfrm>
          <a:prstGeom prst="rect">
            <a:avLst/>
          </a:prstGeom>
          <a:noFill/>
        </p:spPr>
        <p:txBody>
          <a:bodyPr wrap="square" rtlCol="0">
            <a:spAutoFit/>
          </a:bodyPr>
          <a:lstStyle/>
          <a:p>
            <a:r>
              <a:rPr lang="sv-SE" sz="1600" b="1" dirty="0" smtClean="0"/>
              <a:t>Företagslots (Företagens väg in till kommunen)</a:t>
            </a:r>
          </a:p>
          <a:p>
            <a:endParaRPr lang="sv-SE" sz="1200" dirty="0" smtClean="0"/>
          </a:p>
          <a:p>
            <a:pPr marL="228600" indent="-228600">
              <a:buFont typeface="+mj-lt"/>
              <a:buAutoNum type="arabicPeriod"/>
            </a:pPr>
            <a:r>
              <a:rPr lang="sv-SE" sz="1000" b="1" dirty="0" smtClean="0"/>
              <a:t>Alla </a:t>
            </a:r>
            <a:r>
              <a:rPr lang="sv-SE" sz="1000" b="1" dirty="0"/>
              <a:t>kommuner ska ha en väg in för företagen, ofta benämnd företagslots.</a:t>
            </a:r>
          </a:p>
          <a:p>
            <a:pPr marL="228600" indent="-228600">
              <a:buFont typeface="+mj-lt"/>
              <a:buAutoNum type="arabicPeriod"/>
            </a:pPr>
            <a:endParaRPr lang="sv-SE" sz="1000" b="1" dirty="0"/>
          </a:p>
          <a:p>
            <a:pPr marL="228600" indent="-228600">
              <a:buFont typeface="+mj-lt"/>
              <a:buAutoNum type="arabicPeriod"/>
            </a:pPr>
            <a:r>
              <a:rPr lang="sv-SE" sz="1000" b="1" dirty="0" smtClean="0"/>
              <a:t>Lotsen </a:t>
            </a:r>
            <a:r>
              <a:rPr lang="sv-SE" sz="1000" b="1" dirty="0"/>
              <a:t>ska ha en informerande, samordnande och pådrivande roll.</a:t>
            </a:r>
          </a:p>
          <a:p>
            <a:pPr marL="228600" indent="-228600">
              <a:buFont typeface="+mj-lt"/>
              <a:buAutoNum type="arabicPeriod"/>
            </a:pPr>
            <a:endParaRPr lang="sv-SE" sz="1000" b="1" dirty="0"/>
          </a:p>
          <a:p>
            <a:pPr marL="228600" indent="-228600">
              <a:buFont typeface="+mj-lt"/>
              <a:buAutoNum type="arabicPeriod"/>
            </a:pPr>
            <a:r>
              <a:rPr lang="sv-SE" sz="1000" b="1" dirty="0" smtClean="0"/>
              <a:t>Kommunen </a:t>
            </a:r>
            <a:r>
              <a:rPr lang="sv-SE" sz="1000" b="1" dirty="0"/>
              <a:t>ska samordna sin handläggning av ärenden som kräver olika tillstånd. </a:t>
            </a:r>
          </a:p>
          <a:p>
            <a:pPr marL="228600" indent="-228600">
              <a:buFont typeface="+mj-lt"/>
              <a:buAutoNum type="arabicPeriod"/>
            </a:pPr>
            <a:endParaRPr lang="sv-SE" sz="1000" b="1" dirty="0"/>
          </a:p>
          <a:p>
            <a:pPr marL="228600" indent="-228600">
              <a:buFont typeface="+mj-lt"/>
              <a:buAutoNum type="arabicPeriod"/>
            </a:pPr>
            <a:r>
              <a:rPr lang="sv-SE" sz="1000" b="1" dirty="0" smtClean="0"/>
              <a:t>Ett </a:t>
            </a:r>
            <a:r>
              <a:rPr lang="sv-SE" sz="1000" b="1" dirty="0"/>
              <a:t>företag ska kunna följa sina ärenden hos kommunen på nätet.</a:t>
            </a:r>
          </a:p>
          <a:p>
            <a:pPr marL="228600" indent="-228600">
              <a:buFont typeface="+mj-lt"/>
              <a:buAutoNum type="arabicPeriod"/>
            </a:pPr>
            <a:endParaRPr lang="sv-SE" sz="1000" b="1" dirty="0"/>
          </a:p>
          <a:p>
            <a:pPr marL="228600" indent="-228600">
              <a:buFont typeface="+mj-lt"/>
              <a:buAutoNum type="arabicPeriod"/>
            </a:pPr>
            <a:r>
              <a:rPr lang="sv-SE" sz="1000" b="1" dirty="0" smtClean="0"/>
              <a:t>Kommunernas </a:t>
            </a:r>
            <a:r>
              <a:rPr lang="sv-SE" sz="1000" b="1" dirty="0"/>
              <a:t>hemsidor ska innehålla eller hänvisa till tydlig och lättillgänglig information om regler, krav och avgifter som gäller för företagens olika verksamheter.</a:t>
            </a:r>
          </a:p>
          <a:p>
            <a:pPr marL="228600" indent="-228600">
              <a:buFont typeface="+mj-lt"/>
              <a:buAutoNum type="arabicPeriod"/>
            </a:pPr>
            <a:endParaRPr lang="sv-SE" sz="1000" b="1" dirty="0"/>
          </a:p>
          <a:p>
            <a:pPr marL="228600" indent="-228600">
              <a:buFont typeface="+mj-lt"/>
              <a:buAutoNum type="arabicPeriod"/>
            </a:pPr>
            <a:r>
              <a:rPr lang="sv-SE" sz="1000" b="1" dirty="0" smtClean="0"/>
              <a:t>Kommunerna </a:t>
            </a:r>
            <a:r>
              <a:rPr lang="sv-SE" sz="1000" b="1" dirty="0"/>
              <a:t>bör i sina kontakter med kommunens företagare välja ett alternativ som innebär en maximal tillgänglighet och möjlighet att ställa följdfrågor.</a:t>
            </a:r>
          </a:p>
        </p:txBody>
      </p:sp>
      <p:pic>
        <p:nvPicPr>
          <p:cNvPr id="12" name="Bildobjekt 1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08614" y="4270646"/>
            <a:ext cx="524006" cy="634653"/>
          </a:xfrm>
          <a:prstGeom prst="rect">
            <a:avLst/>
          </a:prstGeom>
        </p:spPr>
      </p:pic>
    </p:spTree>
    <p:extLst>
      <p:ext uri="{BB962C8B-B14F-4D97-AF65-F5344CB8AC3E}">
        <p14:creationId xmlns:p14="http://schemas.microsoft.com/office/powerpoint/2010/main" val="3841997358"/>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additive="base">
                                        <p:cTn id="7" dur="500" fill="hold"/>
                                        <p:tgtEl>
                                          <p:spTgt spid="44"/>
                                        </p:tgtEl>
                                        <p:attrNameLst>
                                          <p:attrName>ppt_x</p:attrName>
                                        </p:attrNameLst>
                                      </p:cBhvr>
                                      <p:tavLst>
                                        <p:tav tm="0">
                                          <p:val>
                                            <p:strVal val="#ppt_x"/>
                                          </p:val>
                                        </p:tav>
                                        <p:tav tm="100000">
                                          <p:val>
                                            <p:strVal val="#ppt_x"/>
                                          </p:val>
                                        </p:tav>
                                      </p:tavLst>
                                    </p:anim>
                                    <p:anim calcmode="lin" valueType="num">
                                      <p:cBhvr additive="base">
                                        <p:cTn id="8" dur="500" fill="hold"/>
                                        <p:tgtEl>
                                          <p:spTgt spid="4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 name="Grupp 43"/>
          <p:cNvGrpSpPr/>
          <p:nvPr/>
        </p:nvGrpSpPr>
        <p:grpSpPr>
          <a:xfrm>
            <a:off x="-6428" y="0"/>
            <a:ext cx="1554092" cy="5143500"/>
            <a:chOff x="-6428" y="0"/>
            <a:chExt cx="1554092" cy="5143500"/>
          </a:xfrm>
        </p:grpSpPr>
        <p:sp>
          <p:nvSpPr>
            <p:cNvPr id="19" name="Rektangel 18"/>
            <p:cNvSpPr/>
            <p:nvPr/>
          </p:nvSpPr>
          <p:spPr>
            <a:xfrm>
              <a:off x="-6428" y="0"/>
              <a:ext cx="1554092" cy="51435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9" name="Bildobjekt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5729" y="307240"/>
              <a:ext cx="1095911" cy="746680"/>
            </a:xfrm>
            <a:prstGeom prst="rect">
              <a:avLst/>
            </a:prstGeom>
          </p:spPr>
        </p:pic>
        <p:sp>
          <p:nvSpPr>
            <p:cNvPr id="28" name="Rektangel 27"/>
            <p:cNvSpPr>
              <a:spLocks noChangeAspect="1"/>
            </p:cNvSpPr>
            <p:nvPr/>
          </p:nvSpPr>
          <p:spPr>
            <a:xfrm>
              <a:off x="54841" y="1131590"/>
              <a:ext cx="1452962" cy="441339"/>
            </a:xfrm>
            <a:prstGeom prst="rect">
              <a:avLst/>
            </a:prstGeom>
            <a:noFill/>
          </p:spPr>
          <p:txBody>
            <a:bodyPr wrap="none" lIns="91440" tIns="45720" rIns="91440" bIns="45720">
              <a:spAutoFit/>
            </a:bodyPr>
            <a:lstStyle/>
            <a:p>
              <a:pPr algn="ctr">
                <a:lnSpc>
                  <a:spcPct val="80000"/>
                </a:lnSpc>
              </a:pPr>
              <a:r>
                <a:rPr lang="sv-SE" sz="1400" b="1" spc="-50" dirty="0">
                  <a:ln w="6350">
                    <a:noFill/>
                    <a:prstDash val="solid"/>
                  </a:ln>
                  <a:solidFill>
                    <a:srgbClr val="005BBB"/>
                  </a:solidFill>
                  <a:effectLst>
                    <a:outerShdw blurRad="41275" dist="20320" dir="1800000" algn="tl" rotWithShape="0">
                      <a:srgbClr val="000000">
                        <a:alpha val="40000"/>
                      </a:srgbClr>
                    </a:outerShdw>
                  </a:effectLst>
                </a:rPr>
                <a:t>Regeltillämpning</a:t>
              </a:r>
              <a:br>
                <a:rPr lang="sv-SE" sz="1400" b="1" spc="-50" dirty="0">
                  <a:ln w="6350">
                    <a:noFill/>
                    <a:prstDash val="solid"/>
                  </a:ln>
                  <a:solidFill>
                    <a:srgbClr val="005BBB"/>
                  </a:solidFill>
                  <a:effectLst>
                    <a:outerShdw blurRad="41275" dist="20320" dir="1800000" algn="tl" rotWithShape="0">
                      <a:srgbClr val="000000">
                        <a:alpha val="40000"/>
                      </a:srgbClr>
                    </a:outerShdw>
                  </a:effectLst>
                </a:rPr>
              </a:br>
              <a:r>
                <a:rPr lang="sv-SE" sz="1400" b="1" spc="-50" dirty="0">
                  <a:ln w="6350">
                    <a:noFill/>
                    <a:prstDash val="solid"/>
                  </a:ln>
                  <a:solidFill>
                    <a:srgbClr val="005BBB"/>
                  </a:solidFill>
                  <a:effectLst>
                    <a:outerShdw blurRad="41275" dist="20320" dir="1800000" algn="tl" rotWithShape="0">
                      <a:srgbClr val="000000">
                        <a:alpha val="40000"/>
                      </a:srgbClr>
                    </a:outerShdw>
                  </a:effectLst>
                </a:rPr>
                <a:t>på kommunal nivå</a:t>
              </a:r>
            </a:p>
          </p:txBody>
        </p:sp>
      </p:grpSp>
      <p:sp>
        <p:nvSpPr>
          <p:cNvPr id="5" name="Rektangel 4"/>
          <p:cNvSpPr/>
          <p:nvPr/>
        </p:nvSpPr>
        <p:spPr>
          <a:xfrm>
            <a:off x="-6428" y="4587974"/>
            <a:ext cx="9150428" cy="555526"/>
          </a:xfrm>
          <a:prstGeom prst="rect">
            <a:avLst/>
          </a:prstGeom>
          <a:solidFill>
            <a:srgbClr val="005B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sv-SE" dirty="0"/>
          </a:p>
        </p:txBody>
      </p:sp>
      <p:pic>
        <p:nvPicPr>
          <p:cNvPr id="6" name="Bildobjekt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44142" y="4700483"/>
            <a:ext cx="554516" cy="330507"/>
          </a:xfrm>
          <a:prstGeom prst="rect">
            <a:avLst/>
          </a:prstGeom>
        </p:spPr>
      </p:pic>
      <p:pic>
        <p:nvPicPr>
          <p:cNvPr id="8" name="Bildobjekt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02868" y="4760240"/>
            <a:ext cx="3525408" cy="159400"/>
          </a:xfrm>
          <a:prstGeom prst="rect">
            <a:avLst/>
          </a:prstGeom>
        </p:spPr>
      </p:pic>
      <p:sp>
        <p:nvSpPr>
          <p:cNvPr id="40" name="Rektangel 39"/>
          <p:cNvSpPr>
            <a:spLocks noChangeAspect="1"/>
          </p:cNvSpPr>
          <p:nvPr/>
        </p:nvSpPr>
        <p:spPr>
          <a:xfrm>
            <a:off x="1547664" y="232302"/>
            <a:ext cx="7596336" cy="344710"/>
          </a:xfrm>
          <a:prstGeom prst="rect">
            <a:avLst/>
          </a:prstGeom>
          <a:noFill/>
        </p:spPr>
        <p:txBody>
          <a:bodyPr wrap="square" lIns="91440" tIns="45720" rIns="91440" bIns="45720">
            <a:spAutoFit/>
          </a:bodyPr>
          <a:lstStyle/>
          <a:p>
            <a:pPr algn="ctr">
              <a:lnSpc>
                <a:spcPct val="80000"/>
              </a:lnSpc>
            </a:pPr>
            <a:r>
              <a:rPr lang="sv-SE" sz="2000" b="1" spc="-50" dirty="0" err="1" smtClean="0">
                <a:ln w="6350">
                  <a:noFill/>
                  <a:prstDash val="solid"/>
                </a:ln>
                <a:solidFill>
                  <a:srgbClr val="005BBB"/>
                </a:solidFill>
                <a:effectLst>
                  <a:outerShdw blurRad="41275" dist="20320" dir="1800000" algn="tl" rotWithShape="0">
                    <a:srgbClr val="000000">
                      <a:alpha val="40000"/>
                    </a:srgbClr>
                  </a:outerShdw>
                </a:effectLst>
              </a:rPr>
              <a:t>NNRs</a:t>
            </a:r>
            <a:r>
              <a:rPr lang="sv-SE" sz="2000" b="1" spc="-50" dirty="0" smtClean="0">
                <a:ln w="6350">
                  <a:noFill/>
                  <a:prstDash val="solid"/>
                </a:ln>
                <a:solidFill>
                  <a:srgbClr val="005BBB"/>
                </a:solidFill>
                <a:effectLst>
                  <a:outerShdw blurRad="41275" dist="20320" dir="1800000" algn="tl" rotWithShape="0">
                    <a:srgbClr val="000000">
                      <a:alpha val="40000"/>
                    </a:srgbClr>
                  </a:outerShdw>
                </a:effectLst>
              </a:rPr>
              <a:t> rekommendationer för alla sex områden</a:t>
            </a:r>
            <a:endParaRPr lang="sv-SE" sz="2000" b="1" spc="-50" dirty="0">
              <a:ln w="6350">
                <a:noFill/>
                <a:prstDash val="solid"/>
              </a:ln>
              <a:solidFill>
                <a:srgbClr val="005BBB"/>
              </a:solidFill>
              <a:effectLst>
                <a:outerShdw blurRad="41275" dist="20320" dir="1800000" algn="tl" rotWithShape="0">
                  <a:srgbClr val="000000">
                    <a:alpha val="40000"/>
                  </a:srgbClr>
                </a:outerShdw>
              </a:effectLst>
            </a:endParaRPr>
          </a:p>
        </p:txBody>
      </p:sp>
      <p:sp>
        <p:nvSpPr>
          <p:cNvPr id="4" name="textruta 3"/>
          <p:cNvSpPr txBox="1"/>
          <p:nvPr/>
        </p:nvSpPr>
        <p:spPr>
          <a:xfrm>
            <a:off x="2889992" y="915566"/>
            <a:ext cx="5354416" cy="3139321"/>
          </a:xfrm>
          <a:prstGeom prst="rect">
            <a:avLst/>
          </a:prstGeom>
          <a:noFill/>
        </p:spPr>
        <p:txBody>
          <a:bodyPr wrap="square" rtlCol="0">
            <a:spAutoFit/>
          </a:bodyPr>
          <a:lstStyle/>
          <a:p>
            <a:r>
              <a:rPr lang="sv-SE" sz="1600" b="1" dirty="0" smtClean="0"/>
              <a:t>Upphandling</a:t>
            </a:r>
          </a:p>
          <a:p>
            <a:r>
              <a:rPr lang="sv-SE" sz="1200" dirty="0" smtClean="0"/>
              <a:t/>
            </a:r>
            <a:br>
              <a:rPr lang="sv-SE" sz="1200" dirty="0" smtClean="0"/>
            </a:br>
            <a:r>
              <a:rPr lang="sv-SE" sz="1000" b="1" dirty="0" smtClean="0"/>
              <a:t>Alla </a:t>
            </a:r>
            <a:r>
              <a:rPr lang="sv-SE" sz="1000" b="1" dirty="0"/>
              <a:t>kommuner bör ha en strategi för information till företagen om aktuella </a:t>
            </a:r>
            <a:r>
              <a:rPr lang="sv-SE" sz="1000" b="1" dirty="0" smtClean="0"/>
              <a:t>upphandlingar.</a:t>
            </a:r>
          </a:p>
          <a:p>
            <a:pPr marL="228600" indent="-228600">
              <a:buFont typeface="+mj-lt"/>
              <a:buAutoNum type="arabicPeriod"/>
            </a:pPr>
            <a:endParaRPr lang="sv-SE" sz="1000" b="1" dirty="0"/>
          </a:p>
          <a:p>
            <a:pPr marL="228600" indent="-228600">
              <a:buFont typeface="+mj-lt"/>
              <a:buAutoNum type="arabicPeriod"/>
            </a:pPr>
            <a:r>
              <a:rPr lang="sv-SE" sz="1000" b="1" dirty="0" smtClean="0"/>
              <a:t>Alla </a:t>
            </a:r>
            <a:r>
              <a:rPr lang="sv-SE" sz="1000" b="1" dirty="0"/>
              <a:t>kommuner bör ha en dialog med företagen inför upprättandet av ett förfrågningsunderlag.</a:t>
            </a:r>
          </a:p>
          <a:p>
            <a:pPr marL="228600" indent="-228600">
              <a:buFont typeface="+mj-lt"/>
              <a:buAutoNum type="arabicPeriod"/>
            </a:pPr>
            <a:endParaRPr lang="sv-SE" sz="1000" b="1" dirty="0"/>
          </a:p>
          <a:p>
            <a:pPr marL="228600" indent="-228600">
              <a:buFont typeface="+mj-lt"/>
              <a:buAutoNum type="arabicPeriod"/>
            </a:pPr>
            <a:r>
              <a:rPr lang="sv-SE" sz="1000" b="1" dirty="0" smtClean="0"/>
              <a:t>Alla </a:t>
            </a:r>
            <a:r>
              <a:rPr lang="sv-SE" sz="1000" b="1" dirty="0"/>
              <a:t>kommuner behöver betrakta upphandling och inköp som ett strategiskt område.</a:t>
            </a:r>
          </a:p>
          <a:p>
            <a:pPr marL="228600" indent="-228600">
              <a:buFont typeface="+mj-lt"/>
              <a:buAutoNum type="arabicPeriod"/>
            </a:pPr>
            <a:endParaRPr lang="sv-SE" sz="1000" b="1" dirty="0"/>
          </a:p>
          <a:p>
            <a:pPr marL="228600" indent="-228600">
              <a:buFont typeface="+mj-lt"/>
              <a:buAutoNum type="arabicPeriod"/>
            </a:pPr>
            <a:r>
              <a:rPr lang="sv-SE" sz="1000" b="1" dirty="0" smtClean="0"/>
              <a:t>Upphandlarnas </a:t>
            </a:r>
            <a:r>
              <a:rPr lang="sv-SE" sz="1000" b="1" dirty="0"/>
              <a:t>arbete med dialog bör också inkludera en utvärdering av avslutade upphandlingsavtal.</a:t>
            </a:r>
          </a:p>
          <a:p>
            <a:pPr marL="228600" indent="-228600">
              <a:buFont typeface="+mj-lt"/>
              <a:buAutoNum type="arabicPeriod"/>
            </a:pPr>
            <a:endParaRPr lang="sv-SE" sz="1000" b="1" dirty="0"/>
          </a:p>
          <a:p>
            <a:pPr marL="228600" indent="-228600">
              <a:buFont typeface="+mj-lt"/>
              <a:buAutoNum type="arabicPeriod"/>
            </a:pPr>
            <a:r>
              <a:rPr lang="sv-SE" sz="1000" b="1" dirty="0" smtClean="0"/>
              <a:t>Alla </a:t>
            </a:r>
            <a:r>
              <a:rPr lang="sv-SE" sz="1000" b="1" dirty="0"/>
              <a:t>kommuner bör arbeta med löpande uppföljning av ställda krav under leveransperioden.</a:t>
            </a:r>
          </a:p>
          <a:p>
            <a:pPr marL="228600" indent="-228600">
              <a:buFont typeface="+mj-lt"/>
              <a:buAutoNum type="arabicPeriod"/>
            </a:pPr>
            <a:endParaRPr lang="sv-SE" sz="1000" b="1" dirty="0"/>
          </a:p>
          <a:p>
            <a:pPr marL="228600" indent="-228600">
              <a:buFont typeface="+mj-lt"/>
              <a:buAutoNum type="arabicPeriod"/>
            </a:pPr>
            <a:r>
              <a:rPr lang="sv-SE" sz="1000" b="1" dirty="0" smtClean="0"/>
              <a:t>Alla </a:t>
            </a:r>
            <a:r>
              <a:rPr lang="sv-SE" sz="1000" b="1" dirty="0"/>
              <a:t>kommuner bör involvera kommunens näringslivsenhet i sitt arbete med att utveckla upphandlings- och inköpsverksamheten.</a:t>
            </a:r>
          </a:p>
          <a:p>
            <a:pPr marL="228600" indent="-228600">
              <a:buFont typeface="+mj-lt"/>
              <a:buAutoNum type="arabicPeriod"/>
            </a:pPr>
            <a:endParaRPr lang="sv-SE" sz="1000" b="1" dirty="0"/>
          </a:p>
          <a:p>
            <a:pPr marL="228600" indent="-228600">
              <a:buFont typeface="+mj-lt"/>
              <a:buAutoNum type="arabicPeriod"/>
            </a:pPr>
            <a:r>
              <a:rPr lang="sv-SE" sz="1000" b="1" dirty="0" smtClean="0"/>
              <a:t>Mindre </a:t>
            </a:r>
            <a:r>
              <a:rPr lang="sv-SE" sz="1000" b="1" dirty="0"/>
              <a:t>kommuner bör söka samarbeten med andra kommuner gällande upphandlingsfunktionen.</a:t>
            </a:r>
          </a:p>
        </p:txBody>
      </p:sp>
      <p:pic>
        <p:nvPicPr>
          <p:cNvPr id="12" name="Bildobjekt 1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08614" y="4270646"/>
            <a:ext cx="524006" cy="634653"/>
          </a:xfrm>
          <a:prstGeom prst="rect">
            <a:avLst/>
          </a:prstGeom>
        </p:spPr>
      </p:pic>
    </p:spTree>
    <p:extLst>
      <p:ext uri="{BB962C8B-B14F-4D97-AF65-F5344CB8AC3E}">
        <p14:creationId xmlns:p14="http://schemas.microsoft.com/office/powerpoint/2010/main" val="1498743102"/>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additive="base">
                                        <p:cTn id="7" dur="500" fill="hold"/>
                                        <p:tgtEl>
                                          <p:spTgt spid="44"/>
                                        </p:tgtEl>
                                        <p:attrNameLst>
                                          <p:attrName>ppt_x</p:attrName>
                                        </p:attrNameLst>
                                      </p:cBhvr>
                                      <p:tavLst>
                                        <p:tav tm="0">
                                          <p:val>
                                            <p:strVal val="#ppt_x"/>
                                          </p:val>
                                        </p:tav>
                                        <p:tav tm="100000">
                                          <p:val>
                                            <p:strVal val="#ppt_x"/>
                                          </p:val>
                                        </p:tav>
                                      </p:tavLst>
                                    </p:anim>
                                    <p:anim calcmode="lin" valueType="num">
                                      <p:cBhvr additive="base">
                                        <p:cTn id="8" dur="500" fill="hold"/>
                                        <p:tgtEl>
                                          <p:spTgt spid="4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 name="Grupp 43"/>
          <p:cNvGrpSpPr/>
          <p:nvPr/>
        </p:nvGrpSpPr>
        <p:grpSpPr>
          <a:xfrm>
            <a:off x="-6428" y="0"/>
            <a:ext cx="1554092" cy="5143500"/>
            <a:chOff x="-6428" y="0"/>
            <a:chExt cx="1554092" cy="5143500"/>
          </a:xfrm>
        </p:grpSpPr>
        <p:sp>
          <p:nvSpPr>
            <p:cNvPr id="19" name="Rektangel 18"/>
            <p:cNvSpPr/>
            <p:nvPr/>
          </p:nvSpPr>
          <p:spPr>
            <a:xfrm>
              <a:off x="-6428" y="0"/>
              <a:ext cx="1554092" cy="51435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9" name="Bildobjekt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5729" y="307240"/>
              <a:ext cx="1095911" cy="746680"/>
            </a:xfrm>
            <a:prstGeom prst="rect">
              <a:avLst/>
            </a:prstGeom>
          </p:spPr>
        </p:pic>
        <p:sp>
          <p:nvSpPr>
            <p:cNvPr id="28" name="Rektangel 27"/>
            <p:cNvSpPr>
              <a:spLocks noChangeAspect="1"/>
            </p:cNvSpPr>
            <p:nvPr/>
          </p:nvSpPr>
          <p:spPr>
            <a:xfrm>
              <a:off x="54841" y="1131590"/>
              <a:ext cx="1452962" cy="441339"/>
            </a:xfrm>
            <a:prstGeom prst="rect">
              <a:avLst/>
            </a:prstGeom>
            <a:noFill/>
          </p:spPr>
          <p:txBody>
            <a:bodyPr wrap="none" lIns="91440" tIns="45720" rIns="91440" bIns="45720">
              <a:spAutoFit/>
            </a:bodyPr>
            <a:lstStyle/>
            <a:p>
              <a:pPr algn="ctr">
                <a:lnSpc>
                  <a:spcPct val="80000"/>
                </a:lnSpc>
              </a:pPr>
              <a:r>
                <a:rPr lang="sv-SE" sz="1400" b="1" spc="-50" dirty="0">
                  <a:ln w="6350">
                    <a:noFill/>
                    <a:prstDash val="solid"/>
                  </a:ln>
                  <a:solidFill>
                    <a:srgbClr val="005BBB"/>
                  </a:solidFill>
                  <a:effectLst>
                    <a:outerShdw blurRad="41275" dist="20320" dir="1800000" algn="tl" rotWithShape="0">
                      <a:srgbClr val="000000">
                        <a:alpha val="40000"/>
                      </a:srgbClr>
                    </a:outerShdw>
                  </a:effectLst>
                </a:rPr>
                <a:t>Regeltillämpning</a:t>
              </a:r>
              <a:br>
                <a:rPr lang="sv-SE" sz="1400" b="1" spc="-50" dirty="0">
                  <a:ln w="6350">
                    <a:noFill/>
                    <a:prstDash val="solid"/>
                  </a:ln>
                  <a:solidFill>
                    <a:srgbClr val="005BBB"/>
                  </a:solidFill>
                  <a:effectLst>
                    <a:outerShdw blurRad="41275" dist="20320" dir="1800000" algn="tl" rotWithShape="0">
                      <a:srgbClr val="000000">
                        <a:alpha val="40000"/>
                      </a:srgbClr>
                    </a:outerShdw>
                  </a:effectLst>
                </a:rPr>
              </a:br>
              <a:r>
                <a:rPr lang="sv-SE" sz="1400" b="1" spc="-50" dirty="0">
                  <a:ln w="6350">
                    <a:noFill/>
                    <a:prstDash val="solid"/>
                  </a:ln>
                  <a:solidFill>
                    <a:srgbClr val="005BBB"/>
                  </a:solidFill>
                  <a:effectLst>
                    <a:outerShdw blurRad="41275" dist="20320" dir="1800000" algn="tl" rotWithShape="0">
                      <a:srgbClr val="000000">
                        <a:alpha val="40000"/>
                      </a:srgbClr>
                    </a:outerShdw>
                  </a:effectLst>
                </a:rPr>
                <a:t>på kommunal nivå</a:t>
              </a:r>
            </a:p>
          </p:txBody>
        </p:sp>
      </p:grpSp>
      <p:sp>
        <p:nvSpPr>
          <p:cNvPr id="5" name="Rektangel 4"/>
          <p:cNvSpPr/>
          <p:nvPr/>
        </p:nvSpPr>
        <p:spPr>
          <a:xfrm>
            <a:off x="-6428" y="4587974"/>
            <a:ext cx="9150428" cy="555526"/>
          </a:xfrm>
          <a:prstGeom prst="rect">
            <a:avLst/>
          </a:prstGeom>
          <a:solidFill>
            <a:srgbClr val="005B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sv-SE" dirty="0"/>
          </a:p>
        </p:txBody>
      </p:sp>
      <p:pic>
        <p:nvPicPr>
          <p:cNvPr id="6" name="Bildobjekt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44142" y="4700483"/>
            <a:ext cx="554516" cy="330507"/>
          </a:xfrm>
          <a:prstGeom prst="rect">
            <a:avLst/>
          </a:prstGeom>
        </p:spPr>
      </p:pic>
      <p:pic>
        <p:nvPicPr>
          <p:cNvPr id="8" name="Bildobjekt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02868" y="4760240"/>
            <a:ext cx="3525408" cy="159400"/>
          </a:xfrm>
          <a:prstGeom prst="rect">
            <a:avLst/>
          </a:prstGeom>
        </p:spPr>
      </p:pic>
      <p:sp>
        <p:nvSpPr>
          <p:cNvPr id="40" name="Rektangel 39"/>
          <p:cNvSpPr>
            <a:spLocks noChangeAspect="1"/>
          </p:cNvSpPr>
          <p:nvPr/>
        </p:nvSpPr>
        <p:spPr>
          <a:xfrm>
            <a:off x="1547664" y="232302"/>
            <a:ext cx="7596336" cy="344710"/>
          </a:xfrm>
          <a:prstGeom prst="rect">
            <a:avLst/>
          </a:prstGeom>
          <a:noFill/>
        </p:spPr>
        <p:txBody>
          <a:bodyPr wrap="square" lIns="91440" tIns="45720" rIns="91440" bIns="45720">
            <a:spAutoFit/>
          </a:bodyPr>
          <a:lstStyle/>
          <a:p>
            <a:pPr algn="ctr">
              <a:lnSpc>
                <a:spcPct val="80000"/>
              </a:lnSpc>
            </a:pPr>
            <a:r>
              <a:rPr lang="sv-SE" sz="2000" b="1" spc="-50" dirty="0" err="1" smtClean="0">
                <a:ln w="6350">
                  <a:noFill/>
                  <a:prstDash val="solid"/>
                </a:ln>
                <a:solidFill>
                  <a:srgbClr val="005BBB"/>
                </a:solidFill>
                <a:effectLst>
                  <a:outerShdw blurRad="41275" dist="20320" dir="1800000" algn="tl" rotWithShape="0">
                    <a:srgbClr val="000000">
                      <a:alpha val="40000"/>
                    </a:srgbClr>
                  </a:outerShdw>
                </a:effectLst>
              </a:rPr>
              <a:t>NNRs</a:t>
            </a:r>
            <a:r>
              <a:rPr lang="sv-SE" sz="2000" b="1" spc="-50" dirty="0" smtClean="0">
                <a:ln w="6350">
                  <a:noFill/>
                  <a:prstDash val="solid"/>
                </a:ln>
                <a:solidFill>
                  <a:srgbClr val="005BBB"/>
                </a:solidFill>
                <a:effectLst>
                  <a:outerShdw blurRad="41275" dist="20320" dir="1800000" algn="tl" rotWithShape="0">
                    <a:srgbClr val="000000">
                      <a:alpha val="40000"/>
                    </a:srgbClr>
                  </a:outerShdw>
                </a:effectLst>
              </a:rPr>
              <a:t> rekommendationer för alla sex områden</a:t>
            </a:r>
            <a:endParaRPr lang="sv-SE" sz="2000" b="1" spc="-50" dirty="0">
              <a:ln w="6350">
                <a:noFill/>
                <a:prstDash val="solid"/>
              </a:ln>
              <a:solidFill>
                <a:srgbClr val="005BBB"/>
              </a:solidFill>
              <a:effectLst>
                <a:outerShdw blurRad="41275" dist="20320" dir="1800000" algn="tl" rotWithShape="0">
                  <a:srgbClr val="000000">
                    <a:alpha val="40000"/>
                  </a:srgbClr>
                </a:outerShdw>
              </a:effectLst>
            </a:endParaRPr>
          </a:p>
        </p:txBody>
      </p:sp>
      <p:sp>
        <p:nvSpPr>
          <p:cNvPr id="4" name="textruta 3"/>
          <p:cNvSpPr txBox="1"/>
          <p:nvPr/>
        </p:nvSpPr>
        <p:spPr>
          <a:xfrm>
            <a:off x="2889992" y="915566"/>
            <a:ext cx="5354416" cy="3385542"/>
          </a:xfrm>
          <a:prstGeom prst="rect">
            <a:avLst/>
          </a:prstGeom>
          <a:noFill/>
        </p:spPr>
        <p:txBody>
          <a:bodyPr wrap="square" rtlCol="0">
            <a:spAutoFit/>
          </a:bodyPr>
          <a:lstStyle/>
          <a:p>
            <a:r>
              <a:rPr lang="sv-SE" sz="1600" b="1" dirty="0"/>
              <a:t>Serveringstillstånd, Bygglov, Livsmedelskontroll och Miljöfarlig </a:t>
            </a:r>
            <a:r>
              <a:rPr lang="sv-SE" sz="1600" b="1" dirty="0" smtClean="0"/>
              <a:t>verksamhet</a:t>
            </a:r>
          </a:p>
          <a:p>
            <a:endParaRPr lang="sv-SE" sz="1200" dirty="0" smtClean="0"/>
          </a:p>
          <a:p>
            <a:pPr marL="228600" indent="-228600">
              <a:buFont typeface="+mj-lt"/>
              <a:buAutoNum type="arabicPeriod"/>
            </a:pPr>
            <a:r>
              <a:rPr lang="sv-SE" sz="1000" b="1" dirty="0" smtClean="0"/>
              <a:t>Alla </a:t>
            </a:r>
            <a:r>
              <a:rPr lang="sv-SE" sz="1000" b="1" dirty="0"/>
              <a:t>kommuner ska ha en servicegaranti för serveringstillstånd och bygglov</a:t>
            </a:r>
          </a:p>
          <a:p>
            <a:pPr marL="228600" indent="-228600">
              <a:buFont typeface="+mj-lt"/>
              <a:buAutoNum type="arabicPeriod"/>
            </a:pPr>
            <a:endParaRPr lang="sv-SE" sz="1000" b="1" dirty="0"/>
          </a:p>
          <a:p>
            <a:pPr marL="228600" indent="-228600">
              <a:buFont typeface="+mj-lt"/>
              <a:buAutoNum type="arabicPeriod"/>
            </a:pPr>
            <a:r>
              <a:rPr lang="sv-SE" sz="1000" b="1" dirty="0" smtClean="0"/>
              <a:t>Kommunerna </a:t>
            </a:r>
            <a:r>
              <a:rPr lang="sv-SE" sz="1000" b="1" dirty="0"/>
              <a:t>bör ta maximalt tre veckor på sig att fatta beslut om ett serveringstillstånd samt fatta beslut om ett bygglov som följer detaljplan (gäller enklare ärenden i båda fallen).</a:t>
            </a:r>
          </a:p>
          <a:p>
            <a:pPr marL="228600" indent="-228600">
              <a:buFont typeface="+mj-lt"/>
              <a:buAutoNum type="arabicPeriod"/>
            </a:pPr>
            <a:endParaRPr lang="sv-SE" sz="1000" b="1" dirty="0"/>
          </a:p>
          <a:p>
            <a:pPr marL="228600" indent="-228600">
              <a:buFont typeface="+mj-lt"/>
              <a:buAutoNum type="arabicPeriod"/>
            </a:pPr>
            <a:r>
              <a:rPr lang="sv-SE" sz="1000" b="1" dirty="0" smtClean="0"/>
              <a:t>Alla </a:t>
            </a:r>
            <a:r>
              <a:rPr lang="sv-SE" sz="1000" b="1" dirty="0"/>
              <a:t>kommuner ska tydligt redovisa och motivera vilka faktorer som legat till grund för klassningen av kommunens olika livsmedelsanläggningar och miljöfarliga verksamheter samt storleken på kommunens timtaxa.</a:t>
            </a:r>
          </a:p>
          <a:p>
            <a:pPr marL="228600" indent="-228600">
              <a:buFont typeface="+mj-lt"/>
              <a:buAutoNum type="arabicPeriod"/>
            </a:pPr>
            <a:endParaRPr lang="sv-SE" sz="1000" b="1" dirty="0"/>
          </a:p>
          <a:p>
            <a:pPr marL="228600" indent="-228600">
              <a:buFont typeface="+mj-lt"/>
              <a:buAutoNum type="arabicPeriod"/>
            </a:pPr>
            <a:r>
              <a:rPr lang="sv-SE" sz="1000" b="1" dirty="0" smtClean="0"/>
              <a:t>Kommunernas </a:t>
            </a:r>
            <a:r>
              <a:rPr lang="sv-SE" sz="1000" b="1" dirty="0"/>
              <a:t>avgifter bör ha en tydligare koppling till kommunens motprestation gentemot det enskilda företaget (gäller för alla rubricerade områden</a:t>
            </a:r>
            <a:r>
              <a:rPr lang="sv-SE" sz="1000" b="1" dirty="0" smtClean="0"/>
              <a:t>)</a:t>
            </a:r>
          </a:p>
          <a:p>
            <a:pPr marL="228600" indent="-228600">
              <a:buFont typeface="+mj-lt"/>
              <a:buAutoNum type="arabicPeriod"/>
            </a:pPr>
            <a:endParaRPr lang="sv-SE" sz="1000" b="1" dirty="0" smtClean="0"/>
          </a:p>
          <a:p>
            <a:pPr marL="228600" indent="-228600">
              <a:buFont typeface="+mj-lt"/>
              <a:buAutoNum type="arabicPeriod"/>
            </a:pPr>
            <a:r>
              <a:rPr lang="sv-SE" sz="1000" b="1" dirty="0" smtClean="0"/>
              <a:t>Kommunerna </a:t>
            </a:r>
            <a:r>
              <a:rPr lang="sv-SE" sz="1000" b="1" dirty="0"/>
              <a:t>bör löpande utvärdera vilka effekter deras tillämpning av regelverket får för företagen (gäller för alla rubricerade </a:t>
            </a:r>
            <a:r>
              <a:rPr lang="sv-SE" sz="1000" b="1" dirty="0" smtClean="0"/>
              <a:t>områden)</a:t>
            </a:r>
          </a:p>
          <a:p>
            <a:pPr marL="228600" indent="-228600">
              <a:buFont typeface="+mj-lt"/>
              <a:buAutoNum type="arabicPeriod"/>
            </a:pPr>
            <a:endParaRPr lang="sv-SE" sz="1000" b="1" dirty="0"/>
          </a:p>
          <a:p>
            <a:pPr marL="228600" indent="-228600">
              <a:buFont typeface="+mj-lt"/>
              <a:buAutoNum type="arabicPeriod"/>
            </a:pPr>
            <a:r>
              <a:rPr lang="sv-SE" sz="1000" b="1" dirty="0" smtClean="0"/>
              <a:t>Kommunerna </a:t>
            </a:r>
            <a:r>
              <a:rPr lang="sv-SE" sz="1000" b="1" dirty="0"/>
              <a:t>behöver ha strukturer för att främja ett utbyte av erfarenheter, både på politisk nivå och på tjänstemannanivå.</a:t>
            </a:r>
          </a:p>
        </p:txBody>
      </p:sp>
      <p:pic>
        <p:nvPicPr>
          <p:cNvPr id="12" name="Bildobjekt 1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08614" y="4270646"/>
            <a:ext cx="524006" cy="634653"/>
          </a:xfrm>
          <a:prstGeom prst="rect">
            <a:avLst/>
          </a:prstGeom>
        </p:spPr>
      </p:pic>
    </p:spTree>
    <p:extLst>
      <p:ext uri="{BB962C8B-B14F-4D97-AF65-F5344CB8AC3E}">
        <p14:creationId xmlns:p14="http://schemas.microsoft.com/office/powerpoint/2010/main" val="3961701303"/>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additive="base">
                                        <p:cTn id="7" dur="500" fill="hold"/>
                                        <p:tgtEl>
                                          <p:spTgt spid="44"/>
                                        </p:tgtEl>
                                        <p:attrNameLst>
                                          <p:attrName>ppt_x</p:attrName>
                                        </p:attrNameLst>
                                      </p:cBhvr>
                                      <p:tavLst>
                                        <p:tav tm="0">
                                          <p:val>
                                            <p:strVal val="#ppt_x"/>
                                          </p:val>
                                        </p:tav>
                                        <p:tav tm="100000">
                                          <p:val>
                                            <p:strVal val="#ppt_x"/>
                                          </p:val>
                                        </p:tav>
                                      </p:tavLst>
                                    </p:anim>
                                    <p:anim calcmode="lin" valueType="num">
                                      <p:cBhvr additive="base">
                                        <p:cTn id="8" dur="500" fill="hold"/>
                                        <p:tgtEl>
                                          <p:spTgt spid="4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2736532" y="987574"/>
            <a:ext cx="5219843" cy="108012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nvGrpSpPr>
          <p:cNvPr id="44" name="Grupp 43"/>
          <p:cNvGrpSpPr/>
          <p:nvPr/>
        </p:nvGrpSpPr>
        <p:grpSpPr>
          <a:xfrm>
            <a:off x="-6428" y="0"/>
            <a:ext cx="1554092" cy="5143500"/>
            <a:chOff x="-6428" y="0"/>
            <a:chExt cx="1554092" cy="5143500"/>
          </a:xfrm>
        </p:grpSpPr>
        <p:sp>
          <p:nvSpPr>
            <p:cNvPr id="19" name="Rektangel 18"/>
            <p:cNvSpPr/>
            <p:nvPr/>
          </p:nvSpPr>
          <p:spPr>
            <a:xfrm>
              <a:off x="-6428" y="0"/>
              <a:ext cx="1554092" cy="51435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9" name="Bildobjekt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5729" y="307240"/>
              <a:ext cx="1095911" cy="746680"/>
            </a:xfrm>
            <a:prstGeom prst="rect">
              <a:avLst/>
            </a:prstGeom>
          </p:spPr>
        </p:pic>
        <p:sp>
          <p:nvSpPr>
            <p:cNvPr id="28" name="Rektangel 27"/>
            <p:cNvSpPr>
              <a:spLocks noChangeAspect="1"/>
            </p:cNvSpPr>
            <p:nvPr/>
          </p:nvSpPr>
          <p:spPr>
            <a:xfrm>
              <a:off x="54841" y="1131590"/>
              <a:ext cx="1452962" cy="441339"/>
            </a:xfrm>
            <a:prstGeom prst="rect">
              <a:avLst/>
            </a:prstGeom>
            <a:noFill/>
          </p:spPr>
          <p:txBody>
            <a:bodyPr wrap="none" lIns="91440" tIns="45720" rIns="91440" bIns="45720">
              <a:spAutoFit/>
            </a:bodyPr>
            <a:lstStyle/>
            <a:p>
              <a:pPr algn="ctr">
                <a:lnSpc>
                  <a:spcPct val="80000"/>
                </a:lnSpc>
              </a:pPr>
              <a:r>
                <a:rPr lang="sv-SE" sz="1400" b="1" spc="-50" dirty="0">
                  <a:ln w="6350">
                    <a:noFill/>
                    <a:prstDash val="solid"/>
                  </a:ln>
                  <a:solidFill>
                    <a:srgbClr val="005BBB"/>
                  </a:solidFill>
                  <a:effectLst>
                    <a:outerShdw blurRad="41275" dist="20320" dir="1800000" algn="tl" rotWithShape="0">
                      <a:srgbClr val="000000">
                        <a:alpha val="40000"/>
                      </a:srgbClr>
                    </a:outerShdw>
                  </a:effectLst>
                </a:rPr>
                <a:t>Regeltillämpning</a:t>
              </a:r>
              <a:br>
                <a:rPr lang="sv-SE" sz="1400" b="1" spc="-50" dirty="0">
                  <a:ln w="6350">
                    <a:noFill/>
                    <a:prstDash val="solid"/>
                  </a:ln>
                  <a:solidFill>
                    <a:srgbClr val="005BBB"/>
                  </a:solidFill>
                  <a:effectLst>
                    <a:outerShdw blurRad="41275" dist="20320" dir="1800000" algn="tl" rotWithShape="0">
                      <a:srgbClr val="000000">
                        <a:alpha val="40000"/>
                      </a:srgbClr>
                    </a:outerShdw>
                  </a:effectLst>
                </a:rPr>
              </a:br>
              <a:r>
                <a:rPr lang="sv-SE" sz="1400" b="1" spc="-50" dirty="0">
                  <a:ln w="6350">
                    <a:noFill/>
                    <a:prstDash val="solid"/>
                  </a:ln>
                  <a:solidFill>
                    <a:srgbClr val="005BBB"/>
                  </a:solidFill>
                  <a:effectLst>
                    <a:outerShdw blurRad="41275" dist="20320" dir="1800000" algn="tl" rotWithShape="0">
                      <a:srgbClr val="000000">
                        <a:alpha val="40000"/>
                      </a:srgbClr>
                    </a:outerShdw>
                  </a:effectLst>
                </a:rPr>
                <a:t>på kommunal nivå</a:t>
              </a:r>
            </a:p>
          </p:txBody>
        </p:sp>
      </p:grpSp>
      <p:sp>
        <p:nvSpPr>
          <p:cNvPr id="5" name="Rektangel 4"/>
          <p:cNvSpPr/>
          <p:nvPr/>
        </p:nvSpPr>
        <p:spPr>
          <a:xfrm>
            <a:off x="-6428" y="4587974"/>
            <a:ext cx="9150428" cy="555526"/>
          </a:xfrm>
          <a:prstGeom prst="rect">
            <a:avLst/>
          </a:prstGeom>
          <a:solidFill>
            <a:srgbClr val="005B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sv-SE" dirty="0"/>
          </a:p>
        </p:txBody>
      </p:sp>
      <p:pic>
        <p:nvPicPr>
          <p:cNvPr id="6" name="Bildobjekt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44142" y="4700483"/>
            <a:ext cx="554516" cy="330507"/>
          </a:xfrm>
          <a:prstGeom prst="rect">
            <a:avLst/>
          </a:prstGeom>
        </p:spPr>
      </p:pic>
      <p:pic>
        <p:nvPicPr>
          <p:cNvPr id="8" name="Bildobjekt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02868" y="4760240"/>
            <a:ext cx="3525408" cy="159400"/>
          </a:xfrm>
          <a:prstGeom prst="rect">
            <a:avLst/>
          </a:prstGeom>
        </p:spPr>
      </p:pic>
      <p:sp>
        <p:nvSpPr>
          <p:cNvPr id="40" name="Rektangel 39"/>
          <p:cNvSpPr>
            <a:spLocks noChangeAspect="1"/>
          </p:cNvSpPr>
          <p:nvPr/>
        </p:nvSpPr>
        <p:spPr>
          <a:xfrm>
            <a:off x="1547664" y="232302"/>
            <a:ext cx="7596336" cy="344710"/>
          </a:xfrm>
          <a:prstGeom prst="rect">
            <a:avLst/>
          </a:prstGeom>
          <a:noFill/>
        </p:spPr>
        <p:txBody>
          <a:bodyPr wrap="square" lIns="91440" tIns="45720" rIns="91440" bIns="45720">
            <a:spAutoFit/>
          </a:bodyPr>
          <a:lstStyle/>
          <a:p>
            <a:pPr algn="ctr">
              <a:lnSpc>
                <a:spcPct val="80000"/>
              </a:lnSpc>
            </a:pPr>
            <a:r>
              <a:rPr lang="sv-SE" sz="2000" b="1" spc="-50" dirty="0">
                <a:ln w="6350">
                  <a:noFill/>
                  <a:prstDash val="solid"/>
                </a:ln>
                <a:solidFill>
                  <a:srgbClr val="005BBB"/>
                </a:solidFill>
                <a:effectLst>
                  <a:outerShdw blurRad="41275" dist="20320" dir="1800000" algn="tl" rotWithShape="0">
                    <a:srgbClr val="000000">
                      <a:alpha val="40000"/>
                    </a:srgbClr>
                  </a:outerShdw>
                </a:effectLst>
              </a:rPr>
              <a:t>Företagsexempel som användes i enkäterna</a:t>
            </a:r>
          </a:p>
        </p:txBody>
      </p:sp>
      <p:sp>
        <p:nvSpPr>
          <p:cNvPr id="4" name="textruta 3"/>
          <p:cNvSpPr txBox="1"/>
          <p:nvPr/>
        </p:nvSpPr>
        <p:spPr>
          <a:xfrm>
            <a:off x="2889992" y="1131590"/>
            <a:ext cx="4922368" cy="784830"/>
          </a:xfrm>
          <a:prstGeom prst="rect">
            <a:avLst/>
          </a:prstGeom>
          <a:noFill/>
        </p:spPr>
        <p:txBody>
          <a:bodyPr wrap="square" rtlCol="0">
            <a:spAutoFit/>
          </a:bodyPr>
          <a:lstStyle/>
          <a:p>
            <a:r>
              <a:rPr lang="sv-SE" sz="1200" b="1" dirty="0"/>
              <a:t>Serveringstillstånd</a:t>
            </a:r>
            <a:r>
              <a:rPr lang="sv-SE" sz="1200" dirty="0"/>
              <a:t/>
            </a:r>
            <a:br>
              <a:rPr lang="sv-SE" sz="1200" dirty="0"/>
            </a:br>
            <a:r>
              <a:rPr lang="sv-SE" sz="1100" dirty="0" err="1"/>
              <a:t>NNRs</a:t>
            </a:r>
            <a:r>
              <a:rPr lang="sv-SE" sz="1100" dirty="0"/>
              <a:t> företagsexempel avser en restaurang/restaurangverksamhet som omsätter alkohol för 1 675 000 kronor per år. Öppet till 02.00. Restaurangverksamheten är nystartad. Exemplet benämns nedan "vårt restaurangexempel". </a:t>
            </a:r>
          </a:p>
        </p:txBody>
      </p:sp>
      <p:sp>
        <p:nvSpPr>
          <p:cNvPr id="17" name="Rektangel 16"/>
          <p:cNvSpPr/>
          <p:nvPr/>
        </p:nvSpPr>
        <p:spPr>
          <a:xfrm>
            <a:off x="2735910" y="2283718"/>
            <a:ext cx="5219843" cy="144016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8" name="textruta 17"/>
          <p:cNvSpPr txBox="1"/>
          <p:nvPr/>
        </p:nvSpPr>
        <p:spPr>
          <a:xfrm>
            <a:off x="2889370" y="2427734"/>
            <a:ext cx="4922368" cy="1123384"/>
          </a:xfrm>
          <a:prstGeom prst="rect">
            <a:avLst/>
          </a:prstGeom>
          <a:noFill/>
        </p:spPr>
        <p:txBody>
          <a:bodyPr wrap="square" rtlCol="0">
            <a:spAutoFit/>
          </a:bodyPr>
          <a:lstStyle/>
          <a:p>
            <a:r>
              <a:rPr lang="sv-SE" sz="1200" b="1" dirty="0"/>
              <a:t>Bygglov</a:t>
            </a:r>
            <a:r>
              <a:rPr lang="sv-SE" sz="1200" dirty="0"/>
              <a:t/>
            </a:r>
            <a:br>
              <a:rPr lang="sv-SE" sz="1200" dirty="0"/>
            </a:br>
            <a:r>
              <a:rPr lang="sv-SE" sz="1100" dirty="0"/>
              <a:t>Frågorna 1-3 avser en ansökan från ett företag om bygglov för en tillbyggnad av en industrifastighet med 300 kvm. Fastigheten angränsar till ett bostadsområde med 50 småhus. Lovet följer gällande planbestämmelser och ska behandlas enligt plan- och bygglagen. Fastigheten ligger inom detaljplanelagt område. Inga komplicerande faktorer finns.</a:t>
            </a:r>
          </a:p>
        </p:txBody>
      </p:sp>
      <p:pic>
        <p:nvPicPr>
          <p:cNvPr id="15" name="Bildobjekt 1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08614" y="4270646"/>
            <a:ext cx="524006" cy="634653"/>
          </a:xfrm>
          <a:prstGeom prst="rect">
            <a:avLst/>
          </a:prstGeom>
        </p:spPr>
      </p:pic>
    </p:spTree>
    <p:extLst>
      <p:ext uri="{BB962C8B-B14F-4D97-AF65-F5344CB8AC3E}">
        <p14:creationId xmlns:p14="http://schemas.microsoft.com/office/powerpoint/2010/main" val="4003479517"/>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additive="base">
                                        <p:cTn id="7" dur="500" fill="hold"/>
                                        <p:tgtEl>
                                          <p:spTgt spid="44"/>
                                        </p:tgtEl>
                                        <p:attrNameLst>
                                          <p:attrName>ppt_x</p:attrName>
                                        </p:attrNameLst>
                                      </p:cBhvr>
                                      <p:tavLst>
                                        <p:tav tm="0">
                                          <p:val>
                                            <p:strVal val="#ppt_x"/>
                                          </p:val>
                                        </p:tav>
                                        <p:tav tm="100000">
                                          <p:val>
                                            <p:strVal val="#ppt_x"/>
                                          </p:val>
                                        </p:tav>
                                      </p:tavLst>
                                    </p:anim>
                                    <p:anim calcmode="lin" valueType="num">
                                      <p:cBhvr additive="base">
                                        <p:cTn id="8" dur="500" fill="hold"/>
                                        <p:tgtEl>
                                          <p:spTgt spid="4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2736532" y="987574"/>
            <a:ext cx="5219843" cy="2808312"/>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nvGrpSpPr>
          <p:cNvPr id="44" name="Grupp 43"/>
          <p:cNvGrpSpPr/>
          <p:nvPr/>
        </p:nvGrpSpPr>
        <p:grpSpPr>
          <a:xfrm>
            <a:off x="-6428" y="0"/>
            <a:ext cx="1554092" cy="5143500"/>
            <a:chOff x="-6428" y="0"/>
            <a:chExt cx="1554092" cy="5143500"/>
          </a:xfrm>
        </p:grpSpPr>
        <p:sp>
          <p:nvSpPr>
            <p:cNvPr id="19" name="Rektangel 18"/>
            <p:cNvSpPr/>
            <p:nvPr/>
          </p:nvSpPr>
          <p:spPr>
            <a:xfrm>
              <a:off x="-6428" y="0"/>
              <a:ext cx="1554092" cy="51435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9" name="Bildobjekt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5729" y="307240"/>
              <a:ext cx="1095911" cy="746680"/>
            </a:xfrm>
            <a:prstGeom prst="rect">
              <a:avLst/>
            </a:prstGeom>
          </p:spPr>
        </p:pic>
        <p:sp>
          <p:nvSpPr>
            <p:cNvPr id="28" name="Rektangel 27"/>
            <p:cNvSpPr>
              <a:spLocks noChangeAspect="1"/>
            </p:cNvSpPr>
            <p:nvPr/>
          </p:nvSpPr>
          <p:spPr>
            <a:xfrm>
              <a:off x="54841" y="1131590"/>
              <a:ext cx="1452962" cy="441339"/>
            </a:xfrm>
            <a:prstGeom prst="rect">
              <a:avLst/>
            </a:prstGeom>
            <a:noFill/>
          </p:spPr>
          <p:txBody>
            <a:bodyPr wrap="none" lIns="91440" tIns="45720" rIns="91440" bIns="45720">
              <a:spAutoFit/>
            </a:bodyPr>
            <a:lstStyle/>
            <a:p>
              <a:pPr algn="ctr">
                <a:lnSpc>
                  <a:spcPct val="80000"/>
                </a:lnSpc>
              </a:pPr>
              <a:r>
                <a:rPr lang="sv-SE" sz="1400" b="1" spc="-50" dirty="0">
                  <a:ln w="6350">
                    <a:noFill/>
                    <a:prstDash val="solid"/>
                  </a:ln>
                  <a:solidFill>
                    <a:srgbClr val="005BBB"/>
                  </a:solidFill>
                  <a:effectLst>
                    <a:outerShdw blurRad="41275" dist="20320" dir="1800000" algn="tl" rotWithShape="0">
                      <a:srgbClr val="000000">
                        <a:alpha val="40000"/>
                      </a:srgbClr>
                    </a:outerShdw>
                  </a:effectLst>
                </a:rPr>
                <a:t>Regeltillämpning</a:t>
              </a:r>
              <a:br>
                <a:rPr lang="sv-SE" sz="1400" b="1" spc="-50" dirty="0">
                  <a:ln w="6350">
                    <a:noFill/>
                    <a:prstDash val="solid"/>
                  </a:ln>
                  <a:solidFill>
                    <a:srgbClr val="005BBB"/>
                  </a:solidFill>
                  <a:effectLst>
                    <a:outerShdw blurRad="41275" dist="20320" dir="1800000" algn="tl" rotWithShape="0">
                      <a:srgbClr val="000000">
                        <a:alpha val="40000"/>
                      </a:srgbClr>
                    </a:outerShdw>
                  </a:effectLst>
                </a:rPr>
              </a:br>
              <a:r>
                <a:rPr lang="sv-SE" sz="1400" b="1" spc="-50" dirty="0">
                  <a:ln w="6350">
                    <a:noFill/>
                    <a:prstDash val="solid"/>
                  </a:ln>
                  <a:solidFill>
                    <a:srgbClr val="005BBB"/>
                  </a:solidFill>
                  <a:effectLst>
                    <a:outerShdw blurRad="41275" dist="20320" dir="1800000" algn="tl" rotWithShape="0">
                      <a:srgbClr val="000000">
                        <a:alpha val="40000"/>
                      </a:srgbClr>
                    </a:outerShdw>
                  </a:effectLst>
                </a:rPr>
                <a:t>på kommunal nivå</a:t>
              </a:r>
            </a:p>
          </p:txBody>
        </p:sp>
      </p:grpSp>
      <p:sp>
        <p:nvSpPr>
          <p:cNvPr id="5" name="Rektangel 4"/>
          <p:cNvSpPr/>
          <p:nvPr/>
        </p:nvSpPr>
        <p:spPr>
          <a:xfrm>
            <a:off x="-6428" y="4587974"/>
            <a:ext cx="9150428" cy="555526"/>
          </a:xfrm>
          <a:prstGeom prst="rect">
            <a:avLst/>
          </a:prstGeom>
          <a:solidFill>
            <a:srgbClr val="005B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sv-SE" dirty="0"/>
          </a:p>
        </p:txBody>
      </p:sp>
      <p:pic>
        <p:nvPicPr>
          <p:cNvPr id="6" name="Bildobjekt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44142" y="4700483"/>
            <a:ext cx="554516" cy="330507"/>
          </a:xfrm>
          <a:prstGeom prst="rect">
            <a:avLst/>
          </a:prstGeom>
        </p:spPr>
      </p:pic>
      <p:pic>
        <p:nvPicPr>
          <p:cNvPr id="8" name="Bildobjekt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02868" y="4760240"/>
            <a:ext cx="3525408" cy="159400"/>
          </a:xfrm>
          <a:prstGeom prst="rect">
            <a:avLst/>
          </a:prstGeom>
        </p:spPr>
      </p:pic>
      <p:sp>
        <p:nvSpPr>
          <p:cNvPr id="40" name="Rektangel 39"/>
          <p:cNvSpPr>
            <a:spLocks noChangeAspect="1"/>
          </p:cNvSpPr>
          <p:nvPr/>
        </p:nvSpPr>
        <p:spPr>
          <a:xfrm>
            <a:off x="1547664" y="232302"/>
            <a:ext cx="7596336" cy="344710"/>
          </a:xfrm>
          <a:prstGeom prst="rect">
            <a:avLst/>
          </a:prstGeom>
          <a:noFill/>
        </p:spPr>
        <p:txBody>
          <a:bodyPr wrap="square" lIns="91440" tIns="45720" rIns="91440" bIns="45720">
            <a:spAutoFit/>
          </a:bodyPr>
          <a:lstStyle/>
          <a:p>
            <a:pPr algn="ctr">
              <a:lnSpc>
                <a:spcPct val="80000"/>
              </a:lnSpc>
            </a:pPr>
            <a:r>
              <a:rPr lang="sv-SE" sz="2000" b="1" spc="-50" dirty="0">
                <a:ln w="6350">
                  <a:noFill/>
                  <a:prstDash val="solid"/>
                </a:ln>
                <a:solidFill>
                  <a:srgbClr val="005BBB"/>
                </a:solidFill>
                <a:effectLst>
                  <a:outerShdw blurRad="41275" dist="20320" dir="1800000" algn="tl" rotWithShape="0">
                    <a:srgbClr val="000000">
                      <a:alpha val="40000"/>
                    </a:srgbClr>
                  </a:outerShdw>
                </a:effectLst>
              </a:rPr>
              <a:t>Företagsexempel som användes i enkäterna</a:t>
            </a:r>
          </a:p>
        </p:txBody>
      </p:sp>
      <p:sp>
        <p:nvSpPr>
          <p:cNvPr id="4" name="textruta 3"/>
          <p:cNvSpPr txBox="1"/>
          <p:nvPr/>
        </p:nvSpPr>
        <p:spPr>
          <a:xfrm>
            <a:off x="2889992" y="1131590"/>
            <a:ext cx="4922368" cy="2477601"/>
          </a:xfrm>
          <a:prstGeom prst="rect">
            <a:avLst/>
          </a:prstGeom>
          <a:noFill/>
        </p:spPr>
        <p:txBody>
          <a:bodyPr wrap="square" rtlCol="0">
            <a:spAutoFit/>
          </a:bodyPr>
          <a:lstStyle/>
          <a:p>
            <a:r>
              <a:rPr lang="sv-SE" sz="1200" b="1" dirty="0"/>
              <a:t>Livsmedelskontroll</a:t>
            </a:r>
            <a:r>
              <a:rPr lang="sv-SE" sz="1200" dirty="0"/>
              <a:t/>
            </a:r>
            <a:br>
              <a:rPr lang="sv-SE" sz="1200" dirty="0"/>
            </a:br>
            <a:r>
              <a:rPr lang="sv-SE" sz="1100" dirty="0"/>
              <a:t>Frågorna 1-4 avser en livsmedelsbutik med 45 anställda (ca 30 årsarbetskrafter). Det motsvarar 1-2 årsarbetskrafter som hanterar öppna livsmedel. Butiken paketerar ﬁsk och skaldjur. Butiken grillar, nedkyler, packar och varmhåller kyckling men saknar manuell betjäning. Butiken har försäljning av färdigmat och sallad i lösvikt där kunden tar själv. Butiken hanterar frysvaror. Butiken jäser och bakar halvfärdiga produkter samt bakar frysta degämnen. Butiken är nystartad. Butiken är certiﬁerad enligt Svensk standard för livsmedelshantering i butik, fastställd av Svensk Dagligvaruhandel. </a:t>
            </a:r>
            <a:r>
              <a:rPr lang="sv-SE" sz="1100" dirty="0">
                <a:hlinkClick r:id="rId5"/>
              </a:rPr>
              <a:t>http://www.svenskdagligvaruhandel.se/svensk-standard-for-livsmedelshantering-i-butik</a:t>
            </a:r>
            <a:endParaRPr lang="sv-SE" sz="1100" dirty="0"/>
          </a:p>
          <a:p>
            <a:endParaRPr lang="sv-SE" sz="1100" dirty="0"/>
          </a:p>
          <a:p>
            <a:r>
              <a:rPr lang="sv-SE" sz="1100" dirty="0"/>
              <a:t>Följande förklarande text angavs: Om en livsmedelsbutik med 30 årsarbetskrafter inte ﬁnns inom kommunen, gör en teoretisk uppskattning och besvara frågorna som om en sådan livsmedelsbutik hade funnits.</a:t>
            </a:r>
          </a:p>
        </p:txBody>
      </p:sp>
      <p:pic>
        <p:nvPicPr>
          <p:cNvPr id="13" name="Bildobjekt 1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08614" y="4270646"/>
            <a:ext cx="524006" cy="634653"/>
          </a:xfrm>
          <a:prstGeom prst="rect">
            <a:avLst/>
          </a:prstGeom>
        </p:spPr>
      </p:pic>
    </p:spTree>
    <p:extLst>
      <p:ext uri="{BB962C8B-B14F-4D97-AF65-F5344CB8AC3E}">
        <p14:creationId xmlns:p14="http://schemas.microsoft.com/office/powerpoint/2010/main" val="2264380973"/>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additive="base">
                                        <p:cTn id="7" dur="500" fill="hold"/>
                                        <p:tgtEl>
                                          <p:spTgt spid="44"/>
                                        </p:tgtEl>
                                        <p:attrNameLst>
                                          <p:attrName>ppt_x</p:attrName>
                                        </p:attrNameLst>
                                      </p:cBhvr>
                                      <p:tavLst>
                                        <p:tav tm="0">
                                          <p:val>
                                            <p:strVal val="#ppt_x"/>
                                          </p:val>
                                        </p:tav>
                                        <p:tav tm="100000">
                                          <p:val>
                                            <p:strVal val="#ppt_x"/>
                                          </p:val>
                                        </p:tav>
                                      </p:tavLst>
                                    </p:anim>
                                    <p:anim calcmode="lin" valueType="num">
                                      <p:cBhvr additive="base">
                                        <p:cTn id="8" dur="500" fill="hold"/>
                                        <p:tgtEl>
                                          <p:spTgt spid="4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2736532" y="987574"/>
            <a:ext cx="5219843" cy="18002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nvGrpSpPr>
          <p:cNvPr id="44" name="Grupp 43"/>
          <p:cNvGrpSpPr/>
          <p:nvPr/>
        </p:nvGrpSpPr>
        <p:grpSpPr>
          <a:xfrm>
            <a:off x="-6428" y="0"/>
            <a:ext cx="1554092" cy="5143500"/>
            <a:chOff x="-6428" y="0"/>
            <a:chExt cx="1554092" cy="5143500"/>
          </a:xfrm>
        </p:grpSpPr>
        <p:sp>
          <p:nvSpPr>
            <p:cNvPr id="19" name="Rektangel 18"/>
            <p:cNvSpPr/>
            <p:nvPr/>
          </p:nvSpPr>
          <p:spPr>
            <a:xfrm>
              <a:off x="-6428" y="0"/>
              <a:ext cx="1554092" cy="51435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9" name="Bildobjekt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5729" y="307240"/>
              <a:ext cx="1095911" cy="746680"/>
            </a:xfrm>
            <a:prstGeom prst="rect">
              <a:avLst/>
            </a:prstGeom>
          </p:spPr>
        </p:pic>
        <p:sp>
          <p:nvSpPr>
            <p:cNvPr id="28" name="Rektangel 27"/>
            <p:cNvSpPr>
              <a:spLocks noChangeAspect="1"/>
            </p:cNvSpPr>
            <p:nvPr/>
          </p:nvSpPr>
          <p:spPr>
            <a:xfrm>
              <a:off x="54841" y="1131590"/>
              <a:ext cx="1452962" cy="441339"/>
            </a:xfrm>
            <a:prstGeom prst="rect">
              <a:avLst/>
            </a:prstGeom>
            <a:noFill/>
          </p:spPr>
          <p:txBody>
            <a:bodyPr wrap="none" lIns="91440" tIns="45720" rIns="91440" bIns="45720">
              <a:spAutoFit/>
            </a:bodyPr>
            <a:lstStyle/>
            <a:p>
              <a:pPr algn="ctr">
                <a:lnSpc>
                  <a:spcPct val="80000"/>
                </a:lnSpc>
              </a:pPr>
              <a:r>
                <a:rPr lang="sv-SE" sz="1400" b="1" spc="-50" dirty="0">
                  <a:ln w="6350">
                    <a:noFill/>
                    <a:prstDash val="solid"/>
                  </a:ln>
                  <a:solidFill>
                    <a:srgbClr val="005BBB"/>
                  </a:solidFill>
                  <a:effectLst>
                    <a:outerShdw blurRad="41275" dist="20320" dir="1800000" algn="tl" rotWithShape="0">
                      <a:srgbClr val="000000">
                        <a:alpha val="40000"/>
                      </a:srgbClr>
                    </a:outerShdw>
                  </a:effectLst>
                </a:rPr>
                <a:t>Regeltillämpning</a:t>
              </a:r>
              <a:br>
                <a:rPr lang="sv-SE" sz="1400" b="1" spc="-50" dirty="0">
                  <a:ln w="6350">
                    <a:noFill/>
                    <a:prstDash val="solid"/>
                  </a:ln>
                  <a:solidFill>
                    <a:srgbClr val="005BBB"/>
                  </a:solidFill>
                  <a:effectLst>
                    <a:outerShdw blurRad="41275" dist="20320" dir="1800000" algn="tl" rotWithShape="0">
                      <a:srgbClr val="000000">
                        <a:alpha val="40000"/>
                      </a:srgbClr>
                    </a:outerShdw>
                  </a:effectLst>
                </a:rPr>
              </a:br>
              <a:r>
                <a:rPr lang="sv-SE" sz="1400" b="1" spc="-50" dirty="0">
                  <a:ln w="6350">
                    <a:noFill/>
                    <a:prstDash val="solid"/>
                  </a:ln>
                  <a:solidFill>
                    <a:srgbClr val="005BBB"/>
                  </a:solidFill>
                  <a:effectLst>
                    <a:outerShdw blurRad="41275" dist="20320" dir="1800000" algn="tl" rotWithShape="0">
                      <a:srgbClr val="000000">
                        <a:alpha val="40000"/>
                      </a:srgbClr>
                    </a:outerShdw>
                  </a:effectLst>
                </a:rPr>
                <a:t>på kommunal nivå</a:t>
              </a:r>
            </a:p>
          </p:txBody>
        </p:sp>
      </p:grpSp>
      <p:sp>
        <p:nvSpPr>
          <p:cNvPr id="5" name="Rektangel 4"/>
          <p:cNvSpPr/>
          <p:nvPr/>
        </p:nvSpPr>
        <p:spPr>
          <a:xfrm>
            <a:off x="-6428" y="4587974"/>
            <a:ext cx="9150428" cy="555526"/>
          </a:xfrm>
          <a:prstGeom prst="rect">
            <a:avLst/>
          </a:prstGeom>
          <a:solidFill>
            <a:srgbClr val="005B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sv-SE" dirty="0"/>
          </a:p>
        </p:txBody>
      </p:sp>
      <p:pic>
        <p:nvPicPr>
          <p:cNvPr id="6" name="Bildobjekt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44142" y="4700483"/>
            <a:ext cx="554516" cy="330507"/>
          </a:xfrm>
          <a:prstGeom prst="rect">
            <a:avLst/>
          </a:prstGeom>
        </p:spPr>
      </p:pic>
      <p:pic>
        <p:nvPicPr>
          <p:cNvPr id="8" name="Bildobjekt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02868" y="4760240"/>
            <a:ext cx="3525408" cy="159400"/>
          </a:xfrm>
          <a:prstGeom prst="rect">
            <a:avLst/>
          </a:prstGeom>
        </p:spPr>
      </p:pic>
      <p:sp>
        <p:nvSpPr>
          <p:cNvPr id="40" name="Rektangel 39"/>
          <p:cNvSpPr>
            <a:spLocks noChangeAspect="1"/>
          </p:cNvSpPr>
          <p:nvPr/>
        </p:nvSpPr>
        <p:spPr>
          <a:xfrm>
            <a:off x="1547664" y="232302"/>
            <a:ext cx="7596336" cy="344710"/>
          </a:xfrm>
          <a:prstGeom prst="rect">
            <a:avLst/>
          </a:prstGeom>
          <a:noFill/>
        </p:spPr>
        <p:txBody>
          <a:bodyPr wrap="square" lIns="91440" tIns="45720" rIns="91440" bIns="45720">
            <a:spAutoFit/>
          </a:bodyPr>
          <a:lstStyle/>
          <a:p>
            <a:pPr algn="ctr">
              <a:lnSpc>
                <a:spcPct val="80000"/>
              </a:lnSpc>
            </a:pPr>
            <a:r>
              <a:rPr lang="sv-SE" sz="2000" b="1" spc="-50" dirty="0">
                <a:ln w="6350">
                  <a:noFill/>
                  <a:prstDash val="solid"/>
                </a:ln>
                <a:solidFill>
                  <a:srgbClr val="005BBB"/>
                </a:solidFill>
                <a:effectLst>
                  <a:outerShdw blurRad="41275" dist="20320" dir="1800000" algn="tl" rotWithShape="0">
                    <a:srgbClr val="000000">
                      <a:alpha val="40000"/>
                    </a:srgbClr>
                  </a:outerShdw>
                </a:effectLst>
              </a:rPr>
              <a:t>Företagsexempel som användes i enkäterna</a:t>
            </a:r>
          </a:p>
        </p:txBody>
      </p:sp>
      <p:sp>
        <p:nvSpPr>
          <p:cNvPr id="4" name="textruta 3"/>
          <p:cNvSpPr txBox="1"/>
          <p:nvPr/>
        </p:nvSpPr>
        <p:spPr>
          <a:xfrm>
            <a:off x="2889992" y="1131590"/>
            <a:ext cx="4922368" cy="1461939"/>
          </a:xfrm>
          <a:prstGeom prst="rect">
            <a:avLst/>
          </a:prstGeom>
          <a:noFill/>
        </p:spPr>
        <p:txBody>
          <a:bodyPr wrap="square" rtlCol="0">
            <a:spAutoFit/>
          </a:bodyPr>
          <a:lstStyle/>
          <a:p>
            <a:r>
              <a:rPr lang="sv-SE" sz="1200" b="1" dirty="0"/>
              <a:t>Miljöfarlig verksamhet</a:t>
            </a:r>
            <a:r>
              <a:rPr lang="sv-SE" sz="1200" dirty="0"/>
              <a:t/>
            </a:r>
            <a:br>
              <a:rPr lang="sv-SE" sz="1200" dirty="0"/>
            </a:br>
            <a:r>
              <a:rPr lang="sv-SE" sz="1100" dirty="0"/>
              <a:t>Frågorna 1-4 avser miljötillsyn av en inom kommunen belägen biltvätt avsedd för tvättning av fler än 5000 fordon per år (klassningskod 50.10-2). Inga komplicerande faktorer finns.</a:t>
            </a:r>
          </a:p>
          <a:p>
            <a:r>
              <a:rPr lang="sv-SE" sz="1100" dirty="0"/>
              <a:t> </a:t>
            </a:r>
            <a:br>
              <a:rPr lang="sv-SE" sz="1100" dirty="0"/>
            </a:br>
            <a:r>
              <a:rPr lang="sv-SE" sz="1100" dirty="0"/>
              <a:t>Om en biltvätt med sådan omfattning på verksamheten inte finns inom kommunen, använd era taxebestämmelser och besvara frågorna som om en sådan biltvätt hade funnits.</a:t>
            </a:r>
          </a:p>
        </p:txBody>
      </p:sp>
      <p:pic>
        <p:nvPicPr>
          <p:cNvPr id="13" name="Bildobjekt 1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08614" y="4270646"/>
            <a:ext cx="524006" cy="634653"/>
          </a:xfrm>
          <a:prstGeom prst="rect">
            <a:avLst/>
          </a:prstGeom>
        </p:spPr>
      </p:pic>
    </p:spTree>
    <p:extLst>
      <p:ext uri="{BB962C8B-B14F-4D97-AF65-F5344CB8AC3E}">
        <p14:creationId xmlns:p14="http://schemas.microsoft.com/office/powerpoint/2010/main" val="894644357"/>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additive="base">
                                        <p:cTn id="7" dur="500" fill="hold"/>
                                        <p:tgtEl>
                                          <p:spTgt spid="44"/>
                                        </p:tgtEl>
                                        <p:attrNameLst>
                                          <p:attrName>ppt_x</p:attrName>
                                        </p:attrNameLst>
                                      </p:cBhvr>
                                      <p:tavLst>
                                        <p:tav tm="0">
                                          <p:val>
                                            <p:strVal val="#ppt_x"/>
                                          </p:val>
                                        </p:tav>
                                        <p:tav tm="100000">
                                          <p:val>
                                            <p:strVal val="#ppt_x"/>
                                          </p:val>
                                        </p:tav>
                                      </p:tavLst>
                                    </p:anim>
                                    <p:anim calcmode="lin" valueType="num">
                                      <p:cBhvr additive="base">
                                        <p:cTn id="8" dur="500" fill="hold"/>
                                        <p:tgtEl>
                                          <p:spTgt spid="4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 name="Grupp 43"/>
          <p:cNvGrpSpPr/>
          <p:nvPr/>
        </p:nvGrpSpPr>
        <p:grpSpPr>
          <a:xfrm>
            <a:off x="-6428" y="0"/>
            <a:ext cx="1554092" cy="5143500"/>
            <a:chOff x="-6428" y="0"/>
            <a:chExt cx="1554092" cy="5143500"/>
          </a:xfrm>
        </p:grpSpPr>
        <p:sp>
          <p:nvSpPr>
            <p:cNvPr id="19" name="Rektangel 18"/>
            <p:cNvSpPr/>
            <p:nvPr/>
          </p:nvSpPr>
          <p:spPr>
            <a:xfrm>
              <a:off x="-6428" y="0"/>
              <a:ext cx="1554092" cy="51435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9" name="Bildobjekt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5729" y="307240"/>
              <a:ext cx="1095911" cy="746680"/>
            </a:xfrm>
            <a:prstGeom prst="rect">
              <a:avLst/>
            </a:prstGeom>
          </p:spPr>
        </p:pic>
        <p:sp>
          <p:nvSpPr>
            <p:cNvPr id="28" name="Rektangel 27"/>
            <p:cNvSpPr>
              <a:spLocks noChangeAspect="1"/>
            </p:cNvSpPr>
            <p:nvPr/>
          </p:nvSpPr>
          <p:spPr>
            <a:xfrm>
              <a:off x="54841" y="1131590"/>
              <a:ext cx="1452962" cy="441339"/>
            </a:xfrm>
            <a:prstGeom prst="rect">
              <a:avLst/>
            </a:prstGeom>
            <a:noFill/>
          </p:spPr>
          <p:txBody>
            <a:bodyPr wrap="none" lIns="91440" tIns="45720" rIns="91440" bIns="45720">
              <a:spAutoFit/>
            </a:bodyPr>
            <a:lstStyle/>
            <a:p>
              <a:pPr algn="ctr">
                <a:lnSpc>
                  <a:spcPct val="80000"/>
                </a:lnSpc>
              </a:pPr>
              <a:r>
                <a:rPr lang="sv-SE" sz="1400" b="1" spc="-50" dirty="0">
                  <a:ln w="6350">
                    <a:noFill/>
                    <a:prstDash val="solid"/>
                  </a:ln>
                  <a:solidFill>
                    <a:srgbClr val="005BBB"/>
                  </a:solidFill>
                  <a:effectLst>
                    <a:outerShdw blurRad="41275" dist="20320" dir="1800000" algn="tl" rotWithShape="0">
                      <a:srgbClr val="000000">
                        <a:alpha val="40000"/>
                      </a:srgbClr>
                    </a:outerShdw>
                  </a:effectLst>
                </a:rPr>
                <a:t>Regeltillämpning</a:t>
              </a:r>
              <a:br>
                <a:rPr lang="sv-SE" sz="1400" b="1" spc="-50" dirty="0">
                  <a:ln w="6350">
                    <a:noFill/>
                    <a:prstDash val="solid"/>
                  </a:ln>
                  <a:solidFill>
                    <a:srgbClr val="005BBB"/>
                  </a:solidFill>
                  <a:effectLst>
                    <a:outerShdw blurRad="41275" dist="20320" dir="1800000" algn="tl" rotWithShape="0">
                      <a:srgbClr val="000000">
                        <a:alpha val="40000"/>
                      </a:srgbClr>
                    </a:outerShdw>
                  </a:effectLst>
                </a:rPr>
              </a:br>
              <a:r>
                <a:rPr lang="sv-SE" sz="1400" b="1" spc="-50" dirty="0">
                  <a:ln w="6350">
                    <a:noFill/>
                    <a:prstDash val="solid"/>
                  </a:ln>
                  <a:solidFill>
                    <a:srgbClr val="005BBB"/>
                  </a:solidFill>
                  <a:effectLst>
                    <a:outerShdw blurRad="41275" dist="20320" dir="1800000" algn="tl" rotWithShape="0">
                      <a:srgbClr val="000000">
                        <a:alpha val="40000"/>
                      </a:srgbClr>
                    </a:outerShdw>
                  </a:effectLst>
                </a:rPr>
                <a:t>på kommunal nivå</a:t>
              </a:r>
            </a:p>
          </p:txBody>
        </p:sp>
      </p:grpSp>
      <p:sp>
        <p:nvSpPr>
          <p:cNvPr id="5" name="Rektangel 4"/>
          <p:cNvSpPr/>
          <p:nvPr/>
        </p:nvSpPr>
        <p:spPr>
          <a:xfrm>
            <a:off x="-6428" y="4587974"/>
            <a:ext cx="9150428" cy="555526"/>
          </a:xfrm>
          <a:prstGeom prst="rect">
            <a:avLst/>
          </a:prstGeom>
          <a:solidFill>
            <a:srgbClr val="005B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sv-SE" dirty="0"/>
          </a:p>
        </p:txBody>
      </p:sp>
      <p:pic>
        <p:nvPicPr>
          <p:cNvPr id="6" name="Bildobjekt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44142" y="4700483"/>
            <a:ext cx="554516" cy="330507"/>
          </a:xfrm>
          <a:prstGeom prst="rect">
            <a:avLst/>
          </a:prstGeom>
        </p:spPr>
      </p:pic>
      <p:pic>
        <p:nvPicPr>
          <p:cNvPr id="8" name="Bildobjekt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02868" y="4760240"/>
            <a:ext cx="3525408" cy="159400"/>
          </a:xfrm>
          <a:prstGeom prst="rect">
            <a:avLst/>
          </a:prstGeom>
        </p:spPr>
      </p:pic>
      <p:sp>
        <p:nvSpPr>
          <p:cNvPr id="40" name="Rektangel 39"/>
          <p:cNvSpPr>
            <a:spLocks noChangeAspect="1"/>
          </p:cNvSpPr>
          <p:nvPr/>
        </p:nvSpPr>
        <p:spPr>
          <a:xfrm>
            <a:off x="1547664" y="232302"/>
            <a:ext cx="7596336" cy="344710"/>
          </a:xfrm>
          <a:prstGeom prst="rect">
            <a:avLst/>
          </a:prstGeom>
          <a:noFill/>
        </p:spPr>
        <p:txBody>
          <a:bodyPr wrap="square" lIns="91440" tIns="45720" rIns="91440" bIns="45720">
            <a:spAutoFit/>
          </a:bodyPr>
          <a:lstStyle/>
          <a:p>
            <a:pPr algn="ctr">
              <a:lnSpc>
                <a:spcPct val="80000"/>
              </a:lnSpc>
            </a:pPr>
            <a:r>
              <a:rPr lang="sv-SE" sz="2000" b="1" spc="-50" dirty="0">
                <a:ln w="6350">
                  <a:noFill/>
                  <a:prstDash val="solid"/>
                </a:ln>
                <a:solidFill>
                  <a:srgbClr val="005BBB"/>
                </a:solidFill>
                <a:effectLst>
                  <a:outerShdw blurRad="41275" dist="20320" dir="1800000" algn="tl" rotWithShape="0">
                    <a:srgbClr val="000000">
                      <a:alpha val="40000"/>
                    </a:srgbClr>
                  </a:outerShdw>
                </a:effectLst>
              </a:rPr>
              <a:t>Diskussionspunkter</a:t>
            </a:r>
          </a:p>
        </p:txBody>
      </p:sp>
      <p:sp>
        <p:nvSpPr>
          <p:cNvPr id="3" name="textruta 2"/>
          <p:cNvSpPr txBox="1"/>
          <p:nvPr/>
        </p:nvSpPr>
        <p:spPr>
          <a:xfrm>
            <a:off x="2742331" y="982927"/>
            <a:ext cx="5286053" cy="1754326"/>
          </a:xfrm>
          <a:prstGeom prst="rect">
            <a:avLst/>
          </a:prstGeom>
          <a:noFill/>
        </p:spPr>
        <p:txBody>
          <a:bodyPr wrap="square" rtlCol="0">
            <a:spAutoFit/>
          </a:bodyPr>
          <a:lstStyle/>
          <a:p>
            <a:pPr marL="285750" indent="-285750">
              <a:buFont typeface="Arial" panose="020B0604020202020204" pitchFamily="34" charset="0"/>
              <a:buChar char="•"/>
            </a:pPr>
            <a:r>
              <a:rPr lang="sv-SE" dirty="0"/>
              <a:t>Rekommendationer</a:t>
            </a:r>
          </a:p>
          <a:p>
            <a:pPr marL="285750" indent="-285750">
              <a:buFont typeface="Arial" panose="020B0604020202020204" pitchFamily="34" charset="0"/>
              <a:buChar char="•"/>
            </a:pPr>
            <a:r>
              <a:rPr lang="sv-SE" dirty="0"/>
              <a:t>Återbetalning av avgifter/Avgiftsmodell</a:t>
            </a:r>
          </a:p>
          <a:p>
            <a:pPr marL="285750" indent="-285750">
              <a:buFont typeface="Arial" panose="020B0604020202020204" pitchFamily="34" charset="0"/>
              <a:buChar char="•"/>
            </a:pPr>
            <a:r>
              <a:rPr lang="sv-SE" dirty="0"/>
              <a:t>Samordning av tillsyn</a:t>
            </a:r>
          </a:p>
          <a:p>
            <a:pPr marL="285750" indent="-285750">
              <a:buFont typeface="Arial" panose="020B0604020202020204" pitchFamily="34" charset="0"/>
              <a:buChar char="•"/>
            </a:pPr>
            <a:r>
              <a:rPr lang="sv-SE" dirty="0"/>
              <a:t>Samarbete mellan kommuner</a:t>
            </a:r>
          </a:p>
          <a:p>
            <a:pPr marL="285750" indent="-285750">
              <a:buFont typeface="Arial" panose="020B0604020202020204" pitchFamily="34" charset="0"/>
              <a:buChar char="•"/>
            </a:pPr>
            <a:r>
              <a:rPr lang="sv-SE" dirty="0"/>
              <a:t>Följa sitt ärende på nätet</a:t>
            </a:r>
          </a:p>
          <a:p>
            <a:pPr marL="285750" indent="-285750">
              <a:buFont typeface="Arial" panose="020B0604020202020204" pitchFamily="34" charset="0"/>
              <a:buChar char="•"/>
            </a:pPr>
            <a:r>
              <a:rPr lang="sv-SE" dirty="0"/>
              <a:t>Dialog med näringslivet</a:t>
            </a:r>
          </a:p>
        </p:txBody>
      </p:sp>
      <p:pic>
        <p:nvPicPr>
          <p:cNvPr id="12" name="Bildobjekt 1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08614" y="4270646"/>
            <a:ext cx="524006" cy="634653"/>
          </a:xfrm>
          <a:prstGeom prst="rect">
            <a:avLst/>
          </a:prstGeom>
        </p:spPr>
      </p:pic>
    </p:spTree>
    <p:extLst>
      <p:ext uri="{BB962C8B-B14F-4D97-AF65-F5344CB8AC3E}">
        <p14:creationId xmlns:p14="http://schemas.microsoft.com/office/powerpoint/2010/main" val="3887617189"/>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additive="base">
                                        <p:cTn id="7" dur="500" fill="hold"/>
                                        <p:tgtEl>
                                          <p:spTgt spid="44"/>
                                        </p:tgtEl>
                                        <p:attrNameLst>
                                          <p:attrName>ppt_x</p:attrName>
                                        </p:attrNameLst>
                                      </p:cBhvr>
                                      <p:tavLst>
                                        <p:tav tm="0">
                                          <p:val>
                                            <p:strVal val="#ppt_x"/>
                                          </p:val>
                                        </p:tav>
                                        <p:tav tm="100000">
                                          <p:val>
                                            <p:strVal val="#ppt_x"/>
                                          </p:val>
                                        </p:tav>
                                      </p:tavLst>
                                    </p:anim>
                                    <p:anim calcmode="lin" valueType="num">
                                      <p:cBhvr additive="base">
                                        <p:cTn id="8" dur="500" fill="hold"/>
                                        <p:tgtEl>
                                          <p:spTgt spid="4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l 2"/>
          <p:cNvGraphicFramePr>
            <a:graphicFrameLocks noGrp="1"/>
          </p:cNvGraphicFramePr>
          <p:nvPr>
            <p:extLst>
              <p:ext uri="{D42A27DB-BD31-4B8C-83A1-F6EECF244321}">
                <p14:modId xmlns:p14="http://schemas.microsoft.com/office/powerpoint/2010/main" val="1350816993"/>
              </p:ext>
            </p:extLst>
          </p:nvPr>
        </p:nvGraphicFramePr>
        <p:xfrm>
          <a:off x="2602632" y="987574"/>
          <a:ext cx="5486400" cy="2095500"/>
        </p:xfrm>
        <a:graphic>
          <a:graphicData uri="http://schemas.openxmlformats.org/drawingml/2006/table">
            <a:tbl>
              <a:tblPr/>
              <a:tblGrid>
                <a:gridCol w="1371600"/>
                <a:gridCol w="1371600"/>
                <a:gridCol w="1371600"/>
                <a:gridCol w="1371600"/>
              </a:tblGrid>
              <a:tr h="190500">
                <a:tc>
                  <a:txBody>
                    <a:bodyPr/>
                    <a:lstStyle/>
                    <a:p>
                      <a:pPr algn="l" fontAlgn="ctr"/>
                      <a:r>
                        <a:rPr lang="sv-SE" sz="800" b="1" i="0" u="none" strike="noStrike">
                          <a:solidFill>
                            <a:srgbClr val="000000"/>
                          </a:solidFill>
                          <a:effectLst/>
                          <a:latin typeface="Open Sans"/>
                        </a:rPr>
                        <a:t>Kommun</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FFBA00"/>
                    </a:solidFill>
                  </a:tcPr>
                </a:tc>
                <a:tc>
                  <a:txBody>
                    <a:bodyPr/>
                    <a:lstStyle/>
                    <a:p>
                      <a:pPr algn="l" fontAlgn="ctr"/>
                      <a:r>
                        <a:rPr lang="sv-SE" sz="800" b="1" i="0" u="none" strike="noStrike">
                          <a:solidFill>
                            <a:srgbClr val="000000"/>
                          </a:solidFill>
                          <a:effectLst/>
                          <a:latin typeface="Open Sans"/>
                        </a:rPr>
                        <a:t>Alla områden</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FFBA00"/>
                    </a:solidFill>
                  </a:tcPr>
                </a:tc>
                <a:tc>
                  <a:txBody>
                    <a:bodyPr/>
                    <a:lstStyle/>
                    <a:p>
                      <a:pPr algn="l" fontAlgn="ctr"/>
                      <a:r>
                        <a:rPr lang="sv-SE" sz="800" b="1" i="0" u="none" strike="noStrike">
                          <a:solidFill>
                            <a:srgbClr val="000000"/>
                          </a:solidFill>
                          <a:effectLst/>
                          <a:latin typeface="Open Sans"/>
                        </a:rPr>
                        <a:t>Vissa områden</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FFBA00"/>
                    </a:solidFill>
                  </a:tcPr>
                </a:tc>
                <a:tc>
                  <a:txBody>
                    <a:bodyPr/>
                    <a:lstStyle/>
                    <a:p>
                      <a:pPr algn="l" fontAlgn="ctr"/>
                      <a:r>
                        <a:rPr lang="sv-SE" sz="800" b="1" i="0" u="none" strike="noStrike">
                          <a:solidFill>
                            <a:srgbClr val="000000"/>
                          </a:solidFill>
                          <a:effectLst/>
                          <a:latin typeface="Open Sans"/>
                        </a:rPr>
                        <a:t>Inga områden</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FFBA00"/>
                    </a:solidFill>
                  </a:tcPr>
                </a:tc>
              </a:tr>
              <a:tr h="190500">
                <a:tc>
                  <a:txBody>
                    <a:bodyPr/>
                    <a:lstStyle/>
                    <a:p>
                      <a:pPr algn="l" fontAlgn="ctr"/>
                      <a:r>
                        <a:rPr lang="sv-SE" sz="800" b="1" i="0" u="none" strike="noStrike">
                          <a:solidFill>
                            <a:srgbClr val="000000"/>
                          </a:solidFill>
                          <a:effectLst/>
                          <a:latin typeface="Open Sans"/>
                        </a:rPr>
                        <a:t>Borgholm                                            </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X</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r>
              <a:tr h="190500">
                <a:tc>
                  <a:txBody>
                    <a:bodyPr/>
                    <a:lstStyle/>
                    <a:p>
                      <a:pPr algn="l" fontAlgn="ctr"/>
                      <a:r>
                        <a:rPr lang="sv-SE" sz="800" b="1" i="0" u="none" strike="noStrike">
                          <a:solidFill>
                            <a:srgbClr val="000000"/>
                          </a:solidFill>
                          <a:effectLst/>
                          <a:latin typeface="Open Sans"/>
                        </a:rPr>
                        <a:t>Emmaboda                                            </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X</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r>
              <a:tr h="190500">
                <a:tc>
                  <a:txBody>
                    <a:bodyPr/>
                    <a:lstStyle/>
                    <a:p>
                      <a:pPr algn="l" fontAlgn="ctr"/>
                      <a:r>
                        <a:rPr lang="sv-SE" sz="800" b="1" i="0" u="none" strike="noStrike">
                          <a:solidFill>
                            <a:srgbClr val="000000"/>
                          </a:solidFill>
                          <a:effectLst/>
                          <a:latin typeface="Open Sans"/>
                        </a:rPr>
                        <a:t>Hultsfred                                           </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X</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r>
              <a:tr h="190500">
                <a:tc>
                  <a:txBody>
                    <a:bodyPr/>
                    <a:lstStyle/>
                    <a:p>
                      <a:pPr algn="l" fontAlgn="ctr"/>
                      <a:r>
                        <a:rPr lang="sv-SE" sz="800" b="1" i="0" u="none" strike="noStrike">
                          <a:solidFill>
                            <a:srgbClr val="000000"/>
                          </a:solidFill>
                          <a:effectLst/>
                          <a:latin typeface="Open Sans"/>
                        </a:rPr>
                        <a:t>Högsby</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X</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r>
              <a:tr h="190500">
                <a:tc>
                  <a:txBody>
                    <a:bodyPr/>
                    <a:lstStyle/>
                    <a:p>
                      <a:pPr algn="l" fontAlgn="ctr"/>
                      <a:r>
                        <a:rPr lang="sv-SE" sz="800" b="1" i="0" u="none" strike="noStrike">
                          <a:solidFill>
                            <a:srgbClr val="000000"/>
                          </a:solidFill>
                          <a:effectLst/>
                          <a:latin typeface="Open Sans"/>
                        </a:rPr>
                        <a:t>Kalmar</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X</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r>
              <a:tr h="190500">
                <a:tc>
                  <a:txBody>
                    <a:bodyPr/>
                    <a:lstStyle/>
                    <a:p>
                      <a:pPr algn="l" fontAlgn="ctr"/>
                      <a:r>
                        <a:rPr lang="sv-SE" sz="800" b="1" i="0" u="none" strike="noStrike">
                          <a:solidFill>
                            <a:srgbClr val="000000"/>
                          </a:solidFill>
                          <a:effectLst/>
                          <a:latin typeface="Open Sans"/>
                        </a:rPr>
                        <a:t>Mönsterås                                           </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X</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r>
              <a:tr h="190500">
                <a:tc>
                  <a:txBody>
                    <a:bodyPr/>
                    <a:lstStyle/>
                    <a:p>
                      <a:pPr algn="l" fontAlgn="ctr"/>
                      <a:r>
                        <a:rPr lang="sv-SE" sz="800" b="1" i="0" u="none" strike="noStrike">
                          <a:solidFill>
                            <a:srgbClr val="000000"/>
                          </a:solidFill>
                          <a:effectLst/>
                          <a:latin typeface="Open Sans"/>
                        </a:rPr>
                        <a:t>Mörbylånga</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X</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r>
              <a:tr h="190500">
                <a:tc>
                  <a:txBody>
                    <a:bodyPr/>
                    <a:lstStyle/>
                    <a:p>
                      <a:pPr algn="l" fontAlgn="ctr"/>
                      <a:r>
                        <a:rPr lang="sv-SE" sz="800" b="1" i="0" u="none" strike="noStrike">
                          <a:solidFill>
                            <a:srgbClr val="000000"/>
                          </a:solidFill>
                          <a:effectLst/>
                          <a:latin typeface="Open Sans"/>
                        </a:rPr>
                        <a:t>Nybro                                               </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X</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r>
              <a:tr h="190500">
                <a:tc>
                  <a:txBody>
                    <a:bodyPr/>
                    <a:lstStyle/>
                    <a:p>
                      <a:pPr algn="l" fontAlgn="ctr"/>
                      <a:r>
                        <a:rPr lang="sv-SE" sz="800" b="1" i="0" u="none" strike="noStrike">
                          <a:solidFill>
                            <a:srgbClr val="000000"/>
                          </a:solidFill>
                          <a:effectLst/>
                          <a:latin typeface="Open Sans"/>
                        </a:rPr>
                        <a:t>Oskarshamn                                          </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r>
              <a:tr h="190500">
                <a:tc>
                  <a:txBody>
                    <a:bodyPr/>
                    <a:lstStyle/>
                    <a:p>
                      <a:pPr algn="l" fontAlgn="ctr"/>
                      <a:r>
                        <a:rPr lang="sv-SE" sz="800" b="1" i="0" u="none" strike="noStrike">
                          <a:solidFill>
                            <a:srgbClr val="000000"/>
                          </a:solidFill>
                          <a:effectLst/>
                          <a:latin typeface="Open Sans"/>
                        </a:rPr>
                        <a:t>Västervik                                           </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dirty="0">
                          <a:solidFill>
                            <a:srgbClr val="000000"/>
                          </a:solidFill>
                          <a:effectLst/>
                          <a:latin typeface="Open Sans"/>
                        </a:rPr>
                        <a:t>X</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r>
            </a:tbl>
          </a:graphicData>
        </a:graphic>
      </p:graphicFrame>
      <p:grpSp>
        <p:nvGrpSpPr>
          <p:cNvPr id="44" name="Grupp 43"/>
          <p:cNvGrpSpPr/>
          <p:nvPr/>
        </p:nvGrpSpPr>
        <p:grpSpPr>
          <a:xfrm>
            <a:off x="-6428" y="0"/>
            <a:ext cx="1554092" cy="5143500"/>
            <a:chOff x="-6428" y="0"/>
            <a:chExt cx="1554092" cy="5143500"/>
          </a:xfrm>
        </p:grpSpPr>
        <p:sp>
          <p:nvSpPr>
            <p:cNvPr id="19" name="Rektangel 18"/>
            <p:cNvSpPr/>
            <p:nvPr/>
          </p:nvSpPr>
          <p:spPr>
            <a:xfrm>
              <a:off x="-6428" y="0"/>
              <a:ext cx="1554092" cy="51435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9" name="Bildobjekt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6046" y="314855"/>
              <a:ext cx="876399" cy="744727"/>
            </a:xfrm>
            <a:prstGeom prst="rect">
              <a:avLst/>
            </a:prstGeom>
          </p:spPr>
        </p:pic>
        <p:sp>
          <p:nvSpPr>
            <p:cNvPr id="28" name="Rektangel 27"/>
            <p:cNvSpPr>
              <a:spLocks noChangeAspect="1"/>
            </p:cNvSpPr>
            <p:nvPr/>
          </p:nvSpPr>
          <p:spPr>
            <a:xfrm>
              <a:off x="294766" y="1131590"/>
              <a:ext cx="973087" cy="609398"/>
            </a:xfrm>
            <a:prstGeom prst="rect">
              <a:avLst/>
            </a:prstGeom>
            <a:noFill/>
          </p:spPr>
          <p:txBody>
            <a:bodyPr wrap="none" lIns="91440" tIns="45720" rIns="91440" bIns="45720">
              <a:spAutoFit/>
            </a:bodyPr>
            <a:lstStyle/>
            <a:p>
              <a:pPr algn="ctr">
                <a:lnSpc>
                  <a:spcPct val="80000"/>
                </a:lnSpc>
              </a:pPr>
              <a:r>
                <a:rPr lang="sv-SE" sz="1400" b="1" spc="-50" dirty="0">
                  <a:ln w="6350">
                    <a:noFill/>
                    <a:prstDash val="solid"/>
                  </a:ln>
                  <a:solidFill>
                    <a:srgbClr val="005BBB"/>
                  </a:solidFill>
                  <a:effectLst>
                    <a:outerShdw blurRad="41275" dist="20320" dir="1800000" algn="tl" rotWithShape="0">
                      <a:srgbClr val="000000">
                        <a:alpha val="40000"/>
                      </a:srgbClr>
                    </a:outerShdw>
                  </a:effectLst>
                </a:rPr>
                <a:t>Företagens</a:t>
              </a:r>
              <a:br>
                <a:rPr lang="sv-SE" sz="1400" b="1" spc="-50" dirty="0">
                  <a:ln w="6350">
                    <a:noFill/>
                    <a:prstDash val="solid"/>
                  </a:ln>
                  <a:solidFill>
                    <a:srgbClr val="005BBB"/>
                  </a:solidFill>
                  <a:effectLst>
                    <a:outerShdw blurRad="41275" dist="20320" dir="1800000" algn="tl" rotWithShape="0">
                      <a:srgbClr val="000000">
                        <a:alpha val="40000"/>
                      </a:srgbClr>
                    </a:outerShdw>
                  </a:effectLst>
                </a:rPr>
              </a:br>
              <a:r>
                <a:rPr lang="sv-SE" sz="1400" b="1" spc="-50" dirty="0">
                  <a:ln w="6350">
                    <a:noFill/>
                    <a:prstDash val="solid"/>
                  </a:ln>
                  <a:solidFill>
                    <a:srgbClr val="005BBB"/>
                  </a:solidFill>
                  <a:effectLst>
                    <a:outerShdw blurRad="41275" dist="20320" dir="1800000" algn="tl" rotWithShape="0">
                      <a:srgbClr val="000000">
                        <a:alpha val="40000"/>
                      </a:srgbClr>
                    </a:outerShdw>
                  </a:effectLst>
                </a:rPr>
                <a:t>väg in till</a:t>
              </a:r>
              <a:br>
                <a:rPr lang="sv-SE" sz="1400" b="1" spc="-50" dirty="0">
                  <a:ln w="6350">
                    <a:noFill/>
                    <a:prstDash val="solid"/>
                  </a:ln>
                  <a:solidFill>
                    <a:srgbClr val="005BBB"/>
                  </a:solidFill>
                  <a:effectLst>
                    <a:outerShdw blurRad="41275" dist="20320" dir="1800000" algn="tl" rotWithShape="0">
                      <a:srgbClr val="000000">
                        <a:alpha val="40000"/>
                      </a:srgbClr>
                    </a:outerShdw>
                  </a:effectLst>
                </a:rPr>
              </a:br>
              <a:r>
                <a:rPr lang="sv-SE" sz="1400" b="1" spc="-50" dirty="0" smtClean="0">
                  <a:ln w="6350">
                    <a:noFill/>
                    <a:prstDash val="solid"/>
                  </a:ln>
                  <a:solidFill>
                    <a:srgbClr val="005BBB"/>
                  </a:solidFill>
                  <a:effectLst>
                    <a:outerShdw blurRad="41275" dist="20320" dir="1800000" algn="tl" rotWithShape="0">
                      <a:srgbClr val="000000">
                        <a:alpha val="40000"/>
                      </a:srgbClr>
                    </a:outerShdw>
                  </a:effectLst>
                </a:rPr>
                <a:t>kommunen</a:t>
              </a:r>
              <a:endParaRPr lang="sv-SE" sz="1400" b="1" spc="-50" dirty="0">
                <a:ln w="6350">
                  <a:noFill/>
                  <a:prstDash val="solid"/>
                </a:ln>
                <a:solidFill>
                  <a:srgbClr val="005BBB"/>
                </a:solidFill>
                <a:effectLst>
                  <a:outerShdw blurRad="41275" dist="20320" dir="1800000" algn="tl" rotWithShape="0">
                    <a:srgbClr val="000000">
                      <a:alpha val="40000"/>
                    </a:srgbClr>
                  </a:outerShdw>
                </a:effectLst>
              </a:endParaRPr>
            </a:p>
          </p:txBody>
        </p:sp>
      </p:grpSp>
      <p:sp>
        <p:nvSpPr>
          <p:cNvPr id="5" name="Rektangel 4"/>
          <p:cNvSpPr/>
          <p:nvPr/>
        </p:nvSpPr>
        <p:spPr>
          <a:xfrm>
            <a:off x="-6428" y="4587974"/>
            <a:ext cx="9150428" cy="555526"/>
          </a:xfrm>
          <a:prstGeom prst="rect">
            <a:avLst/>
          </a:prstGeom>
          <a:solidFill>
            <a:srgbClr val="005B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sv-SE" dirty="0"/>
          </a:p>
        </p:txBody>
      </p:sp>
      <p:pic>
        <p:nvPicPr>
          <p:cNvPr id="6" name="Bildobjekt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44142" y="4700483"/>
            <a:ext cx="554516" cy="330507"/>
          </a:xfrm>
          <a:prstGeom prst="rect">
            <a:avLst/>
          </a:prstGeom>
        </p:spPr>
      </p:pic>
      <p:pic>
        <p:nvPicPr>
          <p:cNvPr id="8" name="Bildobjekt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02868" y="4760240"/>
            <a:ext cx="3525408" cy="159400"/>
          </a:xfrm>
          <a:prstGeom prst="rect">
            <a:avLst/>
          </a:prstGeom>
        </p:spPr>
      </p:pic>
      <p:grpSp>
        <p:nvGrpSpPr>
          <p:cNvPr id="46" name="Grupp 45"/>
          <p:cNvGrpSpPr/>
          <p:nvPr/>
        </p:nvGrpSpPr>
        <p:grpSpPr>
          <a:xfrm>
            <a:off x="-396552" y="1851670"/>
            <a:ext cx="2664296" cy="2016224"/>
            <a:chOff x="-396552" y="1851670"/>
            <a:chExt cx="2664296" cy="2016224"/>
          </a:xfrm>
        </p:grpSpPr>
        <p:sp>
          <p:nvSpPr>
            <p:cNvPr id="36" name="Visa 35"/>
            <p:cNvSpPr/>
            <p:nvPr/>
          </p:nvSpPr>
          <p:spPr>
            <a:xfrm>
              <a:off x="-396552" y="1851670"/>
              <a:ext cx="2448272" cy="2016224"/>
            </a:xfrm>
            <a:prstGeom prst="flowChartDisplay">
              <a:avLst/>
            </a:prstGeom>
            <a:solidFill>
              <a:srgbClr val="005BBB"/>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sv-SE"/>
            </a:p>
          </p:txBody>
        </p:sp>
        <p:sp>
          <p:nvSpPr>
            <p:cNvPr id="39" name="textruta 38"/>
            <p:cNvSpPr txBox="1"/>
            <p:nvPr/>
          </p:nvSpPr>
          <p:spPr>
            <a:xfrm>
              <a:off x="107504" y="2002766"/>
              <a:ext cx="2160240" cy="1126462"/>
            </a:xfrm>
            <a:prstGeom prst="rect">
              <a:avLst/>
            </a:prstGeom>
            <a:noFill/>
          </p:spPr>
          <p:txBody>
            <a:bodyPr wrap="square" rtlCol="0">
              <a:spAutoFit/>
            </a:bodyPr>
            <a:lstStyle/>
            <a:p>
              <a:pPr>
                <a:lnSpc>
                  <a:spcPct val="80000"/>
                </a:lnSpc>
              </a:pPr>
              <a:endParaRPr lang="sv-SE" sz="1200" b="1" dirty="0">
                <a:solidFill>
                  <a:schemeClr val="bg1"/>
                </a:solidFill>
              </a:endParaRPr>
            </a:p>
            <a:p>
              <a:pPr>
                <a:lnSpc>
                  <a:spcPct val="80000"/>
                </a:lnSpc>
              </a:pPr>
              <a:endParaRPr lang="sv-SE" sz="1200" b="1" dirty="0">
                <a:solidFill>
                  <a:schemeClr val="bg1"/>
                </a:solidFill>
              </a:endParaRPr>
            </a:p>
            <a:p>
              <a:pPr>
                <a:lnSpc>
                  <a:spcPct val="80000"/>
                </a:lnSpc>
              </a:pPr>
              <a:endParaRPr lang="sv-SE" sz="1200" b="1" dirty="0">
                <a:solidFill>
                  <a:schemeClr val="bg1"/>
                </a:solidFill>
              </a:endParaRPr>
            </a:p>
            <a:p>
              <a:pPr>
                <a:lnSpc>
                  <a:spcPct val="80000"/>
                </a:lnSpc>
              </a:pPr>
              <a:endParaRPr lang="sv-SE" sz="1200" b="1" dirty="0">
                <a:solidFill>
                  <a:schemeClr val="bg1"/>
                </a:solidFill>
              </a:endParaRPr>
            </a:p>
            <a:p>
              <a:pPr>
                <a:lnSpc>
                  <a:spcPct val="80000"/>
                </a:lnSpc>
              </a:pPr>
              <a:r>
                <a:rPr lang="sv-SE" sz="1200" b="1" dirty="0">
                  <a:solidFill>
                    <a:schemeClr val="bg1"/>
                  </a:solidFill>
                </a:rPr>
                <a:t>Följa på nätet</a:t>
              </a:r>
            </a:p>
            <a:p>
              <a:pPr>
                <a:lnSpc>
                  <a:spcPct val="80000"/>
                </a:lnSpc>
              </a:pPr>
              <a:r>
                <a:rPr lang="sv-SE" sz="1200" dirty="0">
                  <a:solidFill>
                    <a:schemeClr val="bg1"/>
                  </a:solidFill>
                </a:rPr>
                <a:t>Sverige: 21%</a:t>
              </a:r>
            </a:p>
            <a:p>
              <a:pPr>
                <a:lnSpc>
                  <a:spcPct val="80000"/>
                </a:lnSpc>
              </a:pPr>
              <a:r>
                <a:rPr lang="sv-SE" sz="1200" dirty="0">
                  <a:solidFill>
                    <a:schemeClr val="bg1"/>
                  </a:solidFill>
                </a:rPr>
                <a:t>Länet: </a:t>
              </a:r>
              <a:r>
                <a:rPr lang="sv-SE" sz="1200" dirty="0" smtClean="0">
                  <a:solidFill>
                    <a:schemeClr val="bg1"/>
                  </a:solidFill>
                </a:rPr>
                <a:t>11%</a:t>
              </a:r>
              <a:endParaRPr lang="sv-SE" sz="1200" dirty="0">
                <a:solidFill>
                  <a:schemeClr val="bg1"/>
                </a:solidFill>
              </a:endParaRPr>
            </a:p>
          </p:txBody>
        </p:sp>
      </p:grpSp>
      <p:sp>
        <p:nvSpPr>
          <p:cNvPr id="40" name="Rektangel 39"/>
          <p:cNvSpPr>
            <a:spLocks noChangeAspect="1"/>
          </p:cNvSpPr>
          <p:nvPr/>
        </p:nvSpPr>
        <p:spPr>
          <a:xfrm>
            <a:off x="1547664" y="232302"/>
            <a:ext cx="7596336" cy="344710"/>
          </a:xfrm>
          <a:prstGeom prst="rect">
            <a:avLst/>
          </a:prstGeom>
          <a:noFill/>
        </p:spPr>
        <p:txBody>
          <a:bodyPr wrap="square" lIns="91440" tIns="45720" rIns="91440" bIns="45720">
            <a:spAutoFit/>
          </a:bodyPr>
          <a:lstStyle/>
          <a:p>
            <a:pPr algn="ctr">
              <a:lnSpc>
                <a:spcPct val="80000"/>
              </a:lnSpc>
            </a:pPr>
            <a:r>
              <a:rPr lang="sv-SE" sz="2000" b="1" spc="-50" dirty="0">
                <a:ln w="6350">
                  <a:noFill/>
                  <a:prstDash val="solid"/>
                </a:ln>
                <a:solidFill>
                  <a:srgbClr val="005BBB"/>
                </a:solidFill>
                <a:effectLst>
                  <a:outerShdw blurRad="41275" dist="20320" dir="1800000" algn="tl" rotWithShape="0">
                    <a:srgbClr val="000000">
                      <a:alpha val="40000"/>
                    </a:srgbClr>
                  </a:outerShdw>
                </a:effectLst>
              </a:rPr>
              <a:t>Kan företagen följa ett ärende på nätet?</a:t>
            </a:r>
          </a:p>
        </p:txBody>
      </p:sp>
      <p:pic>
        <p:nvPicPr>
          <p:cNvPr id="16" name="Bildobjekt 1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08614" y="4270646"/>
            <a:ext cx="524006" cy="634653"/>
          </a:xfrm>
          <a:prstGeom prst="rect">
            <a:avLst/>
          </a:prstGeom>
        </p:spPr>
      </p:pic>
    </p:spTree>
    <p:extLst>
      <p:ext uri="{BB962C8B-B14F-4D97-AF65-F5344CB8AC3E}">
        <p14:creationId xmlns:p14="http://schemas.microsoft.com/office/powerpoint/2010/main" val="4115988032"/>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additive="base">
                                        <p:cTn id="7" dur="500" fill="hold"/>
                                        <p:tgtEl>
                                          <p:spTgt spid="44"/>
                                        </p:tgtEl>
                                        <p:attrNameLst>
                                          <p:attrName>ppt_x</p:attrName>
                                        </p:attrNameLst>
                                      </p:cBhvr>
                                      <p:tavLst>
                                        <p:tav tm="0">
                                          <p:val>
                                            <p:strVal val="#ppt_x"/>
                                          </p:val>
                                        </p:tav>
                                        <p:tav tm="100000">
                                          <p:val>
                                            <p:strVal val="#ppt_x"/>
                                          </p:val>
                                        </p:tav>
                                      </p:tavLst>
                                    </p:anim>
                                    <p:anim calcmode="lin" valueType="num">
                                      <p:cBhvr additive="base">
                                        <p:cTn id="8" dur="500" fill="hold"/>
                                        <p:tgtEl>
                                          <p:spTgt spid="4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46"/>
                                        </p:tgtEl>
                                        <p:attrNameLst>
                                          <p:attrName>style.visibility</p:attrName>
                                        </p:attrNameLst>
                                      </p:cBhvr>
                                      <p:to>
                                        <p:strVal val="visible"/>
                                      </p:to>
                                    </p:set>
                                    <p:anim calcmode="lin" valueType="num">
                                      <p:cBhvr additive="base">
                                        <p:cTn id="12" dur="500" fill="hold"/>
                                        <p:tgtEl>
                                          <p:spTgt spid="46"/>
                                        </p:tgtEl>
                                        <p:attrNameLst>
                                          <p:attrName>ppt_x</p:attrName>
                                        </p:attrNameLst>
                                      </p:cBhvr>
                                      <p:tavLst>
                                        <p:tav tm="0">
                                          <p:val>
                                            <p:strVal val="0-#ppt_w/2"/>
                                          </p:val>
                                        </p:tav>
                                        <p:tav tm="100000">
                                          <p:val>
                                            <p:strVal val="#ppt_x"/>
                                          </p:val>
                                        </p:tav>
                                      </p:tavLst>
                                    </p:anim>
                                    <p:anim calcmode="lin" valueType="num">
                                      <p:cBhvr additive="base">
                                        <p:cTn id="13" dur="500" fill="hold"/>
                                        <p:tgtEl>
                                          <p:spTgt spid="4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 1"/>
          <p:cNvGraphicFramePr>
            <a:graphicFrameLocks noGrp="1"/>
          </p:cNvGraphicFramePr>
          <p:nvPr>
            <p:extLst>
              <p:ext uri="{D42A27DB-BD31-4B8C-83A1-F6EECF244321}">
                <p14:modId xmlns:p14="http://schemas.microsoft.com/office/powerpoint/2010/main" val="4190938058"/>
              </p:ext>
            </p:extLst>
          </p:nvPr>
        </p:nvGraphicFramePr>
        <p:xfrm>
          <a:off x="2551832" y="987574"/>
          <a:ext cx="5588000" cy="2286000"/>
        </p:xfrm>
        <a:graphic>
          <a:graphicData uri="http://schemas.openxmlformats.org/drawingml/2006/table">
            <a:tbl>
              <a:tblPr/>
              <a:tblGrid>
                <a:gridCol w="1371600"/>
                <a:gridCol w="1054100"/>
                <a:gridCol w="1054100"/>
                <a:gridCol w="1054100"/>
                <a:gridCol w="1054100"/>
              </a:tblGrid>
              <a:tr h="190500">
                <a:tc>
                  <a:txBody>
                    <a:bodyPr/>
                    <a:lstStyle/>
                    <a:p>
                      <a:pPr algn="l" fontAlgn="ctr"/>
                      <a:r>
                        <a:rPr lang="sv-SE" sz="800" b="1" i="0" u="none" strike="noStrike">
                          <a:solidFill>
                            <a:srgbClr val="000000"/>
                          </a:solidFill>
                          <a:effectLst/>
                          <a:latin typeface="Open Sans"/>
                        </a:rPr>
                        <a:t>Kommun</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FFBA00"/>
                    </a:solidFill>
                  </a:tcPr>
                </a:tc>
                <a:tc>
                  <a:txBody>
                    <a:bodyPr/>
                    <a:lstStyle/>
                    <a:p>
                      <a:pPr algn="l" fontAlgn="ctr"/>
                      <a:r>
                        <a:rPr lang="sv-SE" sz="800" b="1" i="0" u="none" strike="noStrike">
                          <a:solidFill>
                            <a:srgbClr val="000000"/>
                          </a:solidFill>
                          <a:effectLst/>
                          <a:latin typeface="Open Sans"/>
                        </a:rPr>
                        <a:t>Alltid</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FFBA00"/>
                    </a:solidFill>
                  </a:tcPr>
                </a:tc>
                <a:tc>
                  <a:txBody>
                    <a:bodyPr/>
                    <a:lstStyle/>
                    <a:p>
                      <a:pPr algn="l" fontAlgn="ctr"/>
                      <a:r>
                        <a:rPr lang="sv-SE" sz="800" b="1" i="0" u="none" strike="noStrike">
                          <a:solidFill>
                            <a:srgbClr val="000000"/>
                          </a:solidFill>
                          <a:effectLst/>
                          <a:latin typeface="Open Sans"/>
                        </a:rPr>
                        <a:t>Ofta</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FFBA00"/>
                    </a:solidFill>
                  </a:tcPr>
                </a:tc>
                <a:tc>
                  <a:txBody>
                    <a:bodyPr/>
                    <a:lstStyle/>
                    <a:p>
                      <a:pPr algn="l" fontAlgn="ctr"/>
                      <a:r>
                        <a:rPr lang="sv-SE" sz="800" b="1" i="0" u="none" strike="noStrike">
                          <a:solidFill>
                            <a:srgbClr val="000000"/>
                          </a:solidFill>
                          <a:effectLst/>
                          <a:latin typeface="Open Sans"/>
                        </a:rPr>
                        <a:t>Ibland</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FFBA00"/>
                    </a:solidFill>
                  </a:tcPr>
                </a:tc>
                <a:tc>
                  <a:txBody>
                    <a:bodyPr/>
                    <a:lstStyle/>
                    <a:p>
                      <a:pPr algn="l" fontAlgn="ctr"/>
                      <a:r>
                        <a:rPr lang="sv-SE" sz="800" b="1" i="0" u="none" strike="noStrike">
                          <a:solidFill>
                            <a:srgbClr val="000000"/>
                          </a:solidFill>
                          <a:effectLst/>
                          <a:latin typeface="Open Sans"/>
                        </a:rPr>
                        <a:t>Aldrig</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FFBA00"/>
                    </a:solidFill>
                  </a:tcPr>
                </a:tc>
              </a:tr>
              <a:tr h="190500">
                <a:tc>
                  <a:txBody>
                    <a:bodyPr/>
                    <a:lstStyle/>
                    <a:p>
                      <a:pPr algn="l" fontAlgn="ctr"/>
                      <a:r>
                        <a:rPr lang="sv-SE" sz="800" b="1" i="0" u="none" strike="noStrike">
                          <a:solidFill>
                            <a:srgbClr val="000000"/>
                          </a:solidFill>
                          <a:effectLst/>
                          <a:latin typeface="Open Sans"/>
                        </a:rPr>
                        <a:t>Borgholm                                            </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X</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r>
              <a:tr h="190500">
                <a:tc>
                  <a:txBody>
                    <a:bodyPr/>
                    <a:lstStyle/>
                    <a:p>
                      <a:pPr algn="l" fontAlgn="ctr"/>
                      <a:r>
                        <a:rPr lang="sv-SE" sz="800" b="1" i="0" u="none" strike="noStrike">
                          <a:solidFill>
                            <a:srgbClr val="000000"/>
                          </a:solidFill>
                          <a:effectLst/>
                          <a:latin typeface="Open Sans"/>
                        </a:rPr>
                        <a:t>Emmaboda                                            </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X</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r>
              <a:tr h="190500">
                <a:tc>
                  <a:txBody>
                    <a:bodyPr/>
                    <a:lstStyle/>
                    <a:p>
                      <a:pPr algn="l" fontAlgn="ctr"/>
                      <a:r>
                        <a:rPr lang="sv-SE" sz="800" b="1" i="0" u="none" strike="noStrike">
                          <a:solidFill>
                            <a:srgbClr val="000000"/>
                          </a:solidFill>
                          <a:effectLst/>
                          <a:latin typeface="Open Sans"/>
                        </a:rPr>
                        <a:t>Hultsfred                                           </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X</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r>
              <a:tr h="190500">
                <a:tc>
                  <a:txBody>
                    <a:bodyPr/>
                    <a:lstStyle/>
                    <a:p>
                      <a:pPr algn="l" fontAlgn="ctr"/>
                      <a:r>
                        <a:rPr lang="sv-SE" sz="800" b="1" i="0" u="none" strike="noStrike">
                          <a:solidFill>
                            <a:srgbClr val="000000"/>
                          </a:solidFill>
                          <a:effectLst/>
                          <a:latin typeface="Open Sans"/>
                        </a:rPr>
                        <a:t>Högsby</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X</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r>
              <a:tr h="190500">
                <a:tc>
                  <a:txBody>
                    <a:bodyPr/>
                    <a:lstStyle/>
                    <a:p>
                      <a:pPr algn="l" fontAlgn="ctr"/>
                      <a:r>
                        <a:rPr lang="sv-SE" sz="800" b="1" i="0" u="none" strike="noStrike">
                          <a:solidFill>
                            <a:srgbClr val="000000"/>
                          </a:solidFill>
                          <a:effectLst/>
                          <a:latin typeface="Open Sans"/>
                        </a:rPr>
                        <a:t>Kalmar</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X</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r>
              <a:tr h="190500">
                <a:tc>
                  <a:txBody>
                    <a:bodyPr/>
                    <a:lstStyle/>
                    <a:p>
                      <a:pPr algn="l" fontAlgn="ctr"/>
                      <a:r>
                        <a:rPr lang="sv-SE" sz="800" b="1" i="0" u="none" strike="noStrike">
                          <a:solidFill>
                            <a:srgbClr val="000000"/>
                          </a:solidFill>
                          <a:effectLst/>
                          <a:latin typeface="Open Sans"/>
                        </a:rPr>
                        <a:t>Mönsterås                                           </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X</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r>
              <a:tr h="190500">
                <a:tc>
                  <a:txBody>
                    <a:bodyPr/>
                    <a:lstStyle/>
                    <a:p>
                      <a:pPr algn="l" fontAlgn="ctr"/>
                      <a:r>
                        <a:rPr lang="sv-SE" sz="800" b="1" i="0" u="none" strike="noStrike">
                          <a:solidFill>
                            <a:srgbClr val="000000"/>
                          </a:solidFill>
                          <a:effectLst/>
                          <a:latin typeface="Open Sans"/>
                        </a:rPr>
                        <a:t>Mörbylånga</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X</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r>
              <a:tr h="190500">
                <a:tc>
                  <a:txBody>
                    <a:bodyPr/>
                    <a:lstStyle/>
                    <a:p>
                      <a:pPr algn="l" fontAlgn="ctr"/>
                      <a:r>
                        <a:rPr lang="sv-SE" sz="800" b="1" i="0" u="none" strike="noStrike">
                          <a:solidFill>
                            <a:srgbClr val="000000"/>
                          </a:solidFill>
                          <a:effectLst/>
                          <a:latin typeface="Open Sans"/>
                        </a:rPr>
                        <a:t>Nybro                                               </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X</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r>
              <a:tr h="190500">
                <a:tc>
                  <a:txBody>
                    <a:bodyPr/>
                    <a:lstStyle/>
                    <a:p>
                      <a:pPr algn="l" fontAlgn="ctr"/>
                      <a:r>
                        <a:rPr lang="sv-SE" sz="800" b="1" i="0" u="none" strike="noStrike">
                          <a:solidFill>
                            <a:srgbClr val="000000"/>
                          </a:solidFill>
                          <a:effectLst/>
                          <a:latin typeface="Open Sans"/>
                        </a:rPr>
                        <a:t>Oskarshamn                                          </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X</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r>
              <a:tr h="190500">
                <a:tc>
                  <a:txBody>
                    <a:bodyPr/>
                    <a:lstStyle/>
                    <a:p>
                      <a:pPr algn="l" fontAlgn="ctr"/>
                      <a:r>
                        <a:rPr lang="sv-SE" sz="800" b="1" i="0" u="none" strike="noStrike">
                          <a:solidFill>
                            <a:srgbClr val="000000"/>
                          </a:solidFill>
                          <a:effectLst/>
                          <a:latin typeface="Open Sans"/>
                        </a:rPr>
                        <a:t>Vimmerby                                            </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X</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r>
              <a:tr h="190500">
                <a:tc>
                  <a:txBody>
                    <a:bodyPr/>
                    <a:lstStyle/>
                    <a:p>
                      <a:pPr algn="l" fontAlgn="ctr"/>
                      <a:r>
                        <a:rPr lang="sv-SE" sz="800" b="1" i="0" u="none" strike="noStrike">
                          <a:solidFill>
                            <a:srgbClr val="000000"/>
                          </a:solidFill>
                          <a:effectLst/>
                          <a:latin typeface="Open Sans"/>
                        </a:rPr>
                        <a:t>Västervik                                           </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X</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dirty="0">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r>
            </a:tbl>
          </a:graphicData>
        </a:graphic>
      </p:graphicFrame>
      <p:grpSp>
        <p:nvGrpSpPr>
          <p:cNvPr id="44" name="Grupp 43"/>
          <p:cNvGrpSpPr/>
          <p:nvPr/>
        </p:nvGrpSpPr>
        <p:grpSpPr>
          <a:xfrm>
            <a:off x="-6428" y="0"/>
            <a:ext cx="1554092" cy="5143500"/>
            <a:chOff x="-6428" y="0"/>
            <a:chExt cx="1554092" cy="5143500"/>
          </a:xfrm>
        </p:grpSpPr>
        <p:sp>
          <p:nvSpPr>
            <p:cNvPr id="19" name="Rektangel 18"/>
            <p:cNvSpPr/>
            <p:nvPr/>
          </p:nvSpPr>
          <p:spPr>
            <a:xfrm>
              <a:off x="-6428" y="0"/>
              <a:ext cx="1554092" cy="51435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9" name="Bildobjekt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321014"/>
              <a:ext cx="876399" cy="732409"/>
            </a:xfrm>
            <a:prstGeom prst="rect">
              <a:avLst/>
            </a:prstGeom>
          </p:spPr>
        </p:pic>
        <p:sp>
          <p:nvSpPr>
            <p:cNvPr id="28" name="Rektangel 27"/>
            <p:cNvSpPr>
              <a:spLocks noChangeAspect="1"/>
            </p:cNvSpPr>
            <p:nvPr/>
          </p:nvSpPr>
          <p:spPr>
            <a:xfrm>
              <a:off x="256167" y="1131590"/>
              <a:ext cx="1050288" cy="441339"/>
            </a:xfrm>
            <a:prstGeom prst="rect">
              <a:avLst/>
            </a:prstGeom>
            <a:noFill/>
          </p:spPr>
          <p:txBody>
            <a:bodyPr wrap="none" lIns="91440" tIns="45720" rIns="91440" bIns="45720">
              <a:spAutoFit/>
            </a:bodyPr>
            <a:lstStyle/>
            <a:p>
              <a:pPr algn="ctr">
                <a:lnSpc>
                  <a:spcPct val="80000"/>
                </a:lnSpc>
              </a:pPr>
              <a:r>
                <a:rPr lang="sv-SE" sz="1400" b="1" spc="-50" dirty="0">
                  <a:ln w="6350">
                    <a:noFill/>
                    <a:prstDash val="solid"/>
                  </a:ln>
                  <a:solidFill>
                    <a:srgbClr val="005BBB"/>
                  </a:solidFill>
                  <a:effectLst>
                    <a:outerShdw blurRad="41275" dist="20320" dir="1800000" algn="tl" rotWithShape="0">
                      <a:srgbClr val="000000">
                        <a:alpha val="40000"/>
                      </a:srgbClr>
                    </a:outerShdw>
                  </a:effectLst>
                </a:rPr>
                <a:t>Offentlig</a:t>
              </a:r>
              <a:br>
                <a:rPr lang="sv-SE" sz="1400" b="1" spc="-50" dirty="0">
                  <a:ln w="6350">
                    <a:noFill/>
                    <a:prstDash val="solid"/>
                  </a:ln>
                  <a:solidFill>
                    <a:srgbClr val="005BBB"/>
                  </a:solidFill>
                  <a:effectLst>
                    <a:outerShdw blurRad="41275" dist="20320" dir="1800000" algn="tl" rotWithShape="0">
                      <a:srgbClr val="000000">
                        <a:alpha val="40000"/>
                      </a:srgbClr>
                    </a:outerShdw>
                  </a:effectLst>
                </a:rPr>
              </a:br>
              <a:r>
                <a:rPr lang="sv-SE" sz="1400" b="1" spc="-50" dirty="0">
                  <a:ln w="6350">
                    <a:noFill/>
                    <a:prstDash val="solid"/>
                  </a:ln>
                  <a:solidFill>
                    <a:srgbClr val="005BBB"/>
                  </a:solidFill>
                  <a:effectLst>
                    <a:outerShdw blurRad="41275" dist="20320" dir="1800000" algn="tl" rotWithShape="0">
                      <a:srgbClr val="000000">
                        <a:alpha val="40000"/>
                      </a:srgbClr>
                    </a:outerShdw>
                  </a:effectLst>
                </a:rPr>
                <a:t>upphandling</a:t>
              </a:r>
              <a:endParaRPr lang="sv-SE" sz="1400" b="1" cap="none" spc="-50" dirty="0">
                <a:ln w="6350">
                  <a:noFill/>
                  <a:prstDash val="solid"/>
                </a:ln>
                <a:solidFill>
                  <a:srgbClr val="005BBB"/>
                </a:solidFill>
                <a:effectLst>
                  <a:outerShdw blurRad="41275" dist="20320" dir="1800000" algn="tl" rotWithShape="0">
                    <a:srgbClr val="000000">
                      <a:alpha val="40000"/>
                    </a:srgbClr>
                  </a:outerShdw>
                </a:effectLst>
              </a:endParaRPr>
            </a:p>
          </p:txBody>
        </p:sp>
      </p:grpSp>
      <p:sp>
        <p:nvSpPr>
          <p:cNvPr id="5" name="Rektangel 4"/>
          <p:cNvSpPr/>
          <p:nvPr/>
        </p:nvSpPr>
        <p:spPr>
          <a:xfrm>
            <a:off x="-6428" y="4587974"/>
            <a:ext cx="9150428" cy="555526"/>
          </a:xfrm>
          <a:prstGeom prst="rect">
            <a:avLst/>
          </a:prstGeom>
          <a:solidFill>
            <a:srgbClr val="005B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sv-SE" dirty="0"/>
          </a:p>
        </p:txBody>
      </p:sp>
      <p:pic>
        <p:nvPicPr>
          <p:cNvPr id="6" name="Bildobjekt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44142" y="4700483"/>
            <a:ext cx="554516" cy="330507"/>
          </a:xfrm>
          <a:prstGeom prst="rect">
            <a:avLst/>
          </a:prstGeom>
        </p:spPr>
      </p:pic>
      <p:pic>
        <p:nvPicPr>
          <p:cNvPr id="8" name="Bildobjekt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02868" y="4760240"/>
            <a:ext cx="3525408" cy="159400"/>
          </a:xfrm>
          <a:prstGeom prst="rect">
            <a:avLst/>
          </a:prstGeom>
        </p:spPr>
      </p:pic>
      <p:grpSp>
        <p:nvGrpSpPr>
          <p:cNvPr id="46" name="Grupp 45"/>
          <p:cNvGrpSpPr/>
          <p:nvPr/>
        </p:nvGrpSpPr>
        <p:grpSpPr>
          <a:xfrm>
            <a:off x="-396552" y="1851670"/>
            <a:ext cx="2664296" cy="2016224"/>
            <a:chOff x="-396552" y="1851670"/>
            <a:chExt cx="2664296" cy="2016224"/>
          </a:xfrm>
        </p:grpSpPr>
        <p:sp>
          <p:nvSpPr>
            <p:cNvPr id="36" name="Visa 35"/>
            <p:cNvSpPr/>
            <p:nvPr/>
          </p:nvSpPr>
          <p:spPr>
            <a:xfrm>
              <a:off x="-396552" y="1851670"/>
              <a:ext cx="2448272" cy="2016224"/>
            </a:xfrm>
            <a:prstGeom prst="flowChartDisplay">
              <a:avLst/>
            </a:prstGeom>
            <a:solidFill>
              <a:srgbClr val="005BBB"/>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sv-SE"/>
            </a:p>
          </p:txBody>
        </p:sp>
        <p:sp>
          <p:nvSpPr>
            <p:cNvPr id="39" name="textruta 38"/>
            <p:cNvSpPr txBox="1"/>
            <p:nvPr/>
          </p:nvSpPr>
          <p:spPr>
            <a:xfrm>
              <a:off x="107504" y="2002766"/>
              <a:ext cx="2160240" cy="1126462"/>
            </a:xfrm>
            <a:prstGeom prst="rect">
              <a:avLst/>
            </a:prstGeom>
            <a:noFill/>
          </p:spPr>
          <p:txBody>
            <a:bodyPr wrap="square" rtlCol="0">
              <a:spAutoFit/>
            </a:bodyPr>
            <a:lstStyle/>
            <a:p>
              <a:pPr>
                <a:lnSpc>
                  <a:spcPct val="80000"/>
                </a:lnSpc>
              </a:pPr>
              <a:endParaRPr lang="sv-SE" sz="1200" b="1" dirty="0">
                <a:solidFill>
                  <a:schemeClr val="bg1"/>
                </a:solidFill>
              </a:endParaRPr>
            </a:p>
            <a:p>
              <a:pPr>
                <a:lnSpc>
                  <a:spcPct val="80000"/>
                </a:lnSpc>
              </a:pPr>
              <a:endParaRPr lang="sv-SE" sz="1200" b="1" dirty="0">
                <a:solidFill>
                  <a:schemeClr val="bg1"/>
                </a:solidFill>
              </a:endParaRPr>
            </a:p>
            <a:p>
              <a:pPr>
                <a:lnSpc>
                  <a:spcPct val="80000"/>
                </a:lnSpc>
              </a:pPr>
              <a:endParaRPr lang="sv-SE" sz="1200" b="1" dirty="0">
                <a:solidFill>
                  <a:schemeClr val="bg1"/>
                </a:solidFill>
              </a:endParaRPr>
            </a:p>
            <a:p>
              <a:pPr>
                <a:lnSpc>
                  <a:spcPct val="80000"/>
                </a:lnSpc>
              </a:pPr>
              <a:endParaRPr lang="sv-SE" sz="1200" b="1" dirty="0">
                <a:solidFill>
                  <a:schemeClr val="bg1"/>
                </a:solidFill>
              </a:endParaRPr>
            </a:p>
            <a:p>
              <a:pPr>
                <a:lnSpc>
                  <a:spcPct val="80000"/>
                </a:lnSpc>
              </a:pPr>
              <a:r>
                <a:rPr lang="sv-SE" sz="1200" b="1" dirty="0">
                  <a:solidFill>
                    <a:schemeClr val="bg1"/>
                  </a:solidFill>
                </a:rPr>
                <a:t>Följer ej upp kraven</a:t>
              </a:r>
            </a:p>
            <a:p>
              <a:pPr>
                <a:lnSpc>
                  <a:spcPct val="80000"/>
                </a:lnSpc>
              </a:pPr>
              <a:r>
                <a:rPr lang="sv-SE" sz="1200" dirty="0">
                  <a:solidFill>
                    <a:schemeClr val="bg1"/>
                  </a:solidFill>
                </a:rPr>
                <a:t>Sverige: 1%</a:t>
              </a:r>
            </a:p>
            <a:p>
              <a:pPr>
                <a:lnSpc>
                  <a:spcPct val="80000"/>
                </a:lnSpc>
              </a:pPr>
              <a:r>
                <a:rPr lang="sv-SE" sz="1200" dirty="0">
                  <a:solidFill>
                    <a:schemeClr val="bg1"/>
                  </a:solidFill>
                </a:rPr>
                <a:t>Länet: </a:t>
              </a:r>
              <a:r>
                <a:rPr lang="sv-SE" sz="1200" dirty="0" smtClean="0">
                  <a:solidFill>
                    <a:schemeClr val="bg1"/>
                  </a:solidFill>
                </a:rPr>
                <a:t>0%</a:t>
              </a:r>
              <a:endParaRPr lang="sv-SE" sz="1200" dirty="0">
                <a:solidFill>
                  <a:schemeClr val="bg1"/>
                </a:solidFill>
              </a:endParaRPr>
            </a:p>
          </p:txBody>
        </p:sp>
      </p:grpSp>
      <p:sp>
        <p:nvSpPr>
          <p:cNvPr id="40" name="Rektangel 39"/>
          <p:cNvSpPr>
            <a:spLocks noChangeAspect="1"/>
          </p:cNvSpPr>
          <p:nvPr/>
        </p:nvSpPr>
        <p:spPr>
          <a:xfrm>
            <a:off x="1547664" y="232302"/>
            <a:ext cx="7596336" cy="590931"/>
          </a:xfrm>
          <a:prstGeom prst="rect">
            <a:avLst/>
          </a:prstGeom>
          <a:noFill/>
        </p:spPr>
        <p:txBody>
          <a:bodyPr wrap="square" lIns="91440" tIns="45720" rIns="91440" bIns="45720">
            <a:spAutoFit/>
          </a:bodyPr>
          <a:lstStyle/>
          <a:p>
            <a:pPr algn="ctr">
              <a:lnSpc>
                <a:spcPct val="80000"/>
              </a:lnSpc>
            </a:pPr>
            <a:r>
              <a:rPr lang="sv-SE" sz="2000" b="1" spc="-50" dirty="0">
                <a:ln w="6350">
                  <a:noFill/>
                  <a:prstDash val="solid"/>
                </a:ln>
                <a:solidFill>
                  <a:srgbClr val="005BBB"/>
                </a:solidFill>
                <a:effectLst>
                  <a:outerShdw blurRad="41275" dist="20320" dir="1800000" algn="tl" rotWithShape="0">
                    <a:srgbClr val="000000">
                      <a:alpha val="40000"/>
                    </a:srgbClr>
                  </a:outerShdw>
                </a:effectLst>
              </a:rPr>
              <a:t>Följer kommunen upp de ställda kraven vid</a:t>
            </a:r>
          </a:p>
          <a:p>
            <a:pPr algn="ctr">
              <a:lnSpc>
                <a:spcPct val="80000"/>
              </a:lnSpc>
            </a:pPr>
            <a:r>
              <a:rPr lang="sv-SE" sz="2000" b="1" spc="-50" dirty="0">
                <a:ln w="6350">
                  <a:noFill/>
                  <a:prstDash val="solid"/>
                </a:ln>
                <a:solidFill>
                  <a:srgbClr val="005BBB"/>
                </a:solidFill>
                <a:effectLst>
                  <a:outerShdw blurRad="41275" dist="20320" dir="1800000" algn="tl" rotWithShape="0">
                    <a:srgbClr val="000000">
                      <a:alpha val="40000"/>
                    </a:srgbClr>
                  </a:outerShdw>
                </a:effectLst>
              </a:rPr>
              <a:t>en upphandling, under leveransperioden?</a:t>
            </a:r>
          </a:p>
        </p:txBody>
      </p:sp>
      <p:pic>
        <p:nvPicPr>
          <p:cNvPr id="16" name="Bildobjekt 1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08614" y="4270646"/>
            <a:ext cx="524006" cy="634653"/>
          </a:xfrm>
          <a:prstGeom prst="rect">
            <a:avLst/>
          </a:prstGeom>
        </p:spPr>
      </p:pic>
    </p:spTree>
    <p:extLst>
      <p:ext uri="{BB962C8B-B14F-4D97-AF65-F5344CB8AC3E}">
        <p14:creationId xmlns:p14="http://schemas.microsoft.com/office/powerpoint/2010/main" val="3612764174"/>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additive="base">
                                        <p:cTn id="7" dur="500" fill="hold"/>
                                        <p:tgtEl>
                                          <p:spTgt spid="44"/>
                                        </p:tgtEl>
                                        <p:attrNameLst>
                                          <p:attrName>ppt_x</p:attrName>
                                        </p:attrNameLst>
                                      </p:cBhvr>
                                      <p:tavLst>
                                        <p:tav tm="0">
                                          <p:val>
                                            <p:strVal val="#ppt_x"/>
                                          </p:val>
                                        </p:tav>
                                        <p:tav tm="100000">
                                          <p:val>
                                            <p:strVal val="#ppt_x"/>
                                          </p:val>
                                        </p:tav>
                                      </p:tavLst>
                                    </p:anim>
                                    <p:anim calcmode="lin" valueType="num">
                                      <p:cBhvr additive="base">
                                        <p:cTn id="8" dur="500" fill="hold"/>
                                        <p:tgtEl>
                                          <p:spTgt spid="4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46"/>
                                        </p:tgtEl>
                                        <p:attrNameLst>
                                          <p:attrName>style.visibility</p:attrName>
                                        </p:attrNameLst>
                                      </p:cBhvr>
                                      <p:to>
                                        <p:strVal val="visible"/>
                                      </p:to>
                                    </p:set>
                                    <p:anim calcmode="lin" valueType="num">
                                      <p:cBhvr additive="base">
                                        <p:cTn id="12" dur="500" fill="hold"/>
                                        <p:tgtEl>
                                          <p:spTgt spid="46"/>
                                        </p:tgtEl>
                                        <p:attrNameLst>
                                          <p:attrName>ppt_x</p:attrName>
                                        </p:attrNameLst>
                                      </p:cBhvr>
                                      <p:tavLst>
                                        <p:tav tm="0">
                                          <p:val>
                                            <p:strVal val="0-#ppt_w/2"/>
                                          </p:val>
                                        </p:tav>
                                        <p:tav tm="100000">
                                          <p:val>
                                            <p:strVal val="#ppt_x"/>
                                          </p:val>
                                        </p:tav>
                                      </p:tavLst>
                                    </p:anim>
                                    <p:anim calcmode="lin" valueType="num">
                                      <p:cBhvr additive="base">
                                        <p:cTn id="13" dur="500" fill="hold"/>
                                        <p:tgtEl>
                                          <p:spTgt spid="4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 1"/>
          <p:cNvGraphicFramePr>
            <a:graphicFrameLocks noGrp="1"/>
          </p:cNvGraphicFramePr>
          <p:nvPr>
            <p:extLst>
              <p:ext uri="{D42A27DB-BD31-4B8C-83A1-F6EECF244321}">
                <p14:modId xmlns:p14="http://schemas.microsoft.com/office/powerpoint/2010/main" val="468942601"/>
              </p:ext>
            </p:extLst>
          </p:nvPr>
        </p:nvGraphicFramePr>
        <p:xfrm>
          <a:off x="2551832" y="987574"/>
          <a:ext cx="5588000" cy="2286000"/>
        </p:xfrm>
        <a:graphic>
          <a:graphicData uri="http://schemas.openxmlformats.org/drawingml/2006/table">
            <a:tbl>
              <a:tblPr/>
              <a:tblGrid>
                <a:gridCol w="1371600"/>
                <a:gridCol w="1054100"/>
                <a:gridCol w="1054100"/>
                <a:gridCol w="1054100"/>
                <a:gridCol w="1054100"/>
              </a:tblGrid>
              <a:tr h="190500">
                <a:tc>
                  <a:txBody>
                    <a:bodyPr/>
                    <a:lstStyle/>
                    <a:p>
                      <a:pPr algn="l" fontAlgn="ctr"/>
                      <a:r>
                        <a:rPr lang="sv-SE" sz="800" b="1" i="0" u="none" strike="noStrike">
                          <a:solidFill>
                            <a:srgbClr val="000000"/>
                          </a:solidFill>
                          <a:effectLst/>
                          <a:latin typeface="Open Sans"/>
                        </a:rPr>
                        <a:t>Kommun</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FFBA00"/>
                    </a:solidFill>
                  </a:tcPr>
                </a:tc>
                <a:tc>
                  <a:txBody>
                    <a:bodyPr/>
                    <a:lstStyle/>
                    <a:p>
                      <a:pPr algn="l" fontAlgn="ctr"/>
                      <a:r>
                        <a:rPr lang="sv-SE" sz="800" b="1" i="0" u="none" strike="noStrike">
                          <a:solidFill>
                            <a:srgbClr val="000000"/>
                          </a:solidFill>
                          <a:effectLst/>
                          <a:latin typeface="Open Sans"/>
                        </a:rPr>
                        <a:t>Alltid</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FFBA00"/>
                    </a:solidFill>
                  </a:tcPr>
                </a:tc>
                <a:tc>
                  <a:txBody>
                    <a:bodyPr/>
                    <a:lstStyle/>
                    <a:p>
                      <a:pPr algn="l" fontAlgn="ctr"/>
                      <a:r>
                        <a:rPr lang="sv-SE" sz="800" b="1" i="0" u="none" strike="noStrike">
                          <a:solidFill>
                            <a:srgbClr val="000000"/>
                          </a:solidFill>
                          <a:effectLst/>
                          <a:latin typeface="Open Sans"/>
                        </a:rPr>
                        <a:t>Ofta</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FFBA00"/>
                    </a:solidFill>
                  </a:tcPr>
                </a:tc>
                <a:tc>
                  <a:txBody>
                    <a:bodyPr/>
                    <a:lstStyle/>
                    <a:p>
                      <a:pPr algn="l" fontAlgn="ctr"/>
                      <a:r>
                        <a:rPr lang="sv-SE" sz="800" b="1" i="0" u="none" strike="noStrike">
                          <a:solidFill>
                            <a:srgbClr val="000000"/>
                          </a:solidFill>
                          <a:effectLst/>
                          <a:latin typeface="Open Sans"/>
                        </a:rPr>
                        <a:t>Ibland</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FFBA00"/>
                    </a:solidFill>
                  </a:tcPr>
                </a:tc>
                <a:tc>
                  <a:txBody>
                    <a:bodyPr/>
                    <a:lstStyle/>
                    <a:p>
                      <a:pPr algn="l" fontAlgn="ctr"/>
                      <a:r>
                        <a:rPr lang="sv-SE" sz="800" b="1" i="0" u="none" strike="noStrike">
                          <a:solidFill>
                            <a:srgbClr val="000000"/>
                          </a:solidFill>
                          <a:effectLst/>
                          <a:latin typeface="Open Sans"/>
                        </a:rPr>
                        <a:t>Aldrig</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FFBA00"/>
                    </a:solidFill>
                  </a:tcPr>
                </a:tc>
              </a:tr>
              <a:tr h="190500">
                <a:tc>
                  <a:txBody>
                    <a:bodyPr/>
                    <a:lstStyle/>
                    <a:p>
                      <a:pPr algn="l" fontAlgn="ctr"/>
                      <a:r>
                        <a:rPr lang="sv-SE" sz="800" b="1" i="0" u="none" strike="noStrike">
                          <a:solidFill>
                            <a:srgbClr val="000000"/>
                          </a:solidFill>
                          <a:effectLst/>
                          <a:latin typeface="Open Sans"/>
                        </a:rPr>
                        <a:t>Borgholm                                            </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X</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r>
              <a:tr h="190500">
                <a:tc>
                  <a:txBody>
                    <a:bodyPr/>
                    <a:lstStyle/>
                    <a:p>
                      <a:pPr algn="l" fontAlgn="ctr"/>
                      <a:r>
                        <a:rPr lang="sv-SE" sz="800" b="1" i="0" u="none" strike="noStrike">
                          <a:solidFill>
                            <a:srgbClr val="000000"/>
                          </a:solidFill>
                          <a:effectLst/>
                          <a:latin typeface="Open Sans"/>
                        </a:rPr>
                        <a:t>Emmaboda                                            </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X</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r>
              <a:tr h="190500">
                <a:tc>
                  <a:txBody>
                    <a:bodyPr/>
                    <a:lstStyle/>
                    <a:p>
                      <a:pPr algn="l" fontAlgn="ctr"/>
                      <a:r>
                        <a:rPr lang="sv-SE" sz="800" b="1" i="0" u="none" strike="noStrike">
                          <a:solidFill>
                            <a:srgbClr val="000000"/>
                          </a:solidFill>
                          <a:effectLst/>
                          <a:latin typeface="Open Sans"/>
                        </a:rPr>
                        <a:t>Hultsfred                                           </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X</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r>
              <a:tr h="190500">
                <a:tc>
                  <a:txBody>
                    <a:bodyPr/>
                    <a:lstStyle/>
                    <a:p>
                      <a:pPr algn="l" fontAlgn="ctr"/>
                      <a:r>
                        <a:rPr lang="sv-SE" sz="800" b="1" i="0" u="none" strike="noStrike">
                          <a:solidFill>
                            <a:srgbClr val="000000"/>
                          </a:solidFill>
                          <a:effectLst/>
                          <a:latin typeface="Open Sans"/>
                        </a:rPr>
                        <a:t>Högsby</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X</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r>
              <a:tr h="190500">
                <a:tc>
                  <a:txBody>
                    <a:bodyPr/>
                    <a:lstStyle/>
                    <a:p>
                      <a:pPr algn="l" fontAlgn="ctr"/>
                      <a:r>
                        <a:rPr lang="sv-SE" sz="800" b="1" i="0" u="none" strike="noStrike">
                          <a:solidFill>
                            <a:srgbClr val="000000"/>
                          </a:solidFill>
                          <a:effectLst/>
                          <a:latin typeface="Open Sans"/>
                        </a:rPr>
                        <a:t>Kalmar</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X</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r>
              <a:tr h="190500">
                <a:tc>
                  <a:txBody>
                    <a:bodyPr/>
                    <a:lstStyle/>
                    <a:p>
                      <a:pPr algn="l" fontAlgn="ctr"/>
                      <a:r>
                        <a:rPr lang="sv-SE" sz="800" b="1" i="0" u="none" strike="noStrike">
                          <a:solidFill>
                            <a:srgbClr val="000000"/>
                          </a:solidFill>
                          <a:effectLst/>
                          <a:latin typeface="Open Sans"/>
                        </a:rPr>
                        <a:t>Mönsterås                                           </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X</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r>
              <a:tr h="190500">
                <a:tc>
                  <a:txBody>
                    <a:bodyPr/>
                    <a:lstStyle/>
                    <a:p>
                      <a:pPr algn="l" fontAlgn="ctr"/>
                      <a:r>
                        <a:rPr lang="sv-SE" sz="800" b="1" i="0" u="none" strike="noStrike">
                          <a:solidFill>
                            <a:srgbClr val="000000"/>
                          </a:solidFill>
                          <a:effectLst/>
                          <a:latin typeface="Open Sans"/>
                        </a:rPr>
                        <a:t>Mörbylånga</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X</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r>
              <a:tr h="190500">
                <a:tc>
                  <a:txBody>
                    <a:bodyPr/>
                    <a:lstStyle/>
                    <a:p>
                      <a:pPr algn="l" fontAlgn="ctr"/>
                      <a:r>
                        <a:rPr lang="sv-SE" sz="800" b="1" i="0" u="none" strike="noStrike">
                          <a:solidFill>
                            <a:srgbClr val="000000"/>
                          </a:solidFill>
                          <a:effectLst/>
                          <a:latin typeface="Open Sans"/>
                        </a:rPr>
                        <a:t>Nybro                                               </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X</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r>
              <a:tr h="190500">
                <a:tc>
                  <a:txBody>
                    <a:bodyPr/>
                    <a:lstStyle/>
                    <a:p>
                      <a:pPr algn="l" fontAlgn="ctr"/>
                      <a:r>
                        <a:rPr lang="sv-SE" sz="800" b="1" i="0" u="none" strike="noStrike">
                          <a:solidFill>
                            <a:srgbClr val="000000"/>
                          </a:solidFill>
                          <a:effectLst/>
                          <a:latin typeface="Open Sans"/>
                        </a:rPr>
                        <a:t>Oskarshamn                                          </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X</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r>
              <a:tr h="190500">
                <a:tc>
                  <a:txBody>
                    <a:bodyPr/>
                    <a:lstStyle/>
                    <a:p>
                      <a:pPr algn="l" fontAlgn="ctr"/>
                      <a:r>
                        <a:rPr lang="sv-SE" sz="800" b="1" i="0" u="none" strike="noStrike">
                          <a:solidFill>
                            <a:srgbClr val="000000"/>
                          </a:solidFill>
                          <a:effectLst/>
                          <a:latin typeface="Open Sans"/>
                        </a:rPr>
                        <a:t>Vimmerby                                            </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X</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r>
              <a:tr h="190500">
                <a:tc>
                  <a:txBody>
                    <a:bodyPr/>
                    <a:lstStyle/>
                    <a:p>
                      <a:pPr algn="l" fontAlgn="ctr"/>
                      <a:r>
                        <a:rPr lang="sv-SE" sz="800" b="1" i="0" u="none" strike="noStrike">
                          <a:solidFill>
                            <a:srgbClr val="000000"/>
                          </a:solidFill>
                          <a:effectLst/>
                          <a:latin typeface="Open Sans"/>
                        </a:rPr>
                        <a:t>Västervik                                           </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X</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dirty="0">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r>
            </a:tbl>
          </a:graphicData>
        </a:graphic>
      </p:graphicFrame>
      <p:grpSp>
        <p:nvGrpSpPr>
          <p:cNvPr id="44" name="Grupp 43"/>
          <p:cNvGrpSpPr/>
          <p:nvPr/>
        </p:nvGrpSpPr>
        <p:grpSpPr>
          <a:xfrm>
            <a:off x="-6428" y="0"/>
            <a:ext cx="1554092" cy="5143500"/>
            <a:chOff x="-6428" y="0"/>
            <a:chExt cx="1554092" cy="5143500"/>
          </a:xfrm>
        </p:grpSpPr>
        <p:sp>
          <p:nvSpPr>
            <p:cNvPr id="19" name="Rektangel 18"/>
            <p:cNvSpPr/>
            <p:nvPr/>
          </p:nvSpPr>
          <p:spPr>
            <a:xfrm>
              <a:off x="-6428" y="0"/>
              <a:ext cx="1554092" cy="51435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9" name="Bildobjekt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321014"/>
              <a:ext cx="876399" cy="732409"/>
            </a:xfrm>
            <a:prstGeom prst="rect">
              <a:avLst/>
            </a:prstGeom>
          </p:spPr>
        </p:pic>
        <p:sp>
          <p:nvSpPr>
            <p:cNvPr id="28" name="Rektangel 27"/>
            <p:cNvSpPr>
              <a:spLocks noChangeAspect="1"/>
            </p:cNvSpPr>
            <p:nvPr/>
          </p:nvSpPr>
          <p:spPr>
            <a:xfrm>
              <a:off x="256167" y="1131590"/>
              <a:ext cx="1050288" cy="441339"/>
            </a:xfrm>
            <a:prstGeom prst="rect">
              <a:avLst/>
            </a:prstGeom>
            <a:noFill/>
          </p:spPr>
          <p:txBody>
            <a:bodyPr wrap="none" lIns="91440" tIns="45720" rIns="91440" bIns="45720">
              <a:spAutoFit/>
            </a:bodyPr>
            <a:lstStyle/>
            <a:p>
              <a:pPr algn="ctr">
                <a:lnSpc>
                  <a:spcPct val="80000"/>
                </a:lnSpc>
              </a:pPr>
              <a:r>
                <a:rPr lang="sv-SE" sz="1400" b="1" spc="-50" dirty="0">
                  <a:ln w="6350">
                    <a:noFill/>
                    <a:prstDash val="solid"/>
                  </a:ln>
                  <a:solidFill>
                    <a:srgbClr val="005BBB"/>
                  </a:solidFill>
                  <a:effectLst>
                    <a:outerShdw blurRad="41275" dist="20320" dir="1800000" algn="tl" rotWithShape="0">
                      <a:srgbClr val="000000">
                        <a:alpha val="40000"/>
                      </a:srgbClr>
                    </a:outerShdw>
                  </a:effectLst>
                </a:rPr>
                <a:t>Offentlig</a:t>
              </a:r>
              <a:br>
                <a:rPr lang="sv-SE" sz="1400" b="1" spc="-50" dirty="0">
                  <a:ln w="6350">
                    <a:noFill/>
                    <a:prstDash val="solid"/>
                  </a:ln>
                  <a:solidFill>
                    <a:srgbClr val="005BBB"/>
                  </a:solidFill>
                  <a:effectLst>
                    <a:outerShdw blurRad="41275" dist="20320" dir="1800000" algn="tl" rotWithShape="0">
                      <a:srgbClr val="000000">
                        <a:alpha val="40000"/>
                      </a:srgbClr>
                    </a:outerShdw>
                  </a:effectLst>
                </a:rPr>
              </a:br>
              <a:r>
                <a:rPr lang="sv-SE" sz="1400" b="1" spc="-50" dirty="0">
                  <a:ln w="6350">
                    <a:noFill/>
                    <a:prstDash val="solid"/>
                  </a:ln>
                  <a:solidFill>
                    <a:srgbClr val="005BBB"/>
                  </a:solidFill>
                  <a:effectLst>
                    <a:outerShdw blurRad="41275" dist="20320" dir="1800000" algn="tl" rotWithShape="0">
                      <a:srgbClr val="000000">
                        <a:alpha val="40000"/>
                      </a:srgbClr>
                    </a:outerShdw>
                  </a:effectLst>
                </a:rPr>
                <a:t>upphandling</a:t>
              </a:r>
              <a:endParaRPr lang="sv-SE" sz="1400" b="1" cap="none" spc="-50" dirty="0">
                <a:ln w="6350">
                  <a:noFill/>
                  <a:prstDash val="solid"/>
                </a:ln>
                <a:solidFill>
                  <a:srgbClr val="005BBB"/>
                </a:solidFill>
                <a:effectLst>
                  <a:outerShdw blurRad="41275" dist="20320" dir="1800000" algn="tl" rotWithShape="0">
                    <a:srgbClr val="000000">
                      <a:alpha val="40000"/>
                    </a:srgbClr>
                  </a:outerShdw>
                </a:effectLst>
              </a:endParaRPr>
            </a:p>
          </p:txBody>
        </p:sp>
      </p:grpSp>
      <p:sp>
        <p:nvSpPr>
          <p:cNvPr id="5" name="Rektangel 4"/>
          <p:cNvSpPr/>
          <p:nvPr/>
        </p:nvSpPr>
        <p:spPr>
          <a:xfrm>
            <a:off x="-6428" y="4587974"/>
            <a:ext cx="9150428" cy="555526"/>
          </a:xfrm>
          <a:prstGeom prst="rect">
            <a:avLst/>
          </a:prstGeom>
          <a:solidFill>
            <a:srgbClr val="005B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sv-SE" dirty="0"/>
          </a:p>
        </p:txBody>
      </p:sp>
      <p:pic>
        <p:nvPicPr>
          <p:cNvPr id="6" name="Bildobjekt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44142" y="4700483"/>
            <a:ext cx="554516" cy="330507"/>
          </a:xfrm>
          <a:prstGeom prst="rect">
            <a:avLst/>
          </a:prstGeom>
        </p:spPr>
      </p:pic>
      <p:pic>
        <p:nvPicPr>
          <p:cNvPr id="8" name="Bildobjekt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02868" y="4760240"/>
            <a:ext cx="3525408" cy="159400"/>
          </a:xfrm>
          <a:prstGeom prst="rect">
            <a:avLst/>
          </a:prstGeom>
        </p:spPr>
      </p:pic>
      <p:grpSp>
        <p:nvGrpSpPr>
          <p:cNvPr id="46" name="Grupp 45"/>
          <p:cNvGrpSpPr/>
          <p:nvPr/>
        </p:nvGrpSpPr>
        <p:grpSpPr>
          <a:xfrm>
            <a:off x="-396552" y="1851670"/>
            <a:ext cx="2664296" cy="2016224"/>
            <a:chOff x="-396552" y="1851670"/>
            <a:chExt cx="2664296" cy="2016224"/>
          </a:xfrm>
        </p:grpSpPr>
        <p:sp>
          <p:nvSpPr>
            <p:cNvPr id="36" name="Visa 35"/>
            <p:cNvSpPr/>
            <p:nvPr/>
          </p:nvSpPr>
          <p:spPr>
            <a:xfrm>
              <a:off x="-396552" y="1851670"/>
              <a:ext cx="2448272" cy="2016224"/>
            </a:xfrm>
            <a:prstGeom prst="flowChartDisplay">
              <a:avLst/>
            </a:prstGeom>
            <a:solidFill>
              <a:srgbClr val="005BBB"/>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sv-SE"/>
            </a:p>
          </p:txBody>
        </p:sp>
        <p:sp>
          <p:nvSpPr>
            <p:cNvPr id="39" name="textruta 38"/>
            <p:cNvSpPr txBox="1"/>
            <p:nvPr/>
          </p:nvSpPr>
          <p:spPr>
            <a:xfrm>
              <a:off x="107504" y="2002766"/>
              <a:ext cx="2160240" cy="1569660"/>
            </a:xfrm>
            <a:prstGeom prst="rect">
              <a:avLst/>
            </a:prstGeom>
            <a:noFill/>
          </p:spPr>
          <p:txBody>
            <a:bodyPr wrap="square" rtlCol="0">
              <a:spAutoFit/>
            </a:bodyPr>
            <a:lstStyle/>
            <a:p>
              <a:pPr>
                <a:lnSpc>
                  <a:spcPct val="80000"/>
                </a:lnSpc>
              </a:pPr>
              <a:endParaRPr lang="sv-SE" sz="1200" b="1" dirty="0">
                <a:solidFill>
                  <a:schemeClr val="bg1"/>
                </a:solidFill>
              </a:endParaRPr>
            </a:p>
            <a:p>
              <a:pPr>
                <a:lnSpc>
                  <a:spcPct val="80000"/>
                </a:lnSpc>
              </a:pPr>
              <a:endParaRPr lang="sv-SE" sz="1200" b="1" dirty="0">
                <a:solidFill>
                  <a:schemeClr val="bg1"/>
                </a:solidFill>
              </a:endParaRPr>
            </a:p>
            <a:p>
              <a:pPr>
                <a:lnSpc>
                  <a:spcPct val="80000"/>
                </a:lnSpc>
              </a:pPr>
              <a:r>
                <a:rPr lang="sv-SE" sz="1200" b="1" dirty="0">
                  <a:solidFill>
                    <a:schemeClr val="bg1"/>
                  </a:solidFill>
                </a:rPr>
                <a:t>Dialog ingår aldrig</a:t>
              </a:r>
            </a:p>
            <a:p>
              <a:pPr>
                <a:lnSpc>
                  <a:spcPct val="80000"/>
                </a:lnSpc>
              </a:pPr>
              <a:r>
                <a:rPr lang="sv-SE" sz="1200" dirty="0">
                  <a:solidFill>
                    <a:schemeClr val="bg1"/>
                  </a:solidFill>
                </a:rPr>
                <a:t>Sverige: 10%</a:t>
              </a:r>
            </a:p>
            <a:p>
              <a:pPr>
                <a:lnSpc>
                  <a:spcPct val="80000"/>
                </a:lnSpc>
              </a:pPr>
              <a:r>
                <a:rPr lang="sv-SE" sz="1200" dirty="0">
                  <a:solidFill>
                    <a:schemeClr val="bg1"/>
                  </a:solidFill>
                </a:rPr>
                <a:t>Länet: </a:t>
              </a:r>
              <a:r>
                <a:rPr lang="sv-SE" sz="1200" dirty="0" smtClean="0">
                  <a:solidFill>
                    <a:schemeClr val="bg1"/>
                  </a:solidFill>
                </a:rPr>
                <a:t>9%</a:t>
              </a:r>
              <a:endParaRPr lang="sv-SE" sz="1200" dirty="0">
                <a:solidFill>
                  <a:schemeClr val="bg1"/>
                </a:solidFill>
              </a:endParaRPr>
            </a:p>
            <a:p>
              <a:pPr>
                <a:lnSpc>
                  <a:spcPct val="80000"/>
                </a:lnSpc>
              </a:pPr>
              <a:endParaRPr lang="sv-SE" sz="1200" dirty="0">
                <a:solidFill>
                  <a:schemeClr val="bg1"/>
                </a:solidFill>
              </a:endParaRPr>
            </a:p>
            <a:p>
              <a:pPr>
                <a:lnSpc>
                  <a:spcPct val="80000"/>
                </a:lnSpc>
              </a:pPr>
              <a:r>
                <a:rPr lang="sv-SE" sz="1200" b="1" dirty="0">
                  <a:solidFill>
                    <a:schemeClr val="bg1"/>
                  </a:solidFill>
                </a:rPr>
                <a:t>Funktionsupphandling</a:t>
              </a:r>
              <a:endParaRPr lang="sv-SE" sz="1200" dirty="0">
                <a:solidFill>
                  <a:schemeClr val="bg1"/>
                </a:solidFill>
              </a:endParaRPr>
            </a:p>
            <a:p>
              <a:pPr>
                <a:lnSpc>
                  <a:spcPct val="80000"/>
                </a:lnSpc>
              </a:pPr>
              <a:r>
                <a:rPr lang="sv-SE" sz="1200" dirty="0">
                  <a:solidFill>
                    <a:schemeClr val="bg1"/>
                  </a:solidFill>
                </a:rPr>
                <a:t>Sverige: 42%</a:t>
              </a:r>
            </a:p>
            <a:p>
              <a:pPr>
                <a:lnSpc>
                  <a:spcPct val="80000"/>
                </a:lnSpc>
              </a:pPr>
              <a:r>
                <a:rPr lang="sv-SE" sz="1200" dirty="0">
                  <a:solidFill>
                    <a:schemeClr val="bg1"/>
                  </a:solidFill>
                </a:rPr>
                <a:t>Länet: </a:t>
              </a:r>
              <a:r>
                <a:rPr lang="sv-SE" sz="1200" dirty="0" smtClean="0">
                  <a:solidFill>
                    <a:schemeClr val="bg1"/>
                  </a:solidFill>
                </a:rPr>
                <a:t>64%</a:t>
              </a:r>
              <a:endParaRPr lang="sv-SE" sz="1200" dirty="0">
                <a:solidFill>
                  <a:schemeClr val="bg1"/>
                </a:solidFill>
              </a:endParaRPr>
            </a:p>
            <a:p>
              <a:pPr>
                <a:lnSpc>
                  <a:spcPct val="80000"/>
                </a:lnSpc>
              </a:pPr>
              <a:endParaRPr lang="sv-SE" sz="1200" dirty="0">
                <a:solidFill>
                  <a:schemeClr val="bg1"/>
                </a:solidFill>
              </a:endParaRPr>
            </a:p>
          </p:txBody>
        </p:sp>
      </p:grpSp>
      <p:sp>
        <p:nvSpPr>
          <p:cNvPr id="40" name="Rektangel 39"/>
          <p:cNvSpPr>
            <a:spLocks noChangeAspect="1"/>
          </p:cNvSpPr>
          <p:nvPr/>
        </p:nvSpPr>
        <p:spPr>
          <a:xfrm>
            <a:off x="1547664" y="232302"/>
            <a:ext cx="7596336" cy="590931"/>
          </a:xfrm>
          <a:prstGeom prst="rect">
            <a:avLst/>
          </a:prstGeom>
          <a:noFill/>
        </p:spPr>
        <p:txBody>
          <a:bodyPr wrap="square" lIns="91440" tIns="45720" rIns="91440" bIns="45720">
            <a:spAutoFit/>
          </a:bodyPr>
          <a:lstStyle/>
          <a:p>
            <a:pPr algn="ctr">
              <a:lnSpc>
                <a:spcPct val="80000"/>
              </a:lnSpc>
            </a:pPr>
            <a:r>
              <a:rPr lang="sv-SE" sz="2000" b="1" spc="-50" dirty="0">
                <a:ln w="6350">
                  <a:noFill/>
                  <a:prstDash val="solid"/>
                </a:ln>
                <a:solidFill>
                  <a:srgbClr val="005BBB"/>
                </a:solidFill>
                <a:effectLst>
                  <a:outerShdw blurRad="41275" dist="20320" dir="1800000" algn="tl" rotWithShape="0">
                    <a:srgbClr val="000000">
                      <a:alpha val="40000"/>
                    </a:srgbClr>
                  </a:outerShdw>
                </a:effectLst>
              </a:rPr>
              <a:t>Ingår dialog med företag inför upprättande av ett förfrågnings-</a:t>
            </a:r>
          </a:p>
          <a:p>
            <a:pPr algn="ctr">
              <a:lnSpc>
                <a:spcPct val="80000"/>
              </a:lnSpc>
            </a:pPr>
            <a:r>
              <a:rPr lang="sv-SE" sz="2000" b="1" spc="-50" dirty="0">
                <a:ln w="6350">
                  <a:noFill/>
                  <a:prstDash val="solid"/>
                </a:ln>
                <a:solidFill>
                  <a:srgbClr val="005BBB"/>
                </a:solidFill>
                <a:effectLst>
                  <a:outerShdw blurRad="41275" dist="20320" dir="1800000" algn="tl" rotWithShape="0">
                    <a:srgbClr val="000000">
                      <a:alpha val="40000"/>
                    </a:srgbClr>
                  </a:outerShdw>
                </a:effectLst>
              </a:rPr>
              <a:t>underlag i en specifik upphandlingssituation?</a:t>
            </a:r>
          </a:p>
        </p:txBody>
      </p:sp>
      <p:pic>
        <p:nvPicPr>
          <p:cNvPr id="16" name="Bildobjekt 1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08614" y="4270646"/>
            <a:ext cx="524006" cy="634653"/>
          </a:xfrm>
          <a:prstGeom prst="rect">
            <a:avLst/>
          </a:prstGeom>
        </p:spPr>
      </p:pic>
    </p:spTree>
    <p:extLst>
      <p:ext uri="{BB962C8B-B14F-4D97-AF65-F5344CB8AC3E}">
        <p14:creationId xmlns:p14="http://schemas.microsoft.com/office/powerpoint/2010/main" val="3649640564"/>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additive="base">
                                        <p:cTn id="7" dur="500" fill="hold"/>
                                        <p:tgtEl>
                                          <p:spTgt spid="44"/>
                                        </p:tgtEl>
                                        <p:attrNameLst>
                                          <p:attrName>ppt_x</p:attrName>
                                        </p:attrNameLst>
                                      </p:cBhvr>
                                      <p:tavLst>
                                        <p:tav tm="0">
                                          <p:val>
                                            <p:strVal val="#ppt_x"/>
                                          </p:val>
                                        </p:tav>
                                        <p:tav tm="100000">
                                          <p:val>
                                            <p:strVal val="#ppt_x"/>
                                          </p:val>
                                        </p:tav>
                                      </p:tavLst>
                                    </p:anim>
                                    <p:anim calcmode="lin" valueType="num">
                                      <p:cBhvr additive="base">
                                        <p:cTn id="8" dur="500" fill="hold"/>
                                        <p:tgtEl>
                                          <p:spTgt spid="4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46"/>
                                        </p:tgtEl>
                                        <p:attrNameLst>
                                          <p:attrName>style.visibility</p:attrName>
                                        </p:attrNameLst>
                                      </p:cBhvr>
                                      <p:to>
                                        <p:strVal val="visible"/>
                                      </p:to>
                                    </p:set>
                                    <p:anim calcmode="lin" valueType="num">
                                      <p:cBhvr additive="base">
                                        <p:cTn id="12" dur="500" fill="hold"/>
                                        <p:tgtEl>
                                          <p:spTgt spid="46"/>
                                        </p:tgtEl>
                                        <p:attrNameLst>
                                          <p:attrName>ppt_x</p:attrName>
                                        </p:attrNameLst>
                                      </p:cBhvr>
                                      <p:tavLst>
                                        <p:tav tm="0">
                                          <p:val>
                                            <p:strVal val="0-#ppt_w/2"/>
                                          </p:val>
                                        </p:tav>
                                        <p:tav tm="100000">
                                          <p:val>
                                            <p:strVal val="#ppt_x"/>
                                          </p:val>
                                        </p:tav>
                                      </p:tavLst>
                                    </p:anim>
                                    <p:anim calcmode="lin" valueType="num">
                                      <p:cBhvr additive="base">
                                        <p:cTn id="13" dur="500" fill="hold"/>
                                        <p:tgtEl>
                                          <p:spTgt spid="4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 3"/>
          <p:cNvGraphicFramePr>
            <a:graphicFrameLocks noGrp="1"/>
          </p:cNvGraphicFramePr>
          <p:nvPr>
            <p:extLst>
              <p:ext uri="{D42A27DB-BD31-4B8C-83A1-F6EECF244321}">
                <p14:modId xmlns:p14="http://schemas.microsoft.com/office/powerpoint/2010/main" val="1160665080"/>
              </p:ext>
            </p:extLst>
          </p:nvPr>
        </p:nvGraphicFramePr>
        <p:xfrm>
          <a:off x="2551832" y="987574"/>
          <a:ext cx="5588000" cy="2286000"/>
        </p:xfrm>
        <a:graphic>
          <a:graphicData uri="http://schemas.openxmlformats.org/drawingml/2006/table">
            <a:tbl>
              <a:tblPr/>
              <a:tblGrid>
                <a:gridCol w="1371600"/>
                <a:gridCol w="1054100"/>
                <a:gridCol w="1054100"/>
                <a:gridCol w="1054100"/>
                <a:gridCol w="1054100"/>
              </a:tblGrid>
              <a:tr h="190500">
                <a:tc>
                  <a:txBody>
                    <a:bodyPr/>
                    <a:lstStyle/>
                    <a:p>
                      <a:pPr algn="l" fontAlgn="ctr"/>
                      <a:r>
                        <a:rPr lang="sv-SE" sz="800" b="1" i="0" u="none" strike="noStrike">
                          <a:solidFill>
                            <a:srgbClr val="000000"/>
                          </a:solidFill>
                          <a:effectLst/>
                          <a:latin typeface="Open Sans"/>
                        </a:rPr>
                        <a:t>Kommun</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FFBA00"/>
                    </a:solidFill>
                  </a:tcPr>
                </a:tc>
                <a:tc>
                  <a:txBody>
                    <a:bodyPr/>
                    <a:lstStyle/>
                    <a:p>
                      <a:pPr algn="l" fontAlgn="ctr"/>
                      <a:r>
                        <a:rPr lang="sv-SE" sz="800" b="1" i="0" u="none" strike="noStrike">
                          <a:solidFill>
                            <a:srgbClr val="000000"/>
                          </a:solidFill>
                          <a:effectLst/>
                          <a:latin typeface="Open Sans"/>
                        </a:rPr>
                        <a:t>Alltid</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FFBA00"/>
                    </a:solidFill>
                  </a:tcPr>
                </a:tc>
                <a:tc>
                  <a:txBody>
                    <a:bodyPr/>
                    <a:lstStyle/>
                    <a:p>
                      <a:pPr algn="l" fontAlgn="ctr"/>
                      <a:r>
                        <a:rPr lang="sv-SE" sz="800" b="1" i="0" u="none" strike="noStrike">
                          <a:solidFill>
                            <a:srgbClr val="000000"/>
                          </a:solidFill>
                          <a:effectLst/>
                          <a:latin typeface="Open Sans"/>
                        </a:rPr>
                        <a:t>Ofta</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FFBA00"/>
                    </a:solidFill>
                  </a:tcPr>
                </a:tc>
                <a:tc>
                  <a:txBody>
                    <a:bodyPr/>
                    <a:lstStyle/>
                    <a:p>
                      <a:pPr algn="l" fontAlgn="ctr"/>
                      <a:r>
                        <a:rPr lang="sv-SE" sz="800" b="1" i="0" u="none" strike="noStrike">
                          <a:solidFill>
                            <a:srgbClr val="000000"/>
                          </a:solidFill>
                          <a:effectLst/>
                          <a:latin typeface="Open Sans"/>
                        </a:rPr>
                        <a:t>Ibland</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FFBA00"/>
                    </a:solidFill>
                  </a:tcPr>
                </a:tc>
                <a:tc>
                  <a:txBody>
                    <a:bodyPr/>
                    <a:lstStyle/>
                    <a:p>
                      <a:pPr algn="l" fontAlgn="ctr"/>
                      <a:r>
                        <a:rPr lang="sv-SE" sz="800" b="1" i="0" u="none" strike="noStrike">
                          <a:solidFill>
                            <a:srgbClr val="000000"/>
                          </a:solidFill>
                          <a:effectLst/>
                          <a:latin typeface="Open Sans"/>
                        </a:rPr>
                        <a:t>Aldrig</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FFBA00"/>
                    </a:solidFill>
                  </a:tcPr>
                </a:tc>
              </a:tr>
              <a:tr h="190500">
                <a:tc>
                  <a:txBody>
                    <a:bodyPr/>
                    <a:lstStyle/>
                    <a:p>
                      <a:pPr algn="l" fontAlgn="ctr"/>
                      <a:r>
                        <a:rPr lang="sv-SE" sz="800" b="1" i="0" u="none" strike="noStrike">
                          <a:solidFill>
                            <a:srgbClr val="000000"/>
                          </a:solidFill>
                          <a:effectLst/>
                          <a:latin typeface="Open Sans"/>
                        </a:rPr>
                        <a:t>Borgholm                                            </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X</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r>
              <a:tr h="190500">
                <a:tc>
                  <a:txBody>
                    <a:bodyPr/>
                    <a:lstStyle/>
                    <a:p>
                      <a:pPr algn="l" fontAlgn="ctr"/>
                      <a:r>
                        <a:rPr lang="sv-SE" sz="800" b="1" i="0" u="none" strike="noStrike">
                          <a:solidFill>
                            <a:srgbClr val="000000"/>
                          </a:solidFill>
                          <a:effectLst/>
                          <a:latin typeface="Open Sans"/>
                        </a:rPr>
                        <a:t>Emmaboda                                            </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X</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r>
              <a:tr h="190500">
                <a:tc>
                  <a:txBody>
                    <a:bodyPr/>
                    <a:lstStyle/>
                    <a:p>
                      <a:pPr algn="l" fontAlgn="ctr"/>
                      <a:r>
                        <a:rPr lang="sv-SE" sz="800" b="1" i="0" u="none" strike="noStrike">
                          <a:solidFill>
                            <a:srgbClr val="000000"/>
                          </a:solidFill>
                          <a:effectLst/>
                          <a:latin typeface="Open Sans"/>
                        </a:rPr>
                        <a:t>Hultsfred                                           </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X</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r>
              <a:tr h="190500">
                <a:tc>
                  <a:txBody>
                    <a:bodyPr/>
                    <a:lstStyle/>
                    <a:p>
                      <a:pPr algn="l" fontAlgn="ctr"/>
                      <a:r>
                        <a:rPr lang="sv-SE" sz="800" b="1" i="0" u="none" strike="noStrike">
                          <a:solidFill>
                            <a:srgbClr val="000000"/>
                          </a:solidFill>
                          <a:effectLst/>
                          <a:latin typeface="Open Sans"/>
                        </a:rPr>
                        <a:t>Högsby</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X</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r>
              <a:tr h="190500">
                <a:tc>
                  <a:txBody>
                    <a:bodyPr/>
                    <a:lstStyle/>
                    <a:p>
                      <a:pPr algn="l" fontAlgn="ctr"/>
                      <a:r>
                        <a:rPr lang="sv-SE" sz="800" b="1" i="0" u="none" strike="noStrike">
                          <a:solidFill>
                            <a:srgbClr val="000000"/>
                          </a:solidFill>
                          <a:effectLst/>
                          <a:latin typeface="Open Sans"/>
                        </a:rPr>
                        <a:t>Kalmar</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X</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r>
              <a:tr h="190500">
                <a:tc>
                  <a:txBody>
                    <a:bodyPr/>
                    <a:lstStyle/>
                    <a:p>
                      <a:pPr algn="l" fontAlgn="ctr"/>
                      <a:r>
                        <a:rPr lang="sv-SE" sz="800" b="1" i="0" u="none" strike="noStrike">
                          <a:solidFill>
                            <a:srgbClr val="000000"/>
                          </a:solidFill>
                          <a:effectLst/>
                          <a:latin typeface="Open Sans"/>
                        </a:rPr>
                        <a:t>Mönsterås                                           </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X</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r>
              <a:tr h="190500">
                <a:tc>
                  <a:txBody>
                    <a:bodyPr/>
                    <a:lstStyle/>
                    <a:p>
                      <a:pPr algn="l" fontAlgn="ctr"/>
                      <a:r>
                        <a:rPr lang="sv-SE" sz="800" b="1" i="0" u="none" strike="noStrike">
                          <a:solidFill>
                            <a:srgbClr val="000000"/>
                          </a:solidFill>
                          <a:effectLst/>
                          <a:latin typeface="Open Sans"/>
                        </a:rPr>
                        <a:t>Mörbylånga</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X</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r>
              <a:tr h="190500">
                <a:tc>
                  <a:txBody>
                    <a:bodyPr/>
                    <a:lstStyle/>
                    <a:p>
                      <a:pPr algn="l" fontAlgn="ctr"/>
                      <a:r>
                        <a:rPr lang="sv-SE" sz="800" b="1" i="0" u="none" strike="noStrike">
                          <a:solidFill>
                            <a:srgbClr val="000000"/>
                          </a:solidFill>
                          <a:effectLst/>
                          <a:latin typeface="Open Sans"/>
                        </a:rPr>
                        <a:t>Nybro                                               </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X</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r>
              <a:tr h="190500">
                <a:tc>
                  <a:txBody>
                    <a:bodyPr/>
                    <a:lstStyle/>
                    <a:p>
                      <a:pPr algn="l" fontAlgn="ctr"/>
                      <a:r>
                        <a:rPr lang="sv-SE" sz="800" b="1" i="0" u="none" strike="noStrike">
                          <a:solidFill>
                            <a:srgbClr val="000000"/>
                          </a:solidFill>
                          <a:effectLst/>
                          <a:latin typeface="Open Sans"/>
                        </a:rPr>
                        <a:t>Oskarshamn                                          </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X</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r>
              <a:tr h="190500">
                <a:tc>
                  <a:txBody>
                    <a:bodyPr/>
                    <a:lstStyle/>
                    <a:p>
                      <a:pPr algn="l" fontAlgn="ctr"/>
                      <a:r>
                        <a:rPr lang="sv-SE" sz="800" b="1" i="0" u="none" strike="noStrike">
                          <a:solidFill>
                            <a:srgbClr val="000000"/>
                          </a:solidFill>
                          <a:effectLst/>
                          <a:latin typeface="Open Sans"/>
                        </a:rPr>
                        <a:t>Vimmerby                                            </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X</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r>
              <a:tr h="190500">
                <a:tc>
                  <a:txBody>
                    <a:bodyPr/>
                    <a:lstStyle/>
                    <a:p>
                      <a:pPr algn="l" fontAlgn="ctr"/>
                      <a:r>
                        <a:rPr lang="sv-SE" sz="800" b="1" i="0" u="none" strike="noStrike">
                          <a:solidFill>
                            <a:srgbClr val="000000"/>
                          </a:solidFill>
                          <a:effectLst/>
                          <a:latin typeface="Open Sans"/>
                        </a:rPr>
                        <a:t>Västervik                                           </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X</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dirty="0">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r>
            </a:tbl>
          </a:graphicData>
        </a:graphic>
      </p:graphicFrame>
      <p:grpSp>
        <p:nvGrpSpPr>
          <p:cNvPr id="44" name="Grupp 43"/>
          <p:cNvGrpSpPr/>
          <p:nvPr/>
        </p:nvGrpSpPr>
        <p:grpSpPr>
          <a:xfrm>
            <a:off x="-6428" y="0"/>
            <a:ext cx="1554092" cy="5143500"/>
            <a:chOff x="-6428" y="0"/>
            <a:chExt cx="1554092" cy="5143500"/>
          </a:xfrm>
        </p:grpSpPr>
        <p:sp>
          <p:nvSpPr>
            <p:cNvPr id="19" name="Rektangel 18"/>
            <p:cNvSpPr/>
            <p:nvPr/>
          </p:nvSpPr>
          <p:spPr>
            <a:xfrm>
              <a:off x="-6428" y="0"/>
              <a:ext cx="1554092" cy="51435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9" name="Bildobjekt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321014"/>
              <a:ext cx="876399" cy="732409"/>
            </a:xfrm>
            <a:prstGeom prst="rect">
              <a:avLst/>
            </a:prstGeom>
          </p:spPr>
        </p:pic>
        <p:sp>
          <p:nvSpPr>
            <p:cNvPr id="28" name="Rektangel 27"/>
            <p:cNvSpPr>
              <a:spLocks noChangeAspect="1"/>
            </p:cNvSpPr>
            <p:nvPr/>
          </p:nvSpPr>
          <p:spPr>
            <a:xfrm>
              <a:off x="256167" y="1131590"/>
              <a:ext cx="1050288" cy="441339"/>
            </a:xfrm>
            <a:prstGeom prst="rect">
              <a:avLst/>
            </a:prstGeom>
            <a:noFill/>
          </p:spPr>
          <p:txBody>
            <a:bodyPr wrap="none" lIns="91440" tIns="45720" rIns="91440" bIns="45720">
              <a:spAutoFit/>
            </a:bodyPr>
            <a:lstStyle/>
            <a:p>
              <a:pPr algn="ctr">
                <a:lnSpc>
                  <a:spcPct val="80000"/>
                </a:lnSpc>
              </a:pPr>
              <a:r>
                <a:rPr lang="sv-SE" sz="1400" b="1" spc="-50" dirty="0">
                  <a:ln w="6350">
                    <a:noFill/>
                    <a:prstDash val="solid"/>
                  </a:ln>
                  <a:solidFill>
                    <a:srgbClr val="005BBB"/>
                  </a:solidFill>
                  <a:effectLst>
                    <a:outerShdw blurRad="41275" dist="20320" dir="1800000" algn="tl" rotWithShape="0">
                      <a:srgbClr val="000000">
                        <a:alpha val="40000"/>
                      </a:srgbClr>
                    </a:outerShdw>
                  </a:effectLst>
                </a:rPr>
                <a:t>Offentlig</a:t>
              </a:r>
              <a:br>
                <a:rPr lang="sv-SE" sz="1400" b="1" spc="-50" dirty="0">
                  <a:ln w="6350">
                    <a:noFill/>
                    <a:prstDash val="solid"/>
                  </a:ln>
                  <a:solidFill>
                    <a:srgbClr val="005BBB"/>
                  </a:solidFill>
                  <a:effectLst>
                    <a:outerShdw blurRad="41275" dist="20320" dir="1800000" algn="tl" rotWithShape="0">
                      <a:srgbClr val="000000">
                        <a:alpha val="40000"/>
                      </a:srgbClr>
                    </a:outerShdw>
                  </a:effectLst>
                </a:rPr>
              </a:br>
              <a:r>
                <a:rPr lang="sv-SE" sz="1400" b="1" spc="-50" dirty="0">
                  <a:ln w="6350">
                    <a:noFill/>
                    <a:prstDash val="solid"/>
                  </a:ln>
                  <a:solidFill>
                    <a:srgbClr val="005BBB"/>
                  </a:solidFill>
                  <a:effectLst>
                    <a:outerShdw blurRad="41275" dist="20320" dir="1800000" algn="tl" rotWithShape="0">
                      <a:srgbClr val="000000">
                        <a:alpha val="40000"/>
                      </a:srgbClr>
                    </a:outerShdw>
                  </a:effectLst>
                </a:rPr>
                <a:t>upphandling</a:t>
              </a:r>
              <a:endParaRPr lang="sv-SE" sz="1400" b="1" cap="none" spc="-50" dirty="0">
                <a:ln w="6350">
                  <a:noFill/>
                  <a:prstDash val="solid"/>
                </a:ln>
                <a:solidFill>
                  <a:srgbClr val="005BBB"/>
                </a:solidFill>
                <a:effectLst>
                  <a:outerShdw blurRad="41275" dist="20320" dir="1800000" algn="tl" rotWithShape="0">
                    <a:srgbClr val="000000">
                      <a:alpha val="40000"/>
                    </a:srgbClr>
                  </a:outerShdw>
                </a:effectLst>
              </a:endParaRPr>
            </a:p>
          </p:txBody>
        </p:sp>
      </p:grpSp>
      <p:sp>
        <p:nvSpPr>
          <p:cNvPr id="5" name="Rektangel 4"/>
          <p:cNvSpPr/>
          <p:nvPr/>
        </p:nvSpPr>
        <p:spPr>
          <a:xfrm>
            <a:off x="-6428" y="4587974"/>
            <a:ext cx="9150428" cy="555526"/>
          </a:xfrm>
          <a:prstGeom prst="rect">
            <a:avLst/>
          </a:prstGeom>
          <a:solidFill>
            <a:srgbClr val="005B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sv-SE" dirty="0"/>
          </a:p>
        </p:txBody>
      </p:sp>
      <p:pic>
        <p:nvPicPr>
          <p:cNvPr id="6" name="Bildobjekt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44142" y="4700483"/>
            <a:ext cx="554516" cy="330507"/>
          </a:xfrm>
          <a:prstGeom prst="rect">
            <a:avLst/>
          </a:prstGeom>
        </p:spPr>
      </p:pic>
      <p:pic>
        <p:nvPicPr>
          <p:cNvPr id="8" name="Bildobjekt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02868" y="4760240"/>
            <a:ext cx="3525408" cy="159400"/>
          </a:xfrm>
          <a:prstGeom prst="rect">
            <a:avLst/>
          </a:prstGeom>
        </p:spPr>
      </p:pic>
      <p:grpSp>
        <p:nvGrpSpPr>
          <p:cNvPr id="46" name="Grupp 45"/>
          <p:cNvGrpSpPr/>
          <p:nvPr/>
        </p:nvGrpSpPr>
        <p:grpSpPr>
          <a:xfrm>
            <a:off x="-396552" y="1851670"/>
            <a:ext cx="2664296" cy="2016224"/>
            <a:chOff x="-396552" y="1851670"/>
            <a:chExt cx="2664296" cy="2016224"/>
          </a:xfrm>
        </p:grpSpPr>
        <p:sp>
          <p:nvSpPr>
            <p:cNvPr id="36" name="Visa 35"/>
            <p:cNvSpPr/>
            <p:nvPr/>
          </p:nvSpPr>
          <p:spPr>
            <a:xfrm>
              <a:off x="-396552" y="1851670"/>
              <a:ext cx="2448272" cy="2016224"/>
            </a:xfrm>
            <a:prstGeom prst="flowChartDisplay">
              <a:avLst/>
            </a:prstGeom>
            <a:solidFill>
              <a:srgbClr val="005BBB"/>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sv-SE"/>
            </a:p>
          </p:txBody>
        </p:sp>
        <p:sp>
          <p:nvSpPr>
            <p:cNvPr id="39" name="textruta 38"/>
            <p:cNvSpPr txBox="1"/>
            <p:nvPr/>
          </p:nvSpPr>
          <p:spPr>
            <a:xfrm>
              <a:off x="107504" y="2002766"/>
              <a:ext cx="2160240" cy="1126462"/>
            </a:xfrm>
            <a:prstGeom prst="rect">
              <a:avLst/>
            </a:prstGeom>
            <a:noFill/>
          </p:spPr>
          <p:txBody>
            <a:bodyPr wrap="square" rtlCol="0">
              <a:spAutoFit/>
            </a:bodyPr>
            <a:lstStyle/>
            <a:p>
              <a:pPr>
                <a:lnSpc>
                  <a:spcPct val="80000"/>
                </a:lnSpc>
              </a:pPr>
              <a:endParaRPr lang="sv-SE" sz="1200" b="1" dirty="0">
                <a:solidFill>
                  <a:schemeClr val="bg1"/>
                </a:solidFill>
              </a:endParaRPr>
            </a:p>
            <a:p>
              <a:pPr>
                <a:lnSpc>
                  <a:spcPct val="80000"/>
                </a:lnSpc>
              </a:pPr>
              <a:endParaRPr lang="sv-SE" sz="1200" b="1" dirty="0">
                <a:solidFill>
                  <a:schemeClr val="bg1"/>
                </a:solidFill>
              </a:endParaRPr>
            </a:p>
            <a:p>
              <a:pPr>
                <a:lnSpc>
                  <a:spcPct val="80000"/>
                </a:lnSpc>
              </a:pPr>
              <a:endParaRPr lang="sv-SE" sz="1200" b="1" dirty="0">
                <a:solidFill>
                  <a:schemeClr val="bg1"/>
                </a:solidFill>
              </a:endParaRPr>
            </a:p>
            <a:p>
              <a:pPr>
                <a:lnSpc>
                  <a:spcPct val="80000"/>
                </a:lnSpc>
              </a:pPr>
              <a:endParaRPr lang="sv-SE" sz="1200" b="1" dirty="0">
                <a:solidFill>
                  <a:schemeClr val="bg1"/>
                </a:solidFill>
              </a:endParaRPr>
            </a:p>
            <a:p>
              <a:pPr>
                <a:lnSpc>
                  <a:spcPct val="80000"/>
                </a:lnSpc>
              </a:pPr>
              <a:r>
                <a:rPr lang="sv-SE" sz="1200" b="1" dirty="0">
                  <a:solidFill>
                    <a:schemeClr val="bg1"/>
                  </a:solidFill>
                </a:rPr>
                <a:t>Kontakt sker ej</a:t>
              </a:r>
            </a:p>
            <a:p>
              <a:pPr>
                <a:lnSpc>
                  <a:spcPct val="80000"/>
                </a:lnSpc>
              </a:pPr>
              <a:r>
                <a:rPr lang="sv-SE" sz="1200" dirty="0">
                  <a:solidFill>
                    <a:schemeClr val="bg1"/>
                  </a:solidFill>
                </a:rPr>
                <a:t>Sverige: </a:t>
              </a:r>
              <a:r>
                <a:rPr lang="sv-SE" sz="1200" dirty="0" smtClean="0">
                  <a:solidFill>
                    <a:schemeClr val="bg1"/>
                  </a:solidFill>
                </a:rPr>
                <a:t>77%</a:t>
              </a:r>
              <a:endParaRPr lang="sv-SE" sz="1200" dirty="0">
                <a:solidFill>
                  <a:schemeClr val="bg1"/>
                </a:solidFill>
              </a:endParaRPr>
            </a:p>
            <a:p>
              <a:pPr>
                <a:lnSpc>
                  <a:spcPct val="80000"/>
                </a:lnSpc>
              </a:pPr>
              <a:r>
                <a:rPr lang="sv-SE" sz="1200" dirty="0">
                  <a:solidFill>
                    <a:schemeClr val="bg1"/>
                  </a:solidFill>
                </a:rPr>
                <a:t>Länet: </a:t>
              </a:r>
              <a:r>
                <a:rPr lang="sv-SE" sz="1200" dirty="0" smtClean="0">
                  <a:solidFill>
                    <a:schemeClr val="bg1"/>
                  </a:solidFill>
                </a:rPr>
                <a:t>18%</a:t>
              </a:r>
              <a:endParaRPr lang="sv-SE" sz="1200" dirty="0">
                <a:solidFill>
                  <a:schemeClr val="bg1"/>
                </a:solidFill>
              </a:endParaRPr>
            </a:p>
          </p:txBody>
        </p:sp>
      </p:grpSp>
      <p:sp>
        <p:nvSpPr>
          <p:cNvPr id="40" name="Rektangel 39"/>
          <p:cNvSpPr>
            <a:spLocks noChangeAspect="1"/>
          </p:cNvSpPr>
          <p:nvPr/>
        </p:nvSpPr>
        <p:spPr>
          <a:xfrm>
            <a:off x="1547664" y="232302"/>
            <a:ext cx="7596336" cy="590931"/>
          </a:xfrm>
          <a:prstGeom prst="rect">
            <a:avLst/>
          </a:prstGeom>
          <a:noFill/>
        </p:spPr>
        <p:txBody>
          <a:bodyPr wrap="square" lIns="91440" tIns="45720" rIns="91440" bIns="45720">
            <a:spAutoFit/>
          </a:bodyPr>
          <a:lstStyle/>
          <a:p>
            <a:pPr algn="ctr">
              <a:lnSpc>
                <a:spcPct val="80000"/>
              </a:lnSpc>
            </a:pPr>
            <a:r>
              <a:rPr lang="sv-SE" sz="2000" b="1" spc="-50" dirty="0">
                <a:ln w="6350">
                  <a:noFill/>
                  <a:prstDash val="solid"/>
                </a:ln>
                <a:solidFill>
                  <a:srgbClr val="005BBB"/>
                </a:solidFill>
                <a:effectLst>
                  <a:outerShdw blurRad="41275" dist="20320" dir="1800000" algn="tl" rotWithShape="0">
                    <a:srgbClr val="000000">
                      <a:alpha val="40000"/>
                    </a:srgbClr>
                  </a:outerShdw>
                </a:effectLst>
              </a:rPr>
              <a:t>Tar kommunen kontakt med företag som inte</a:t>
            </a:r>
            <a:br>
              <a:rPr lang="sv-SE" sz="2000" b="1" spc="-50" dirty="0">
                <a:ln w="6350">
                  <a:noFill/>
                  <a:prstDash val="solid"/>
                </a:ln>
                <a:solidFill>
                  <a:srgbClr val="005BBB"/>
                </a:solidFill>
                <a:effectLst>
                  <a:outerShdw blurRad="41275" dist="20320" dir="1800000" algn="tl" rotWithShape="0">
                    <a:srgbClr val="000000">
                      <a:alpha val="40000"/>
                    </a:srgbClr>
                  </a:outerShdw>
                </a:effectLst>
              </a:rPr>
            </a:br>
            <a:r>
              <a:rPr lang="sv-SE" sz="2000" b="1" spc="-50" dirty="0">
                <a:ln w="6350">
                  <a:noFill/>
                  <a:prstDash val="solid"/>
                </a:ln>
                <a:solidFill>
                  <a:srgbClr val="005BBB"/>
                </a:solidFill>
                <a:effectLst>
                  <a:outerShdw blurRad="41275" dist="20320" dir="1800000" algn="tl" rotWithShape="0">
                    <a:srgbClr val="000000">
                      <a:alpha val="40000"/>
                    </a:srgbClr>
                  </a:outerShdw>
                </a:effectLst>
              </a:rPr>
              <a:t>vann upphandlingen för en uppföljning?</a:t>
            </a:r>
          </a:p>
        </p:txBody>
      </p:sp>
      <p:pic>
        <p:nvPicPr>
          <p:cNvPr id="17" name="Bildobjekt 1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08614" y="4270646"/>
            <a:ext cx="524006" cy="634653"/>
          </a:xfrm>
          <a:prstGeom prst="rect">
            <a:avLst/>
          </a:prstGeom>
        </p:spPr>
      </p:pic>
    </p:spTree>
    <p:extLst>
      <p:ext uri="{BB962C8B-B14F-4D97-AF65-F5344CB8AC3E}">
        <p14:creationId xmlns:p14="http://schemas.microsoft.com/office/powerpoint/2010/main" val="4240705328"/>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additive="base">
                                        <p:cTn id="7" dur="500" fill="hold"/>
                                        <p:tgtEl>
                                          <p:spTgt spid="44"/>
                                        </p:tgtEl>
                                        <p:attrNameLst>
                                          <p:attrName>ppt_x</p:attrName>
                                        </p:attrNameLst>
                                      </p:cBhvr>
                                      <p:tavLst>
                                        <p:tav tm="0">
                                          <p:val>
                                            <p:strVal val="#ppt_x"/>
                                          </p:val>
                                        </p:tav>
                                        <p:tav tm="100000">
                                          <p:val>
                                            <p:strVal val="#ppt_x"/>
                                          </p:val>
                                        </p:tav>
                                      </p:tavLst>
                                    </p:anim>
                                    <p:anim calcmode="lin" valueType="num">
                                      <p:cBhvr additive="base">
                                        <p:cTn id="8" dur="500" fill="hold"/>
                                        <p:tgtEl>
                                          <p:spTgt spid="4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46"/>
                                        </p:tgtEl>
                                        <p:attrNameLst>
                                          <p:attrName>style.visibility</p:attrName>
                                        </p:attrNameLst>
                                      </p:cBhvr>
                                      <p:to>
                                        <p:strVal val="visible"/>
                                      </p:to>
                                    </p:set>
                                    <p:anim calcmode="lin" valueType="num">
                                      <p:cBhvr additive="base">
                                        <p:cTn id="12" dur="500" fill="hold"/>
                                        <p:tgtEl>
                                          <p:spTgt spid="46"/>
                                        </p:tgtEl>
                                        <p:attrNameLst>
                                          <p:attrName>ppt_x</p:attrName>
                                        </p:attrNameLst>
                                      </p:cBhvr>
                                      <p:tavLst>
                                        <p:tav tm="0">
                                          <p:val>
                                            <p:strVal val="0-#ppt_w/2"/>
                                          </p:val>
                                        </p:tav>
                                        <p:tav tm="100000">
                                          <p:val>
                                            <p:strVal val="#ppt_x"/>
                                          </p:val>
                                        </p:tav>
                                      </p:tavLst>
                                    </p:anim>
                                    <p:anim calcmode="lin" valueType="num">
                                      <p:cBhvr additive="base">
                                        <p:cTn id="13" dur="500" fill="hold"/>
                                        <p:tgtEl>
                                          <p:spTgt spid="4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 1"/>
          <p:cNvGraphicFramePr>
            <a:graphicFrameLocks noGrp="1"/>
          </p:cNvGraphicFramePr>
          <p:nvPr>
            <p:extLst>
              <p:ext uri="{D42A27DB-BD31-4B8C-83A1-F6EECF244321}">
                <p14:modId xmlns:p14="http://schemas.microsoft.com/office/powerpoint/2010/main" val="1967571374"/>
              </p:ext>
            </p:extLst>
          </p:nvPr>
        </p:nvGraphicFramePr>
        <p:xfrm>
          <a:off x="3288432" y="987574"/>
          <a:ext cx="4114800" cy="2286000"/>
        </p:xfrm>
        <a:graphic>
          <a:graphicData uri="http://schemas.openxmlformats.org/drawingml/2006/table">
            <a:tbl>
              <a:tblPr/>
              <a:tblGrid>
                <a:gridCol w="1371600"/>
                <a:gridCol w="1371600"/>
                <a:gridCol w="1371600"/>
              </a:tblGrid>
              <a:tr h="190500">
                <a:tc>
                  <a:txBody>
                    <a:bodyPr/>
                    <a:lstStyle/>
                    <a:p>
                      <a:pPr algn="l" fontAlgn="ctr"/>
                      <a:r>
                        <a:rPr lang="sv-SE" sz="800" b="1" i="0" u="none" strike="noStrike">
                          <a:solidFill>
                            <a:srgbClr val="000000"/>
                          </a:solidFill>
                          <a:effectLst/>
                          <a:latin typeface="Open Sans"/>
                        </a:rPr>
                        <a:t>Kommun</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FFBA00"/>
                    </a:solidFill>
                  </a:tcPr>
                </a:tc>
                <a:tc>
                  <a:txBody>
                    <a:bodyPr/>
                    <a:lstStyle/>
                    <a:p>
                      <a:pPr algn="l" fontAlgn="ctr"/>
                      <a:r>
                        <a:rPr lang="sv-SE" sz="800" b="1" i="0" u="none" strike="noStrike">
                          <a:solidFill>
                            <a:srgbClr val="000000"/>
                          </a:solidFill>
                          <a:effectLst/>
                          <a:latin typeface="Open Sans"/>
                        </a:rPr>
                        <a:t>Handläggningstid 2016</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FFBA00"/>
                    </a:solidFill>
                  </a:tcPr>
                </a:tc>
                <a:tc>
                  <a:txBody>
                    <a:bodyPr/>
                    <a:lstStyle/>
                    <a:p>
                      <a:pPr algn="l" fontAlgn="ctr"/>
                      <a:r>
                        <a:rPr lang="sv-SE" sz="800" b="1" i="0" u="none" strike="noStrike">
                          <a:solidFill>
                            <a:srgbClr val="000000"/>
                          </a:solidFill>
                          <a:effectLst/>
                          <a:latin typeface="Open Sans"/>
                        </a:rPr>
                        <a:t>Handläggningstid 2012</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FFBA00"/>
                    </a:solidFill>
                  </a:tcPr>
                </a:tc>
              </a:tr>
              <a:tr h="190500">
                <a:tc>
                  <a:txBody>
                    <a:bodyPr/>
                    <a:lstStyle/>
                    <a:p>
                      <a:pPr algn="l" fontAlgn="ctr"/>
                      <a:r>
                        <a:rPr lang="sv-SE" sz="800" b="1" i="0" u="none" strike="noStrike">
                          <a:solidFill>
                            <a:srgbClr val="000000"/>
                          </a:solidFill>
                          <a:effectLst/>
                          <a:latin typeface="Open Sans"/>
                        </a:rPr>
                        <a:t>Kalmar</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3</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4</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r>
              <a:tr h="190500">
                <a:tc>
                  <a:txBody>
                    <a:bodyPr/>
                    <a:lstStyle/>
                    <a:p>
                      <a:pPr algn="l" fontAlgn="ctr"/>
                      <a:r>
                        <a:rPr lang="sv-SE" sz="800" b="1" i="0" u="none" strike="noStrike">
                          <a:solidFill>
                            <a:srgbClr val="000000"/>
                          </a:solidFill>
                          <a:effectLst/>
                          <a:latin typeface="Open Sans"/>
                        </a:rPr>
                        <a:t>Hultsfred                                           </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5</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4</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r>
              <a:tr h="190500">
                <a:tc>
                  <a:txBody>
                    <a:bodyPr/>
                    <a:lstStyle/>
                    <a:p>
                      <a:pPr algn="l" fontAlgn="ctr"/>
                      <a:r>
                        <a:rPr lang="sv-SE" sz="800" b="1" i="0" u="none" strike="noStrike">
                          <a:solidFill>
                            <a:srgbClr val="000000"/>
                          </a:solidFill>
                          <a:effectLst/>
                          <a:latin typeface="Open Sans"/>
                        </a:rPr>
                        <a:t>Högsby</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5</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4</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r>
              <a:tr h="190500">
                <a:tc>
                  <a:txBody>
                    <a:bodyPr/>
                    <a:lstStyle/>
                    <a:p>
                      <a:pPr algn="l" fontAlgn="ctr"/>
                      <a:r>
                        <a:rPr lang="sv-SE" sz="800" b="1" i="0" u="none" strike="noStrike">
                          <a:solidFill>
                            <a:srgbClr val="000000"/>
                          </a:solidFill>
                          <a:effectLst/>
                          <a:latin typeface="Open Sans"/>
                        </a:rPr>
                        <a:t>Mörbylånga</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5</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5</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r>
              <a:tr h="190500">
                <a:tc>
                  <a:txBody>
                    <a:bodyPr/>
                    <a:lstStyle/>
                    <a:p>
                      <a:pPr algn="l" fontAlgn="ctr"/>
                      <a:r>
                        <a:rPr lang="sv-SE" sz="800" b="1" i="0" u="none" strike="noStrike">
                          <a:solidFill>
                            <a:srgbClr val="000000"/>
                          </a:solidFill>
                          <a:effectLst/>
                          <a:latin typeface="Open Sans"/>
                        </a:rPr>
                        <a:t>Mönsterås                                           </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6</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12</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r>
              <a:tr h="190500">
                <a:tc>
                  <a:txBody>
                    <a:bodyPr/>
                    <a:lstStyle/>
                    <a:p>
                      <a:pPr algn="l" fontAlgn="ctr"/>
                      <a:r>
                        <a:rPr lang="sv-SE" sz="800" b="1" i="0" u="none" strike="noStrike">
                          <a:solidFill>
                            <a:srgbClr val="000000"/>
                          </a:solidFill>
                          <a:effectLst/>
                          <a:latin typeface="Open Sans"/>
                        </a:rPr>
                        <a:t>Torsås</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6</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7</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r>
              <a:tr h="190500">
                <a:tc>
                  <a:txBody>
                    <a:bodyPr/>
                    <a:lstStyle/>
                    <a:p>
                      <a:pPr algn="l" fontAlgn="ctr"/>
                      <a:r>
                        <a:rPr lang="sv-SE" sz="800" b="1" i="0" u="none" strike="noStrike">
                          <a:solidFill>
                            <a:srgbClr val="000000"/>
                          </a:solidFill>
                          <a:effectLst/>
                          <a:latin typeface="Open Sans"/>
                        </a:rPr>
                        <a:t>Västervik                                           </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6</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5</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r>
              <a:tr h="190500">
                <a:tc>
                  <a:txBody>
                    <a:bodyPr/>
                    <a:lstStyle/>
                    <a:p>
                      <a:pPr algn="l" fontAlgn="ctr"/>
                      <a:r>
                        <a:rPr lang="sv-SE" sz="800" b="1" i="0" u="none" strike="noStrike">
                          <a:solidFill>
                            <a:srgbClr val="000000"/>
                          </a:solidFill>
                          <a:effectLst/>
                          <a:latin typeface="Open Sans"/>
                        </a:rPr>
                        <a:t>Borgholm                                            </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7</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6</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r>
              <a:tr h="190500">
                <a:tc>
                  <a:txBody>
                    <a:bodyPr/>
                    <a:lstStyle/>
                    <a:p>
                      <a:pPr algn="l" fontAlgn="ctr"/>
                      <a:r>
                        <a:rPr lang="sv-SE" sz="800" b="1" i="0" u="none" strike="noStrike">
                          <a:solidFill>
                            <a:srgbClr val="000000"/>
                          </a:solidFill>
                          <a:effectLst/>
                          <a:latin typeface="Open Sans"/>
                        </a:rPr>
                        <a:t>Emmaboda                                            </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8</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7</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r>
              <a:tr h="190500">
                <a:tc>
                  <a:txBody>
                    <a:bodyPr/>
                    <a:lstStyle/>
                    <a:p>
                      <a:pPr algn="l" fontAlgn="ctr"/>
                      <a:r>
                        <a:rPr lang="sv-SE" sz="800" b="1" i="0" u="none" strike="noStrike">
                          <a:solidFill>
                            <a:srgbClr val="000000"/>
                          </a:solidFill>
                          <a:effectLst/>
                          <a:latin typeface="Open Sans"/>
                        </a:rPr>
                        <a:t>Nybro                                               </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8</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7</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r>
              <a:tr h="190500">
                <a:tc>
                  <a:txBody>
                    <a:bodyPr/>
                    <a:lstStyle/>
                    <a:p>
                      <a:pPr algn="l" fontAlgn="ctr"/>
                      <a:r>
                        <a:rPr lang="sv-SE" sz="800" b="1" i="0" u="none" strike="noStrike">
                          <a:solidFill>
                            <a:srgbClr val="000000"/>
                          </a:solidFill>
                          <a:effectLst/>
                          <a:latin typeface="Open Sans"/>
                        </a:rPr>
                        <a:t>Oskarshamn                                          </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8</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dirty="0">
                          <a:solidFill>
                            <a:srgbClr val="000000"/>
                          </a:solidFill>
                          <a:effectLst/>
                          <a:latin typeface="Open Sans"/>
                        </a:rPr>
                        <a:t>2</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r>
            </a:tbl>
          </a:graphicData>
        </a:graphic>
      </p:graphicFrame>
      <p:grpSp>
        <p:nvGrpSpPr>
          <p:cNvPr id="44" name="Grupp 43"/>
          <p:cNvGrpSpPr/>
          <p:nvPr/>
        </p:nvGrpSpPr>
        <p:grpSpPr>
          <a:xfrm>
            <a:off x="-6428" y="0"/>
            <a:ext cx="1554092" cy="5143500"/>
            <a:chOff x="-6428" y="0"/>
            <a:chExt cx="1554092" cy="5143500"/>
          </a:xfrm>
        </p:grpSpPr>
        <p:sp>
          <p:nvSpPr>
            <p:cNvPr id="19" name="Rektangel 18"/>
            <p:cNvSpPr/>
            <p:nvPr/>
          </p:nvSpPr>
          <p:spPr>
            <a:xfrm>
              <a:off x="-6428" y="0"/>
              <a:ext cx="1554092" cy="51435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9" name="Bildobjekt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7776" y="232303"/>
              <a:ext cx="737840" cy="899288"/>
            </a:xfrm>
            <a:prstGeom prst="rect">
              <a:avLst/>
            </a:prstGeom>
          </p:spPr>
        </p:pic>
        <p:sp>
          <p:nvSpPr>
            <p:cNvPr id="28" name="Rektangel 27"/>
            <p:cNvSpPr>
              <a:spLocks noChangeAspect="1"/>
            </p:cNvSpPr>
            <p:nvPr/>
          </p:nvSpPr>
          <p:spPr>
            <a:xfrm>
              <a:off x="58681" y="1131590"/>
              <a:ext cx="1445267" cy="268984"/>
            </a:xfrm>
            <a:prstGeom prst="rect">
              <a:avLst/>
            </a:prstGeom>
            <a:noFill/>
          </p:spPr>
          <p:txBody>
            <a:bodyPr wrap="none" lIns="91440" tIns="45720" rIns="91440" bIns="45720">
              <a:spAutoFit/>
            </a:bodyPr>
            <a:lstStyle/>
            <a:p>
              <a:pPr algn="ctr">
                <a:lnSpc>
                  <a:spcPct val="80000"/>
                </a:lnSpc>
              </a:pPr>
              <a:r>
                <a:rPr lang="sv-SE" sz="1400" b="1" spc="-50" dirty="0">
                  <a:ln w="6350">
                    <a:noFill/>
                    <a:prstDash val="solid"/>
                  </a:ln>
                  <a:solidFill>
                    <a:srgbClr val="005BBB"/>
                  </a:solidFill>
                  <a:effectLst>
                    <a:outerShdw blurRad="41275" dist="20320" dir="1800000" algn="tl" rotWithShape="0">
                      <a:srgbClr val="000000">
                        <a:alpha val="40000"/>
                      </a:srgbClr>
                    </a:outerShdw>
                  </a:effectLst>
                </a:rPr>
                <a:t>Serveringstillstånd</a:t>
              </a:r>
              <a:endParaRPr lang="sv-SE" sz="1400" b="1" cap="none" spc="-50" dirty="0">
                <a:ln w="6350">
                  <a:noFill/>
                  <a:prstDash val="solid"/>
                </a:ln>
                <a:solidFill>
                  <a:srgbClr val="005BBB"/>
                </a:solidFill>
                <a:effectLst>
                  <a:outerShdw blurRad="41275" dist="20320" dir="1800000" algn="tl" rotWithShape="0">
                    <a:srgbClr val="000000">
                      <a:alpha val="40000"/>
                    </a:srgbClr>
                  </a:outerShdw>
                </a:effectLst>
              </a:endParaRPr>
            </a:p>
          </p:txBody>
        </p:sp>
      </p:grpSp>
      <p:sp>
        <p:nvSpPr>
          <p:cNvPr id="5" name="Rektangel 4"/>
          <p:cNvSpPr/>
          <p:nvPr/>
        </p:nvSpPr>
        <p:spPr>
          <a:xfrm>
            <a:off x="-6428" y="4587974"/>
            <a:ext cx="9150428" cy="555526"/>
          </a:xfrm>
          <a:prstGeom prst="rect">
            <a:avLst/>
          </a:prstGeom>
          <a:solidFill>
            <a:srgbClr val="005B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sv-SE" dirty="0"/>
          </a:p>
        </p:txBody>
      </p:sp>
      <p:pic>
        <p:nvPicPr>
          <p:cNvPr id="6" name="Bildobjekt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44142" y="4700483"/>
            <a:ext cx="554516" cy="330507"/>
          </a:xfrm>
          <a:prstGeom prst="rect">
            <a:avLst/>
          </a:prstGeom>
        </p:spPr>
      </p:pic>
      <p:pic>
        <p:nvPicPr>
          <p:cNvPr id="8" name="Bildobjekt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02868" y="4760240"/>
            <a:ext cx="3525408" cy="159400"/>
          </a:xfrm>
          <a:prstGeom prst="rect">
            <a:avLst/>
          </a:prstGeom>
        </p:spPr>
      </p:pic>
      <p:grpSp>
        <p:nvGrpSpPr>
          <p:cNvPr id="46" name="Grupp 45"/>
          <p:cNvGrpSpPr/>
          <p:nvPr/>
        </p:nvGrpSpPr>
        <p:grpSpPr>
          <a:xfrm>
            <a:off x="-396552" y="1851670"/>
            <a:ext cx="2628776" cy="2016224"/>
            <a:chOff x="-396552" y="1851670"/>
            <a:chExt cx="2628776" cy="2016224"/>
          </a:xfrm>
        </p:grpSpPr>
        <p:sp>
          <p:nvSpPr>
            <p:cNvPr id="36" name="Visa 35"/>
            <p:cNvSpPr/>
            <p:nvPr/>
          </p:nvSpPr>
          <p:spPr>
            <a:xfrm>
              <a:off x="-396552" y="1851670"/>
              <a:ext cx="2448272" cy="2016224"/>
            </a:xfrm>
            <a:prstGeom prst="flowChartDisplay">
              <a:avLst/>
            </a:prstGeom>
            <a:solidFill>
              <a:srgbClr val="005BBB"/>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sv-SE"/>
            </a:p>
          </p:txBody>
        </p:sp>
        <p:sp>
          <p:nvSpPr>
            <p:cNvPr id="39" name="textruta 38"/>
            <p:cNvSpPr txBox="1"/>
            <p:nvPr/>
          </p:nvSpPr>
          <p:spPr>
            <a:xfrm>
              <a:off x="107503" y="1995686"/>
              <a:ext cx="2124721" cy="1126462"/>
            </a:xfrm>
            <a:prstGeom prst="rect">
              <a:avLst/>
            </a:prstGeom>
            <a:noFill/>
          </p:spPr>
          <p:txBody>
            <a:bodyPr wrap="square" rtlCol="0">
              <a:spAutoFit/>
            </a:bodyPr>
            <a:lstStyle/>
            <a:p>
              <a:pPr>
                <a:lnSpc>
                  <a:spcPct val="80000"/>
                </a:lnSpc>
              </a:pPr>
              <a:endParaRPr lang="sv-SE" sz="1200" b="1" dirty="0">
                <a:solidFill>
                  <a:schemeClr val="bg1"/>
                </a:solidFill>
              </a:endParaRPr>
            </a:p>
            <a:p>
              <a:pPr>
                <a:lnSpc>
                  <a:spcPct val="80000"/>
                </a:lnSpc>
              </a:pPr>
              <a:endParaRPr lang="sv-SE" sz="1200" b="1" dirty="0">
                <a:solidFill>
                  <a:schemeClr val="bg1"/>
                </a:solidFill>
              </a:endParaRPr>
            </a:p>
            <a:p>
              <a:pPr>
                <a:lnSpc>
                  <a:spcPct val="80000"/>
                </a:lnSpc>
              </a:pPr>
              <a:endParaRPr lang="sv-SE" sz="1200" b="1" dirty="0">
                <a:solidFill>
                  <a:schemeClr val="bg1"/>
                </a:solidFill>
              </a:endParaRPr>
            </a:p>
            <a:p>
              <a:pPr>
                <a:lnSpc>
                  <a:spcPct val="80000"/>
                </a:lnSpc>
              </a:pPr>
              <a:endParaRPr lang="sv-SE" sz="1200" b="1" dirty="0">
                <a:solidFill>
                  <a:schemeClr val="bg1"/>
                </a:solidFill>
              </a:endParaRPr>
            </a:p>
            <a:p>
              <a:pPr>
                <a:lnSpc>
                  <a:spcPct val="80000"/>
                </a:lnSpc>
              </a:pPr>
              <a:r>
                <a:rPr lang="sv-SE" sz="1200" b="1" dirty="0">
                  <a:solidFill>
                    <a:schemeClr val="bg1"/>
                  </a:solidFill>
                </a:rPr>
                <a:t>Medelvärden</a:t>
              </a:r>
            </a:p>
            <a:p>
              <a:pPr>
                <a:lnSpc>
                  <a:spcPct val="80000"/>
                </a:lnSpc>
              </a:pPr>
              <a:r>
                <a:rPr lang="sv-SE" sz="1200" dirty="0">
                  <a:solidFill>
                    <a:schemeClr val="bg1"/>
                  </a:solidFill>
                </a:rPr>
                <a:t>Sverige: 6,0 veckor</a:t>
              </a:r>
            </a:p>
            <a:p>
              <a:pPr>
                <a:lnSpc>
                  <a:spcPct val="80000"/>
                </a:lnSpc>
              </a:pPr>
              <a:r>
                <a:rPr lang="sv-SE" sz="1200" dirty="0">
                  <a:solidFill>
                    <a:schemeClr val="bg1"/>
                  </a:solidFill>
                </a:rPr>
                <a:t>Länet: </a:t>
              </a:r>
              <a:r>
                <a:rPr lang="sv-SE" sz="1200" dirty="0" smtClean="0">
                  <a:solidFill>
                    <a:schemeClr val="bg1"/>
                  </a:solidFill>
                </a:rPr>
                <a:t>6,1 </a:t>
              </a:r>
              <a:r>
                <a:rPr lang="sv-SE" sz="1200" dirty="0">
                  <a:solidFill>
                    <a:schemeClr val="bg1"/>
                  </a:solidFill>
                </a:rPr>
                <a:t>veckor</a:t>
              </a:r>
            </a:p>
          </p:txBody>
        </p:sp>
      </p:grpSp>
      <p:sp>
        <p:nvSpPr>
          <p:cNvPr id="40" name="Rektangel 39"/>
          <p:cNvSpPr>
            <a:spLocks noChangeAspect="1"/>
          </p:cNvSpPr>
          <p:nvPr/>
        </p:nvSpPr>
        <p:spPr>
          <a:xfrm>
            <a:off x="1547664" y="232302"/>
            <a:ext cx="7596336" cy="344710"/>
          </a:xfrm>
          <a:prstGeom prst="rect">
            <a:avLst/>
          </a:prstGeom>
          <a:noFill/>
        </p:spPr>
        <p:txBody>
          <a:bodyPr wrap="square" lIns="91440" tIns="45720" rIns="91440" bIns="45720">
            <a:spAutoFit/>
          </a:bodyPr>
          <a:lstStyle/>
          <a:p>
            <a:pPr algn="ctr">
              <a:lnSpc>
                <a:spcPct val="80000"/>
              </a:lnSpc>
            </a:pPr>
            <a:r>
              <a:rPr lang="sv-SE" sz="2000" b="1" spc="-50" dirty="0">
                <a:ln w="6350">
                  <a:noFill/>
                  <a:prstDash val="solid"/>
                </a:ln>
                <a:solidFill>
                  <a:srgbClr val="005BBB"/>
                </a:solidFill>
                <a:effectLst>
                  <a:outerShdw blurRad="41275" dist="20320" dir="1800000" algn="tl" rotWithShape="0">
                    <a:srgbClr val="000000">
                      <a:alpha val="40000"/>
                    </a:srgbClr>
                  </a:outerShdw>
                </a:effectLst>
              </a:rPr>
              <a:t>Handläggningstider i veckor </a:t>
            </a:r>
            <a:r>
              <a:rPr lang="sv-SE" sz="2000" b="1" spc="-50" dirty="0" smtClean="0">
                <a:ln w="6350">
                  <a:noFill/>
                  <a:prstDash val="solid"/>
                </a:ln>
                <a:solidFill>
                  <a:srgbClr val="005BBB"/>
                </a:solidFill>
                <a:effectLst>
                  <a:outerShdw blurRad="41275" dist="20320" dir="1800000" algn="tl" rotWithShape="0">
                    <a:srgbClr val="000000">
                      <a:alpha val="40000"/>
                    </a:srgbClr>
                  </a:outerShdw>
                </a:effectLst>
              </a:rPr>
              <a:t>(Serveringstillstånd</a:t>
            </a:r>
            <a:r>
              <a:rPr lang="sv-SE" sz="2000" b="1" spc="-50" dirty="0">
                <a:ln w="6350">
                  <a:noFill/>
                  <a:prstDash val="solid"/>
                </a:ln>
                <a:solidFill>
                  <a:srgbClr val="005BBB"/>
                </a:solidFill>
                <a:effectLst>
                  <a:outerShdw blurRad="41275" dist="20320" dir="1800000" algn="tl" rotWithShape="0">
                    <a:srgbClr val="000000">
                      <a:alpha val="40000"/>
                    </a:srgbClr>
                  </a:outerShdw>
                </a:effectLst>
              </a:rPr>
              <a:t>)</a:t>
            </a:r>
          </a:p>
        </p:txBody>
      </p:sp>
      <p:pic>
        <p:nvPicPr>
          <p:cNvPr id="16" name="Bildobjekt 1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08614" y="4270646"/>
            <a:ext cx="524006" cy="634653"/>
          </a:xfrm>
          <a:prstGeom prst="rect">
            <a:avLst/>
          </a:prstGeom>
        </p:spPr>
      </p:pic>
    </p:spTree>
    <p:extLst>
      <p:ext uri="{BB962C8B-B14F-4D97-AF65-F5344CB8AC3E}">
        <p14:creationId xmlns:p14="http://schemas.microsoft.com/office/powerpoint/2010/main" val="2419869779"/>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additive="base">
                                        <p:cTn id="7" dur="500" fill="hold"/>
                                        <p:tgtEl>
                                          <p:spTgt spid="44"/>
                                        </p:tgtEl>
                                        <p:attrNameLst>
                                          <p:attrName>ppt_x</p:attrName>
                                        </p:attrNameLst>
                                      </p:cBhvr>
                                      <p:tavLst>
                                        <p:tav tm="0">
                                          <p:val>
                                            <p:strVal val="#ppt_x"/>
                                          </p:val>
                                        </p:tav>
                                        <p:tav tm="100000">
                                          <p:val>
                                            <p:strVal val="#ppt_x"/>
                                          </p:val>
                                        </p:tav>
                                      </p:tavLst>
                                    </p:anim>
                                    <p:anim calcmode="lin" valueType="num">
                                      <p:cBhvr additive="base">
                                        <p:cTn id="8" dur="500" fill="hold"/>
                                        <p:tgtEl>
                                          <p:spTgt spid="4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46"/>
                                        </p:tgtEl>
                                        <p:attrNameLst>
                                          <p:attrName>style.visibility</p:attrName>
                                        </p:attrNameLst>
                                      </p:cBhvr>
                                      <p:to>
                                        <p:strVal val="visible"/>
                                      </p:to>
                                    </p:set>
                                    <p:anim calcmode="lin" valueType="num">
                                      <p:cBhvr additive="base">
                                        <p:cTn id="12" dur="500" fill="hold"/>
                                        <p:tgtEl>
                                          <p:spTgt spid="46"/>
                                        </p:tgtEl>
                                        <p:attrNameLst>
                                          <p:attrName>ppt_x</p:attrName>
                                        </p:attrNameLst>
                                      </p:cBhvr>
                                      <p:tavLst>
                                        <p:tav tm="0">
                                          <p:val>
                                            <p:strVal val="0-#ppt_w/2"/>
                                          </p:val>
                                        </p:tav>
                                        <p:tav tm="100000">
                                          <p:val>
                                            <p:strVal val="#ppt_x"/>
                                          </p:val>
                                        </p:tav>
                                      </p:tavLst>
                                    </p:anim>
                                    <p:anim calcmode="lin" valueType="num">
                                      <p:cBhvr additive="base">
                                        <p:cTn id="13" dur="500" fill="hold"/>
                                        <p:tgtEl>
                                          <p:spTgt spid="4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 1"/>
          <p:cNvGraphicFramePr>
            <a:graphicFrameLocks noGrp="1"/>
          </p:cNvGraphicFramePr>
          <p:nvPr>
            <p:extLst>
              <p:ext uri="{D42A27DB-BD31-4B8C-83A1-F6EECF244321}">
                <p14:modId xmlns:p14="http://schemas.microsoft.com/office/powerpoint/2010/main" val="1242846478"/>
              </p:ext>
            </p:extLst>
          </p:nvPr>
        </p:nvGraphicFramePr>
        <p:xfrm>
          <a:off x="3288432" y="987574"/>
          <a:ext cx="4114800" cy="2476500"/>
        </p:xfrm>
        <a:graphic>
          <a:graphicData uri="http://schemas.openxmlformats.org/drawingml/2006/table">
            <a:tbl>
              <a:tblPr/>
              <a:tblGrid>
                <a:gridCol w="1371600"/>
                <a:gridCol w="1371600"/>
                <a:gridCol w="1371600"/>
              </a:tblGrid>
              <a:tr h="190500">
                <a:tc>
                  <a:txBody>
                    <a:bodyPr/>
                    <a:lstStyle/>
                    <a:p>
                      <a:pPr algn="l" fontAlgn="ctr"/>
                      <a:r>
                        <a:rPr lang="sv-SE" sz="800" b="1" i="0" u="none" strike="noStrike">
                          <a:solidFill>
                            <a:srgbClr val="000000"/>
                          </a:solidFill>
                          <a:effectLst/>
                          <a:latin typeface="Open Sans"/>
                        </a:rPr>
                        <a:t>Kommun</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FFBA00"/>
                    </a:solidFill>
                  </a:tcPr>
                </a:tc>
                <a:tc>
                  <a:txBody>
                    <a:bodyPr/>
                    <a:lstStyle/>
                    <a:p>
                      <a:pPr algn="l" fontAlgn="ctr"/>
                      <a:r>
                        <a:rPr lang="sv-SE" sz="800" b="1" i="0" u="none" strike="noStrike">
                          <a:solidFill>
                            <a:srgbClr val="000000"/>
                          </a:solidFill>
                          <a:effectLst/>
                          <a:latin typeface="Open Sans"/>
                        </a:rPr>
                        <a:t>Handläggningstid 2016</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FFBA00"/>
                    </a:solidFill>
                  </a:tcPr>
                </a:tc>
                <a:tc>
                  <a:txBody>
                    <a:bodyPr/>
                    <a:lstStyle/>
                    <a:p>
                      <a:pPr algn="l" fontAlgn="ctr"/>
                      <a:r>
                        <a:rPr lang="sv-SE" sz="800" b="1" i="0" u="none" strike="noStrike">
                          <a:solidFill>
                            <a:srgbClr val="000000"/>
                          </a:solidFill>
                          <a:effectLst/>
                          <a:latin typeface="Open Sans"/>
                        </a:rPr>
                        <a:t>Handläggningstid 2012</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FFBA00"/>
                    </a:solidFill>
                  </a:tcPr>
                </a:tc>
              </a:tr>
              <a:tr h="190500">
                <a:tc>
                  <a:txBody>
                    <a:bodyPr/>
                    <a:lstStyle/>
                    <a:p>
                      <a:pPr algn="l" fontAlgn="ctr"/>
                      <a:r>
                        <a:rPr lang="sv-SE" sz="800" b="1" i="0" u="none" strike="noStrike">
                          <a:solidFill>
                            <a:srgbClr val="000000"/>
                          </a:solidFill>
                          <a:effectLst/>
                          <a:latin typeface="Open Sans"/>
                        </a:rPr>
                        <a:t>Kalmar</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2</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2</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r>
              <a:tr h="190500">
                <a:tc>
                  <a:txBody>
                    <a:bodyPr/>
                    <a:lstStyle/>
                    <a:p>
                      <a:pPr algn="l" fontAlgn="ctr"/>
                      <a:r>
                        <a:rPr lang="sv-SE" sz="800" b="1" i="0" u="none" strike="noStrike">
                          <a:solidFill>
                            <a:srgbClr val="000000"/>
                          </a:solidFill>
                          <a:effectLst/>
                          <a:latin typeface="Open Sans"/>
                        </a:rPr>
                        <a:t>Borgholm                                            </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3</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4</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r>
              <a:tr h="190500">
                <a:tc>
                  <a:txBody>
                    <a:bodyPr/>
                    <a:lstStyle/>
                    <a:p>
                      <a:pPr algn="l" fontAlgn="ctr"/>
                      <a:r>
                        <a:rPr lang="sv-SE" sz="800" b="1" i="0" u="none" strike="noStrike">
                          <a:solidFill>
                            <a:srgbClr val="000000"/>
                          </a:solidFill>
                          <a:effectLst/>
                          <a:latin typeface="Open Sans"/>
                        </a:rPr>
                        <a:t>Mörbylånga</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3</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2</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r>
              <a:tr h="190500">
                <a:tc>
                  <a:txBody>
                    <a:bodyPr/>
                    <a:lstStyle/>
                    <a:p>
                      <a:pPr algn="l" fontAlgn="ctr"/>
                      <a:r>
                        <a:rPr lang="sv-SE" sz="800" b="1" i="0" u="none" strike="noStrike">
                          <a:solidFill>
                            <a:srgbClr val="000000"/>
                          </a:solidFill>
                          <a:effectLst/>
                          <a:latin typeface="Open Sans"/>
                        </a:rPr>
                        <a:t>Högsby</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4</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3</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r>
              <a:tr h="190500">
                <a:tc>
                  <a:txBody>
                    <a:bodyPr/>
                    <a:lstStyle/>
                    <a:p>
                      <a:pPr algn="l" fontAlgn="ctr"/>
                      <a:r>
                        <a:rPr lang="sv-SE" sz="800" b="1" i="0" u="none" strike="noStrike">
                          <a:solidFill>
                            <a:srgbClr val="000000"/>
                          </a:solidFill>
                          <a:effectLst/>
                          <a:latin typeface="Open Sans"/>
                        </a:rPr>
                        <a:t>Nybro                                               </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4</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4</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r>
              <a:tr h="190500">
                <a:tc>
                  <a:txBody>
                    <a:bodyPr/>
                    <a:lstStyle/>
                    <a:p>
                      <a:pPr algn="l" fontAlgn="ctr"/>
                      <a:r>
                        <a:rPr lang="sv-SE" sz="800" b="1" i="0" u="none" strike="noStrike">
                          <a:solidFill>
                            <a:srgbClr val="000000"/>
                          </a:solidFill>
                          <a:effectLst/>
                          <a:latin typeface="Open Sans"/>
                        </a:rPr>
                        <a:t>Västervik                                           </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4</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r>
              <a:tr h="190500">
                <a:tc>
                  <a:txBody>
                    <a:bodyPr/>
                    <a:lstStyle/>
                    <a:p>
                      <a:pPr algn="l" fontAlgn="ctr"/>
                      <a:r>
                        <a:rPr lang="sv-SE" sz="800" b="1" i="0" u="none" strike="noStrike">
                          <a:solidFill>
                            <a:srgbClr val="000000"/>
                          </a:solidFill>
                          <a:effectLst/>
                          <a:latin typeface="Open Sans"/>
                        </a:rPr>
                        <a:t>Hultsfred                                           </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5</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4</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r>
              <a:tr h="190500">
                <a:tc>
                  <a:txBody>
                    <a:bodyPr/>
                    <a:lstStyle/>
                    <a:p>
                      <a:pPr algn="l" fontAlgn="ctr"/>
                      <a:r>
                        <a:rPr lang="sv-SE" sz="800" b="1" i="0" u="none" strike="noStrike">
                          <a:solidFill>
                            <a:srgbClr val="000000"/>
                          </a:solidFill>
                          <a:effectLst/>
                          <a:latin typeface="Open Sans"/>
                        </a:rPr>
                        <a:t>Mönsterås                                           </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5</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2</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r>
              <a:tr h="190500">
                <a:tc>
                  <a:txBody>
                    <a:bodyPr/>
                    <a:lstStyle/>
                    <a:p>
                      <a:pPr algn="l" fontAlgn="ctr"/>
                      <a:r>
                        <a:rPr lang="sv-SE" sz="800" b="1" i="0" u="none" strike="noStrike">
                          <a:solidFill>
                            <a:srgbClr val="000000"/>
                          </a:solidFill>
                          <a:effectLst/>
                          <a:latin typeface="Open Sans"/>
                        </a:rPr>
                        <a:t>Oskarshamn                                          </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5</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4</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r>
              <a:tr h="190500">
                <a:tc>
                  <a:txBody>
                    <a:bodyPr/>
                    <a:lstStyle/>
                    <a:p>
                      <a:pPr algn="l" fontAlgn="ctr"/>
                      <a:r>
                        <a:rPr lang="sv-SE" sz="800" b="1" i="0" u="none" strike="noStrike">
                          <a:solidFill>
                            <a:srgbClr val="000000"/>
                          </a:solidFill>
                          <a:effectLst/>
                          <a:latin typeface="Open Sans"/>
                        </a:rPr>
                        <a:t>Torsås</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5</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5</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r>
              <a:tr h="190500">
                <a:tc>
                  <a:txBody>
                    <a:bodyPr/>
                    <a:lstStyle/>
                    <a:p>
                      <a:pPr algn="l" fontAlgn="ctr"/>
                      <a:r>
                        <a:rPr lang="sv-SE" sz="800" b="1" i="0" u="none" strike="noStrike">
                          <a:solidFill>
                            <a:srgbClr val="000000"/>
                          </a:solidFill>
                          <a:effectLst/>
                          <a:latin typeface="Open Sans"/>
                        </a:rPr>
                        <a:t>Vimmerby                                            </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5</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4</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r>
              <a:tr h="190500">
                <a:tc>
                  <a:txBody>
                    <a:bodyPr/>
                    <a:lstStyle/>
                    <a:p>
                      <a:pPr algn="l" fontAlgn="ctr"/>
                      <a:r>
                        <a:rPr lang="sv-SE" sz="800" b="1" i="0" u="none" strike="noStrike">
                          <a:solidFill>
                            <a:srgbClr val="000000"/>
                          </a:solidFill>
                          <a:effectLst/>
                          <a:latin typeface="Open Sans"/>
                        </a:rPr>
                        <a:t>Emmaboda                                            </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8</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dirty="0">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r>
            </a:tbl>
          </a:graphicData>
        </a:graphic>
      </p:graphicFrame>
      <p:grpSp>
        <p:nvGrpSpPr>
          <p:cNvPr id="44" name="Grupp 43"/>
          <p:cNvGrpSpPr/>
          <p:nvPr/>
        </p:nvGrpSpPr>
        <p:grpSpPr>
          <a:xfrm>
            <a:off x="-6428" y="0"/>
            <a:ext cx="1554092" cy="5143500"/>
            <a:chOff x="-6428" y="0"/>
            <a:chExt cx="1554092" cy="5143500"/>
          </a:xfrm>
        </p:grpSpPr>
        <p:sp>
          <p:nvSpPr>
            <p:cNvPr id="19" name="Rektangel 18"/>
            <p:cNvSpPr/>
            <p:nvPr/>
          </p:nvSpPr>
          <p:spPr>
            <a:xfrm>
              <a:off x="-6428" y="0"/>
              <a:ext cx="1554092" cy="51435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9" name="Bildobjekt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1730" y="279943"/>
              <a:ext cx="693886" cy="851647"/>
            </a:xfrm>
            <a:prstGeom prst="rect">
              <a:avLst/>
            </a:prstGeom>
          </p:spPr>
        </p:pic>
        <p:sp>
          <p:nvSpPr>
            <p:cNvPr id="28" name="Rektangel 27"/>
            <p:cNvSpPr>
              <a:spLocks noChangeAspect="1"/>
            </p:cNvSpPr>
            <p:nvPr/>
          </p:nvSpPr>
          <p:spPr>
            <a:xfrm>
              <a:off x="421729" y="1131590"/>
              <a:ext cx="719171" cy="268984"/>
            </a:xfrm>
            <a:prstGeom prst="rect">
              <a:avLst/>
            </a:prstGeom>
            <a:noFill/>
          </p:spPr>
          <p:txBody>
            <a:bodyPr wrap="none" lIns="91440" tIns="45720" rIns="91440" bIns="45720">
              <a:spAutoFit/>
            </a:bodyPr>
            <a:lstStyle/>
            <a:p>
              <a:pPr algn="ctr">
                <a:lnSpc>
                  <a:spcPct val="80000"/>
                </a:lnSpc>
              </a:pPr>
              <a:r>
                <a:rPr lang="sv-SE" sz="1400" b="1" spc="-50" dirty="0">
                  <a:ln w="6350">
                    <a:noFill/>
                    <a:prstDash val="solid"/>
                  </a:ln>
                  <a:solidFill>
                    <a:srgbClr val="005BBB"/>
                  </a:solidFill>
                  <a:effectLst>
                    <a:outerShdw blurRad="41275" dist="20320" dir="1800000" algn="tl" rotWithShape="0">
                      <a:srgbClr val="000000">
                        <a:alpha val="40000"/>
                      </a:srgbClr>
                    </a:outerShdw>
                  </a:effectLst>
                </a:rPr>
                <a:t>Bygglov</a:t>
              </a:r>
              <a:endParaRPr lang="sv-SE" sz="1400" b="1" cap="none" spc="-50" dirty="0">
                <a:ln w="6350">
                  <a:noFill/>
                  <a:prstDash val="solid"/>
                </a:ln>
                <a:solidFill>
                  <a:srgbClr val="005BBB"/>
                </a:solidFill>
                <a:effectLst>
                  <a:outerShdw blurRad="41275" dist="20320" dir="1800000" algn="tl" rotWithShape="0">
                    <a:srgbClr val="000000">
                      <a:alpha val="40000"/>
                    </a:srgbClr>
                  </a:outerShdw>
                </a:effectLst>
              </a:endParaRPr>
            </a:p>
          </p:txBody>
        </p:sp>
      </p:grpSp>
      <p:sp>
        <p:nvSpPr>
          <p:cNvPr id="5" name="Rektangel 4"/>
          <p:cNvSpPr/>
          <p:nvPr/>
        </p:nvSpPr>
        <p:spPr>
          <a:xfrm>
            <a:off x="-6428" y="4587974"/>
            <a:ext cx="9150428" cy="555526"/>
          </a:xfrm>
          <a:prstGeom prst="rect">
            <a:avLst/>
          </a:prstGeom>
          <a:solidFill>
            <a:srgbClr val="005B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sv-SE" dirty="0"/>
          </a:p>
        </p:txBody>
      </p:sp>
      <p:pic>
        <p:nvPicPr>
          <p:cNvPr id="6" name="Bildobjekt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44142" y="4700483"/>
            <a:ext cx="554516" cy="330507"/>
          </a:xfrm>
          <a:prstGeom prst="rect">
            <a:avLst/>
          </a:prstGeom>
        </p:spPr>
      </p:pic>
      <p:pic>
        <p:nvPicPr>
          <p:cNvPr id="8" name="Bildobjekt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02868" y="4760240"/>
            <a:ext cx="3525408" cy="159400"/>
          </a:xfrm>
          <a:prstGeom prst="rect">
            <a:avLst/>
          </a:prstGeom>
        </p:spPr>
      </p:pic>
      <p:grpSp>
        <p:nvGrpSpPr>
          <p:cNvPr id="46" name="Grupp 45"/>
          <p:cNvGrpSpPr/>
          <p:nvPr/>
        </p:nvGrpSpPr>
        <p:grpSpPr>
          <a:xfrm>
            <a:off x="-396552" y="1851670"/>
            <a:ext cx="2664296" cy="2016224"/>
            <a:chOff x="-396552" y="1851670"/>
            <a:chExt cx="2664296" cy="2016224"/>
          </a:xfrm>
        </p:grpSpPr>
        <p:sp>
          <p:nvSpPr>
            <p:cNvPr id="36" name="Visa 35"/>
            <p:cNvSpPr/>
            <p:nvPr/>
          </p:nvSpPr>
          <p:spPr>
            <a:xfrm>
              <a:off x="-396552" y="1851670"/>
              <a:ext cx="2448272" cy="2016224"/>
            </a:xfrm>
            <a:prstGeom prst="flowChartDisplay">
              <a:avLst/>
            </a:prstGeom>
            <a:solidFill>
              <a:srgbClr val="005BBB"/>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sv-SE"/>
            </a:p>
          </p:txBody>
        </p:sp>
        <p:sp>
          <p:nvSpPr>
            <p:cNvPr id="39" name="textruta 38"/>
            <p:cNvSpPr txBox="1"/>
            <p:nvPr/>
          </p:nvSpPr>
          <p:spPr>
            <a:xfrm>
              <a:off x="107504" y="2002766"/>
              <a:ext cx="2160240" cy="1126462"/>
            </a:xfrm>
            <a:prstGeom prst="rect">
              <a:avLst/>
            </a:prstGeom>
            <a:noFill/>
          </p:spPr>
          <p:txBody>
            <a:bodyPr wrap="square" rtlCol="0">
              <a:spAutoFit/>
            </a:bodyPr>
            <a:lstStyle/>
            <a:p>
              <a:pPr>
                <a:lnSpc>
                  <a:spcPct val="80000"/>
                </a:lnSpc>
              </a:pPr>
              <a:endParaRPr lang="sv-SE" sz="1200" b="1" dirty="0">
                <a:solidFill>
                  <a:schemeClr val="bg1"/>
                </a:solidFill>
              </a:endParaRPr>
            </a:p>
            <a:p>
              <a:pPr>
                <a:lnSpc>
                  <a:spcPct val="80000"/>
                </a:lnSpc>
              </a:pPr>
              <a:endParaRPr lang="sv-SE" sz="1200" b="1" dirty="0">
                <a:solidFill>
                  <a:schemeClr val="bg1"/>
                </a:solidFill>
              </a:endParaRPr>
            </a:p>
            <a:p>
              <a:pPr>
                <a:lnSpc>
                  <a:spcPct val="80000"/>
                </a:lnSpc>
              </a:pPr>
              <a:endParaRPr lang="sv-SE" sz="1200" b="1" dirty="0">
                <a:solidFill>
                  <a:schemeClr val="bg1"/>
                </a:solidFill>
              </a:endParaRPr>
            </a:p>
            <a:p>
              <a:pPr>
                <a:lnSpc>
                  <a:spcPct val="80000"/>
                </a:lnSpc>
              </a:pPr>
              <a:endParaRPr lang="sv-SE" sz="1200" b="1" dirty="0">
                <a:solidFill>
                  <a:schemeClr val="bg1"/>
                </a:solidFill>
              </a:endParaRPr>
            </a:p>
            <a:p>
              <a:pPr>
                <a:lnSpc>
                  <a:spcPct val="80000"/>
                </a:lnSpc>
              </a:pPr>
              <a:r>
                <a:rPr lang="sv-SE" sz="1200" b="1" dirty="0">
                  <a:solidFill>
                    <a:schemeClr val="bg1"/>
                  </a:solidFill>
                </a:rPr>
                <a:t>Medelvärden</a:t>
              </a:r>
            </a:p>
            <a:p>
              <a:pPr>
                <a:lnSpc>
                  <a:spcPct val="80000"/>
                </a:lnSpc>
              </a:pPr>
              <a:r>
                <a:rPr lang="sv-SE" sz="1200" dirty="0">
                  <a:solidFill>
                    <a:schemeClr val="bg1"/>
                  </a:solidFill>
                </a:rPr>
                <a:t>Sverige: 4,0 veckor</a:t>
              </a:r>
            </a:p>
            <a:p>
              <a:pPr>
                <a:lnSpc>
                  <a:spcPct val="80000"/>
                </a:lnSpc>
              </a:pPr>
              <a:r>
                <a:rPr lang="sv-SE" sz="1200" dirty="0">
                  <a:solidFill>
                    <a:schemeClr val="bg1"/>
                  </a:solidFill>
                </a:rPr>
                <a:t>Länet: </a:t>
              </a:r>
              <a:r>
                <a:rPr lang="sv-SE" sz="1200" dirty="0" smtClean="0">
                  <a:solidFill>
                    <a:schemeClr val="bg1"/>
                  </a:solidFill>
                </a:rPr>
                <a:t>4,4 </a:t>
              </a:r>
              <a:r>
                <a:rPr lang="sv-SE" sz="1200" dirty="0">
                  <a:solidFill>
                    <a:schemeClr val="bg1"/>
                  </a:solidFill>
                </a:rPr>
                <a:t>veckor</a:t>
              </a:r>
            </a:p>
          </p:txBody>
        </p:sp>
      </p:grpSp>
      <p:sp>
        <p:nvSpPr>
          <p:cNvPr id="40" name="Rektangel 39"/>
          <p:cNvSpPr>
            <a:spLocks noChangeAspect="1"/>
          </p:cNvSpPr>
          <p:nvPr/>
        </p:nvSpPr>
        <p:spPr>
          <a:xfrm>
            <a:off x="1547664" y="232302"/>
            <a:ext cx="7596336" cy="344710"/>
          </a:xfrm>
          <a:prstGeom prst="rect">
            <a:avLst/>
          </a:prstGeom>
          <a:noFill/>
        </p:spPr>
        <p:txBody>
          <a:bodyPr wrap="square" lIns="91440" tIns="45720" rIns="91440" bIns="45720">
            <a:spAutoFit/>
          </a:bodyPr>
          <a:lstStyle/>
          <a:p>
            <a:pPr algn="ctr">
              <a:lnSpc>
                <a:spcPct val="80000"/>
              </a:lnSpc>
            </a:pPr>
            <a:r>
              <a:rPr lang="sv-SE" sz="2000" b="1" spc="-50" dirty="0">
                <a:ln w="6350">
                  <a:noFill/>
                  <a:prstDash val="solid"/>
                </a:ln>
                <a:solidFill>
                  <a:srgbClr val="005BBB"/>
                </a:solidFill>
                <a:effectLst>
                  <a:outerShdw blurRad="41275" dist="20320" dir="1800000" algn="tl" rotWithShape="0">
                    <a:srgbClr val="000000">
                      <a:alpha val="40000"/>
                    </a:srgbClr>
                  </a:outerShdw>
                </a:effectLst>
              </a:rPr>
              <a:t>Handläggningstider i veckor </a:t>
            </a:r>
            <a:r>
              <a:rPr lang="sv-SE" sz="2000" b="1" spc="-50" dirty="0" smtClean="0">
                <a:ln w="6350">
                  <a:noFill/>
                  <a:prstDash val="solid"/>
                </a:ln>
                <a:solidFill>
                  <a:srgbClr val="005BBB"/>
                </a:solidFill>
                <a:effectLst>
                  <a:outerShdw blurRad="41275" dist="20320" dir="1800000" algn="tl" rotWithShape="0">
                    <a:srgbClr val="000000">
                      <a:alpha val="40000"/>
                    </a:srgbClr>
                  </a:outerShdw>
                </a:effectLst>
              </a:rPr>
              <a:t>(Bygglov</a:t>
            </a:r>
            <a:r>
              <a:rPr lang="sv-SE" sz="2000" b="1" spc="-50" dirty="0">
                <a:ln w="6350">
                  <a:noFill/>
                  <a:prstDash val="solid"/>
                </a:ln>
                <a:solidFill>
                  <a:srgbClr val="005BBB"/>
                </a:solidFill>
                <a:effectLst>
                  <a:outerShdw blurRad="41275" dist="20320" dir="1800000" algn="tl" rotWithShape="0">
                    <a:srgbClr val="000000">
                      <a:alpha val="40000"/>
                    </a:srgbClr>
                  </a:outerShdw>
                </a:effectLst>
              </a:rPr>
              <a:t>)</a:t>
            </a:r>
          </a:p>
        </p:txBody>
      </p:sp>
      <p:pic>
        <p:nvPicPr>
          <p:cNvPr id="17" name="Bildobjekt 1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08614" y="4270646"/>
            <a:ext cx="524006" cy="634653"/>
          </a:xfrm>
          <a:prstGeom prst="rect">
            <a:avLst/>
          </a:prstGeom>
        </p:spPr>
      </p:pic>
    </p:spTree>
    <p:extLst>
      <p:ext uri="{BB962C8B-B14F-4D97-AF65-F5344CB8AC3E}">
        <p14:creationId xmlns:p14="http://schemas.microsoft.com/office/powerpoint/2010/main" val="1663781828"/>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additive="base">
                                        <p:cTn id="7" dur="500" fill="hold"/>
                                        <p:tgtEl>
                                          <p:spTgt spid="44"/>
                                        </p:tgtEl>
                                        <p:attrNameLst>
                                          <p:attrName>ppt_x</p:attrName>
                                        </p:attrNameLst>
                                      </p:cBhvr>
                                      <p:tavLst>
                                        <p:tav tm="0">
                                          <p:val>
                                            <p:strVal val="#ppt_x"/>
                                          </p:val>
                                        </p:tav>
                                        <p:tav tm="100000">
                                          <p:val>
                                            <p:strVal val="#ppt_x"/>
                                          </p:val>
                                        </p:tav>
                                      </p:tavLst>
                                    </p:anim>
                                    <p:anim calcmode="lin" valueType="num">
                                      <p:cBhvr additive="base">
                                        <p:cTn id="8" dur="500" fill="hold"/>
                                        <p:tgtEl>
                                          <p:spTgt spid="4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46"/>
                                        </p:tgtEl>
                                        <p:attrNameLst>
                                          <p:attrName>style.visibility</p:attrName>
                                        </p:attrNameLst>
                                      </p:cBhvr>
                                      <p:to>
                                        <p:strVal val="visible"/>
                                      </p:to>
                                    </p:set>
                                    <p:anim calcmode="lin" valueType="num">
                                      <p:cBhvr additive="base">
                                        <p:cTn id="12" dur="500" fill="hold"/>
                                        <p:tgtEl>
                                          <p:spTgt spid="46"/>
                                        </p:tgtEl>
                                        <p:attrNameLst>
                                          <p:attrName>ppt_x</p:attrName>
                                        </p:attrNameLst>
                                      </p:cBhvr>
                                      <p:tavLst>
                                        <p:tav tm="0">
                                          <p:val>
                                            <p:strVal val="0-#ppt_w/2"/>
                                          </p:val>
                                        </p:tav>
                                        <p:tav tm="100000">
                                          <p:val>
                                            <p:strVal val="#ppt_x"/>
                                          </p:val>
                                        </p:tav>
                                      </p:tavLst>
                                    </p:anim>
                                    <p:anim calcmode="lin" valueType="num">
                                      <p:cBhvr additive="base">
                                        <p:cTn id="13" dur="500" fill="hold"/>
                                        <p:tgtEl>
                                          <p:spTgt spid="4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 1"/>
          <p:cNvGraphicFramePr>
            <a:graphicFrameLocks noGrp="1"/>
          </p:cNvGraphicFramePr>
          <p:nvPr>
            <p:extLst>
              <p:ext uri="{D42A27DB-BD31-4B8C-83A1-F6EECF244321}">
                <p14:modId xmlns:p14="http://schemas.microsoft.com/office/powerpoint/2010/main" val="1054740296"/>
              </p:ext>
            </p:extLst>
          </p:nvPr>
        </p:nvGraphicFramePr>
        <p:xfrm>
          <a:off x="2551832" y="987574"/>
          <a:ext cx="5588000" cy="2286000"/>
        </p:xfrm>
        <a:graphic>
          <a:graphicData uri="http://schemas.openxmlformats.org/drawingml/2006/table">
            <a:tbl>
              <a:tblPr/>
              <a:tblGrid>
                <a:gridCol w="1371600"/>
                <a:gridCol w="1054100"/>
                <a:gridCol w="1054100"/>
                <a:gridCol w="1054100"/>
                <a:gridCol w="1054100"/>
              </a:tblGrid>
              <a:tr h="190500">
                <a:tc>
                  <a:txBody>
                    <a:bodyPr/>
                    <a:lstStyle/>
                    <a:p>
                      <a:pPr algn="l" fontAlgn="ctr"/>
                      <a:r>
                        <a:rPr lang="sv-SE" sz="800" b="1" i="0" u="none" strike="noStrike" dirty="0">
                          <a:solidFill>
                            <a:srgbClr val="000000"/>
                          </a:solidFill>
                          <a:effectLst/>
                          <a:latin typeface="Open Sans"/>
                        </a:rPr>
                        <a:t>Kommun</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FFBA00"/>
                    </a:solidFill>
                  </a:tcPr>
                </a:tc>
                <a:tc>
                  <a:txBody>
                    <a:bodyPr/>
                    <a:lstStyle/>
                    <a:p>
                      <a:pPr algn="l" fontAlgn="ctr"/>
                      <a:r>
                        <a:rPr lang="sv-SE" sz="800" b="1" i="0" u="none" strike="noStrike">
                          <a:solidFill>
                            <a:srgbClr val="000000"/>
                          </a:solidFill>
                          <a:effectLst/>
                          <a:latin typeface="Open Sans"/>
                        </a:rPr>
                        <a:t>2016</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FFBA00"/>
                    </a:solidFill>
                  </a:tcPr>
                </a:tc>
                <a:tc>
                  <a:txBody>
                    <a:bodyPr/>
                    <a:lstStyle/>
                    <a:p>
                      <a:pPr algn="l" fontAlgn="ctr"/>
                      <a:r>
                        <a:rPr lang="sv-SE" sz="800" b="1" i="0" u="none" strike="noStrike">
                          <a:solidFill>
                            <a:srgbClr val="000000"/>
                          </a:solidFill>
                          <a:effectLst/>
                          <a:latin typeface="Open Sans"/>
                        </a:rPr>
                        <a:t>Dagar 2016</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FFBA00"/>
                    </a:solidFill>
                  </a:tcPr>
                </a:tc>
                <a:tc>
                  <a:txBody>
                    <a:bodyPr/>
                    <a:lstStyle/>
                    <a:p>
                      <a:pPr algn="l" fontAlgn="ctr"/>
                      <a:r>
                        <a:rPr lang="sv-SE" sz="800" b="1" i="0" u="none" strike="noStrike">
                          <a:solidFill>
                            <a:srgbClr val="000000"/>
                          </a:solidFill>
                          <a:effectLst/>
                          <a:latin typeface="Open Sans"/>
                        </a:rPr>
                        <a:t>2012</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FFBA00"/>
                    </a:solidFill>
                  </a:tcPr>
                </a:tc>
                <a:tc>
                  <a:txBody>
                    <a:bodyPr/>
                    <a:lstStyle/>
                    <a:p>
                      <a:pPr algn="l" fontAlgn="ctr"/>
                      <a:r>
                        <a:rPr lang="sv-SE" sz="800" b="1" i="0" u="none" strike="noStrike">
                          <a:solidFill>
                            <a:srgbClr val="000000"/>
                          </a:solidFill>
                          <a:effectLst/>
                          <a:latin typeface="Open Sans"/>
                        </a:rPr>
                        <a:t>Dagar 2012</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FFBA00"/>
                    </a:solidFill>
                  </a:tcPr>
                </a:tc>
              </a:tr>
              <a:tr h="190500">
                <a:tc>
                  <a:txBody>
                    <a:bodyPr/>
                    <a:lstStyle/>
                    <a:p>
                      <a:pPr algn="l" fontAlgn="ctr"/>
                      <a:r>
                        <a:rPr lang="sv-SE" sz="800" b="1" i="0" u="none" strike="noStrike">
                          <a:solidFill>
                            <a:srgbClr val="000000"/>
                          </a:solidFill>
                          <a:effectLst/>
                          <a:latin typeface="Open Sans"/>
                        </a:rPr>
                        <a:t>Hultsfred                                           </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Ja</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40</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Ja</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40</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r>
              <a:tr h="190500">
                <a:tc>
                  <a:txBody>
                    <a:bodyPr/>
                    <a:lstStyle/>
                    <a:p>
                      <a:pPr algn="l" fontAlgn="ctr"/>
                      <a:r>
                        <a:rPr lang="sv-SE" sz="800" b="1" i="0" u="none" strike="noStrike">
                          <a:solidFill>
                            <a:srgbClr val="000000"/>
                          </a:solidFill>
                          <a:effectLst/>
                          <a:latin typeface="Open Sans"/>
                        </a:rPr>
                        <a:t>Västervik                                           </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Ja</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42</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Ja</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45</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r>
              <a:tr h="190500">
                <a:tc>
                  <a:txBody>
                    <a:bodyPr/>
                    <a:lstStyle/>
                    <a:p>
                      <a:pPr algn="l" fontAlgn="ctr"/>
                      <a:r>
                        <a:rPr lang="sv-SE" sz="800" b="1" i="0" u="none" strike="noStrike">
                          <a:solidFill>
                            <a:srgbClr val="000000"/>
                          </a:solidFill>
                          <a:effectLst/>
                          <a:latin typeface="Open Sans"/>
                        </a:rPr>
                        <a:t>Högsby</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Ja</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56</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Nej</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r>
              <a:tr h="190500">
                <a:tc>
                  <a:txBody>
                    <a:bodyPr/>
                    <a:lstStyle/>
                    <a:p>
                      <a:pPr algn="l" fontAlgn="ctr"/>
                      <a:r>
                        <a:rPr lang="sv-SE" sz="800" b="1" i="0" u="none" strike="noStrike">
                          <a:solidFill>
                            <a:srgbClr val="000000"/>
                          </a:solidFill>
                          <a:effectLst/>
                          <a:latin typeface="Open Sans"/>
                        </a:rPr>
                        <a:t>Emmaboda                                            </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Ja</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83</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Ja</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120</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r>
              <a:tr h="190500">
                <a:tc>
                  <a:txBody>
                    <a:bodyPr/>
                    <a:lstStyle/>
                    <a:p>
                      <a:pPr algn="l" fontAlgn="ctr"/>
                      <a:r>
                        <a:rPr lang="sv-SE" sz="800" b="1" i="0" u="none" strike="noStrike">
                          <a:solidFill>
                            <a:srgbClr val="000000"/>
                          </a:solidFill>
                          <a:effectLst/>
                          <a:latin typeface="Open Sans"/>
                        </a:rPr>
                        <a:t>Nybro                                               </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Ja</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84</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Ja</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120</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r>
              <a:tr h="190500">
                <a:tc>
                  <a:txBody>
                    <a:bodyPr/>
                    <a:lstStyle/>
                    <a:p>
                      <a:pPr algn="l" fontAlgn="ctr"/>
                      <a:r>
                        <a:rPr lang="sv-SE" sz="800" b="1" i="0" u="none" strike="noStrike">
                          <a:solidFill>
                            <a:srgbClr val="000000"/>
                          </a:solidFill>
                          <a:effectLst/>
                          <a:latin typeface="Open Sans"/>
                        </a:rPr>
                        <a:t>Torsås</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Ja</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84</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Ja</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120</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r>
              <a:tr h="190500">
                <a:tc>
                  <a:txBody>
                    <a:bodyPr/>
                    <a:lstStyle/>
                    <a:p>
                      <a:pPr algn="l" fontAlgn="ctr"/>
                      <a:r>
                        <a:rPr lang="sv-SE" sz="800" b="1" i="0" u="none" strike="noStrike">
                          <a:solidFill>
                            <a:srgbClr val="000000"/>
                          </a:solidFill>
                          <a:effectLst/>
                          <a:latin typeface="Open Sans"/>
                        </a:rPr>
                        <a:t>Oskarshamn                                          </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Ja</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120</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Ja</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56</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r>
              <a:tr h="190500">
                <a:tc>
                  <a:txBody>
                    <a:bodyPr/>
                    <a:lstStyle/>
                    <a:p>
                      <a:pPr algn="l" fontAlgn="ctr"/>
                      <a:r>
                        <a:rPr lang="sv-SE" sz="800" b="1" i="0" u="none" strike="noStrike">
                          <a:solidFill>
                            <a:srgbClr val="000000"/>
                          </a:solidFill>
                          <a:effectLst/>
                          <a:latin typeface="Open Sans"/>
                        </a:rPr>
                        <a:t>Borgholm                                            </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Nej</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endParaRPr lang="sv-SE" sz="800" b="1" i="0" u="none" strike="noStrike" dirty="0">
                        <a:solidFill>
                          <a:srgbClr val="000000"/>
                        </a:solidFill>
                        <a:effectLst/>
                        <a:latin typeface="Open Sans"/>
                      </a:endParaRP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Nej</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 </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r>
              <a:tr h="190500">
                <a:tc>
                  <a:txBody>
                    <a:bodyPr/>
                    <a:lstStyle/>
                    <a:p>
                      <a:pPr algn="l" fontAlgn="ctr"/>
                      <a:r>
                        <a:rPr lang="sv-SE" sz="800" b="1" i="0" u="none" strike="noStrike">
                          <a:solidFill>
                            <a:srgbClr val="000000"/>
                          </a:solidFill>
                          <a:effectLst/>
                          <a:latin typeface="Open Sans"/>
                        </a:rPr>
                        <a:t>Kalmar</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Nej</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endParaRPr lang="sv-SE" sz="800" b="1" i="0" u="none" strike="noStrike" dirty="0">
                        <a:solidFill>
                          <a:srgbClr val="000000"/>
                        </a:solidFill>
                        <a:effectLst/>
                        <a:latin typeface="Open Sans"/>
                      </a:endParaRP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Ja</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40</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r>
              <a:tr h="190500">
                <a:tc>
                  <a:txBody>
                    <a:bodyPr/>
                    <a:lstStyle/>
                    <a:p>
                      <a:pPr algn="l" fontAlgn="ctr"/>
                      <a:r>
                        <a:rPr lang="sv-SE" sz="800" b="1" i="0" u="none" strike="noStrike">
                          <a:solidFill>
                            <a:srgbClr val="000000"/>
                          </a:solidFill>
                          <a:effectLst/>
                          <a:latin typeface="Open Sans"/>
                        </a:rPr>
                        <a:t>Mönsterås                                           </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Nej</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endParaRPr lang="sv-SE" sz="800" b="1" i="0" u="none" strike="noStrike" dirty="0">
                        <a:solidFill>
                          <a:srgbClr val="000000"/>
                        </a:solidFill>
                        <a:effectLst/>
                        <a:latin typeface="Open Sans"/>
                      </a:endParaRP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Ja</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c>
                  <a:txBody>
                    <a:bodyPr/>
                    <a:lstStyle/>
                    <a:p>
                      <a:pPr algn="l" fontAlgn="ctr"/>
                      <a:r>
                        <a:rPr lang="sv-SE" sz="800" b="1" i="0" u="none" strike="noStrike">
                          <a:solidFill>
                            <a:srgbClr val="000000"/>
                          </a:solidFill>
                          <a:effectLst/>
                          <a:latin typeface="Open Sans"/>
                        </a:rPr>
                        <a:t>60</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8CCE3"/>
                    </a:solidFill>
                  </a:tcPr>
                </a:tc>
              </a:tr>
              <a:tr h="190500">
                <a:tc>
                  <a:txBody>
                    <a:bodyPr/>
                    <a:lstStyle/>
                    <a:p>
                      <a:pPr algn="l" fontAlgn="ctr"/>
                      <a:r>
                        <a:rPr lang="sv-SE" sz="800" b="1" i="0" u="none" strike="noStrike">
                          <a:solidFill>
                            <a:srgbClr val="000000"/>
                          </a:solidFill>
                          <a:effectLst/>
                          <a:latin typeface="Open Sans"/>
                        </a:rPr>
                        <a:t>Mörbylånga</a:t>
                      </a:r>
                    </a:p>
                  </a:txBody>
                  <a:tcPr marL="85725" marR="0" marT="0" marB="0" anchor="ctr">
                    <a:lnL>
                      <a:noFill/>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Nej</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endParaRPr lang="sv-SE" sz="800" b="1" i="0" u="none" strike="noStrike" dirty="0">
                        <a:solidFill>
                          <a:srgbClr val="000000"/>
                        </a:solidFill>
                        <a:effectLst/>
                        <a:latin typeface="Open Sans"/>
                      </a:endParaRP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a:solidFill>
                            <a:srgbClr val="000000"/>
                          </a:solidFill>
                          <a:effectLst/>
                          <a:latin typeface="Open Sans"/>
                        </a:rPr>
                        <a:t>Ja</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c>
                  <a:txBody>
                    <a:bodyPr/>
                    <a:lstStyle/>
                    <a:p>
                      <a:pPr algn="l" fontAlgn="ctr"/>
                      <a:r>
                        <a:rPr lang="sv-SE" sz="800" b="1" i="0" u="none" strike="noStrike" dirty="0">
                          <a:solidFill>
                            <a:srgbClr val="000000"/>
                          </a:solidFill>
                          <a:effectLst/>
                          <a:latin typeface="Open Sans"/>
                        </a:rPr>
                        <a:t>90</a:t>
                      </a:r>
                    </a:p>
                  </a:txBody>
                  <a:tcPr marL="85725"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DBE4F0"/>
                    </a:solidFill>
                  </a:tcPr>
                </a:tc>
              </a:tr>
            </a:tbl>
          </a:graphicData>
        </a:graphic>
      </p:graphicFrame>
      <p:grpSp>
        <p:nvGrpSpPr>
          <p:cNvPr id="44" name="Grupp 43"/>
          <p:cNvGrpSpPr/>
          <p:nvPr/>
        </p:nvGrpSpPr>
        <p:grpSpPr>
          <a:xfrm>
            <a:off x="-6428" y="0"/>
            <a:ext cx="1554092" cy="5143500"/>
            <a:chOff x="-6428" y="0"/>
            <a:chExt cx="1554092" cy="5143500"/>
          </a:xfrm>
        </p:grpSpPr>
        <p:sp>
          <p:nvSpPr>
            <p:cNvPr id="19" name="Rektangel 18"/>
            <p:cNvSpPr/>
            <p:nvPr/>
          </p:nvSpPr>
          <p:spPr>
            <a:xfrm>
              <a:off x="-6428" y="0"/>
              <a:ext cx="1554092" cy="51435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9" name="Bildobjekt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7777" y="232302"/>
              <a:ext cx="737839" cy="899288"/>
            </a:xfrm>
            <a:prstGeom prst="rect">
              <a:avLst/>
            </a:prstGeom>
          </p:spPr>
        </p:pic>
        <p:sp>
          <p:nvSpPr>
            <p:cNvPr id="28" name="Rektangel 27"/>
            <p:cNvSpPr>
              <a:spLocks noChangeAspect="1"/>
            </p:cNvSpPr>
            <p:nvPr/>
          </p:nvSpPr>
          <p:spPr>
            <a:xfrm>
              <a:off x="58683" y="1131590"/>
              <a:ext cx="1445268" cy="268984"/>
            </a:xfrm>
            <a:prstGeom prst="rect">
              <a:avLst/>
            </a:prstGeom>
            <a:noFill/>
          </p:spPr>
          <p:txBody>
            <a:bodyPr wrap="none" lIns="91440" tIns="45720" rIns="91440" bIns="45720">
              <a:spAutoFit/>
            </a:bodyPr>
            <a:lstStyle/>
            <a:p>
              <a:pPr algn="ctr">
                <a:lnSpc>
                  <a:spcPct val="80000"/>
                </a:lnSpc>
              </a:pPr>
              <a:r>
                <a:rPr lang="sv-SE" sz="1400" b="1" spc="-50" dirty="0">
                  <a:ln w="6350">
                    <a:noFill/>
                    <a:prstDash val="solid"/>
                  </a:ln>
                  <a:solidFill>
                    <a:srgbClr val="005BBB"/>
                  </a:solidFill>
                  <a:effectLst>
                    <a:outerShdw blurRad="41275" dist="20320" dir="1800000" algn="tl" rotWithShape="0">
                      <a:srgbClr val="000000">
                        <a:alpha val="40000"/>
                      </a:srgbClr>
                    </a:outerShdw>
                  </a:effectLst>
                </a:rPr>
                <a:t>Serveringstillstånd</a:t>
              </a:r>
              <a:endParaRPr lang="sv-SE" sz="1400" b="1" cap="none" spc="-50" dirty="0">
                <a:ln w="6350">
                  <a:noFill/>
                  <a:prstDash val="solid"/>
                </a:ln>
                <a:solidFill>
                  <a:srgbClr val="005BBB"/>
                </a:solidFill>
                <a:effectLst>
                  <a:outerShdw blurRad="41275" dist="20320" dir="1800000" algn="tl" rotWithShape="0">
                    <a:srgbClr val="000000">
                      <a:alpha val="40000"/>
                    </a:srgbClr>
                  </a:outerShdw>
                </a:effectLst>
              </a:endParaRPr>
            </a:p>
          </p:txBody>
        </p:sp>
      </p:grpSp>
      <p:sp>
        <p:nvSpPr>
          <p:cNvPr id="5" name="Rektangel 4"/>
          <p:cNvSpPr/>
          <p:nvPr/>
        </p:nvSpPr>
        <p:spPr>
          <a:xfrm>
            <a:off x="-6428" y="4587974"/>
            <a:ext cx="9150428" cy="555526"/>
          </a:xfrm>
          <a:prstGeom prst="rect">
            <a:avLst/>
          </a:prstGeom>
          <a:solidFill>
            <a:srgbClr val="005B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sv-SE" dirty="0"/>
          </a:p>
        </p:txBody>
      </p:sp>
      <p:pic>
        <p:nvPicPr>
          <p:cNvPr id="6" name="Bildobjekt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44142" y="4700483"/>
            <a:ext cx="554516" cy="330507"/>
          </a:xfrm>
          <a:prstGeom prst="rect">
            <a:avLst/>
          </a:prstGeom>
        </p:spPr>
      </p:pic>
      <p:pic>
        <p:nvPicPr>
          <p:cNvPr id="8" name="Bildobjekt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02868" y="4760240"/>
            <a:ext cx="3525408" cy="159400"/>
          </a:xfrm>
          <a:prstGeom prst="rect">
            <a:avLst/>
          </a:prstGeom>
        </p:spPr>
      </p:pic>
      <p:grpSp>
        <p:nvGrpSpPr>
          <p:cNvPr id="46" name="Grupp 45"/>
          <p:cNvGrpSpPr/>
          <p:nvPr/>
        </p:nvGrpSpPr>
        <p:grpSpPr>
          <a:xfrm>
            <a:off x="-396552" y="1851670"/>
            <a:ext cx="2664296" cy="2016224"/>
            <a:chOff x="-396552" y="1851670"/>
            <a:chExt cx="2664296" cy="2016224"/>
          </a:xfrm>
        </p:grpSpPr>
        <p:sp>
          <p:nvSpPr>
            <p:cNvPr id="36" name="Visa 35"/>
            <p:cNvSpPr/>
            <p:nvPr/>
          </p:nvSpPr>
          <p:spPr>
            <a:xfrm>
              <a:off x="-396552" y="1851670"/>
              <a:ext cx="2448272" cy="2016224"/>
            </a:xfrm>
            <a:prstGeom prst="flowChartDisplay">
              <a:avLst/>
            </a:prstGeom>
            <a:solidFill>
              <a:srgbClr val="005BBB"/>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sv-SE"/>
            </a:p>
          </p:txBody>
        </p:sp>
        <p:sp>
          <p:nvSpPr>
            <p:cNvPr id="39" name="textruta 38"/>
            <p:cNvSpPr txBox="1"/>
            <p:nvPr/>
          </p:nvSpPr>
          <p:spPr>
            <a:xfrm>
              <a:off x="107504" y="2002766"/>
              <a:ext cx="2160240" cy="1126462"/>
            </a:xfrm>
            <a:prstGeom prst="rect">
              <a:avLst/>
            </a:prstGeom>
            <a:noFill/>
          </p:spPr>
          <p:txBody>
            <a:bodyPr wrap="square" rtlCol="0">
              <a:spAutoFit/>
            </a:bodyPr>
            <a:lstStyle/>
            <a:p>
              <a:pPr>
                <a:lnSpc>
                  <a:spcPct val="80000"/>
                </a:lnSpc>
              </a:pPr>
              <a:endParaRPr lang="sv-SE" sz="1200" b="1" dirty="0">
                <a:solidFill>
                  <a:schemeClr val="bg1"/>
                </a:solidFill>
              </a:endParaRPr>
            </a:p>
            <a:p>
              <a:pPr>
                <a:lnSpc>
                  <a:spcPct val="80000"/>
                </a:lnSpc>
              </a:pPr>
              <a:endParaRPr lang="sv-SE" sz="1200" b="1" dirty="0">
                <a:solidFill>
                  <a:schemeClr val="bg1"/>
                </a:solidFill>
              </a:endParaRPr>
            </a:p>
            <a:p>
              <a:pPr>
                <a:lnSpc>
                  <a:spcPct val="80000"/>
                </a:lnSpc>
              </a:pPr>
              <a:endParaRPr lang="sv-SE" sz="1200" b="1" dirty="0">
                <a:solidFill>
                  <a:schemeClr val="bg1"/>
                </a:solidFill>
              </a:endParaRPr>
            </a:p>
            <a:p>
              <a:pPr>
                <a:lnSpc>
                  <a:spcPct val="80000"/>
                </a:lnSpc>
              </a:pPr>
              <a:endParaRPr lang="sv-SE" sz="1200" b="1" dirty="0">
                <a:solidFill>
                  <a:schemeClr val="bg1"/>
                </a:solidFill>
              </a:endParaRPr>
            </a:p>
            <a:p>
              <a:pPr>
                <a:lnSpc>
                  <a:spcPct val="80000"/>
                </a:lnSpc>
              </a:pPr>
              <a:r>
                <a:rPr lang="sv-SE" sz="1200" b="1" dirty="0">
                  <a:solidFill>
                    <a:schemeClr val="bg1"/>
                  </a:solidFill>
                </a:rPr>
                <a:t>Har servicegaranti</a:t>
              </a:r>
            </a:p>
            <a:p>
              <a:pPr>
                <a:lnSpc>
                  <a:spcPct val="80000"/>
                </a:lnSpc>
              </a:pPr>
              <a:r>
                <a:rPr lang="sv-SE" sz="1200" dirty="0">
                  <a:solidFill>
                    <a:schemeClr val="bg1"/>
                  </a:solidFill>
                </a:rPr>
                <a:t>Sverige: 60%</a:t>
              </a:r>
            </a:p>
            <a:p>
              <a:pPr>
                <a:lnSpc>
                  <a:spcPct val="80000"/>
                </a:lnSpc>
              </a:pPr>
              <a:r>
                <a:rPr lang="sv-SE" sz="1200" dirty="0">
                  <a:solidFill>
                    <a:schemeClr val="bg1"/>
                  </a:solidFill>
                </a:rPr>
                <a:t>Länet: </a:t>
              </a:r>
              <a:r>
                <a:rPr lang="sv-SE" sz="1200" dirty="0" smtClean="0">
                  <a:solidFill>
                    <a:schemeClr val="bg1"/>
                  </a:solidFill>
                </a:rPr>
                <a:t>64%</a:t>
              </a:r>
              <a:endParaRPr lang="sv-SE" sz="1200" dirty="0">
                <a:solidFill>
                  <a:schemeClr val="bg1"/>
                </a:solidFill>
              </a:endParaRPr>
            </a:p>
          </p:txBody>
        </p:sp>
      </p:grpSp>
      <p:sp>
        <p:nvSpPr>
          <p:cNvPr id="40" name="Rektangel 39"/>
          <p:cNvSpPr>
            <a:spLocks noChangeAspect="1"/>
          </p:cNvSpPr>
          <p:nvPr/>
        </p:nvSpPr>
        <p:spPr>
          <a:xfrm>
            <a:off x="1547664" y="232302"/>
            <a:ext cx="7596336" cy="344710"/>
          </a:xfrm>
          <a:prstGeom prst="rect">
            <a:avLst/>
          </a:prstGeom>
          <a:noFill/>
        </p:spPr>
        <p:txBody>
          <a:bodyPr wrap="square" lIns="91440" tIns="45720" rIns="91440" bIns="45720">
            <a:spAutoFit/>
          </a:bodyPr>
          <a:lstStyle/>
          <a:p>
            <a:pPr algn="ctr">
              <a:lnSpc>
                <a:spcPct val="80000"/>
              </a:lnSpc>
            </a:pPr>
            <a:r>
              <a:rPr lang="sv-SE" sz="2000" b="1" spc="-50" dirty="0">
                <a:ln w="6350">
                  <a:noFill/>
                  <a:prstDash val="solid"/>
                </a:ln>
                <a:solidFill>
                  <a:srgbClr val="005BBB"/>
                </a:solidFill>
                <a:effectLst>
                  <a:outerShdw blurRad="41275" dist="20320" dir="1800000" algn="tl" rotWithShape="0">
                    <a:srgbClr val="000000">
                      <a:alpha val="40000"/>
                    </a:srgbClr>
                  </a:outerShdw>
                </a:effectLst>
              </a:rPr>
              <a:t>Servicegaranti </a:t>
            </a:r>
            <a:r>
              <a:rPr lang="sv-SE" sz="2000" b="1" spc="-50" dirty="0" smtClean="0">
                <a:ln w="6350">
                  <a:noFill/>
                  <a:prstDash val="solid"/>
                </a:ln>
                <a:solidFill>
                  <a:srgbClr val="005BBB"/>
                </a:solidFill>
                <a:effectLst>
                  <a:outerShdw blurRad="41275" dist="20320" dir="1800000" algn="tl" rotWithShape="0">
                    <a:srgbClr val="000000">
                      <a:alpha val="40000"/>
                    </a:srgbClr>
                  </a:outerShdw>
                </a:effectLst>
              </a:rPr>
              <a:t>(Serveringstillstånd</a:t>
            </a:r>
            <a:r>
              <a:rPr lang="sv-SE" sz="2000" b="1" spc="-50" dirty="0">
                <a:ln w="6350">
                  <a:noFill/>
                  <a:prstDash val="solid"/>
                </a:ln>
                <a:solidFill>
                  <a:srgbClr val="005BBB"/>
                </a:solidFill>
                <a:effectLst>
                  <a:outerShdw blurRad="41275" dist="20320" dir="1800000" algn="tl" rotWithShape="0">
                    <a:srgbClr val="000000">
                      <a:alpha val="40000"/>
                    </a:srgbClr>
                  </a:outerShdw>
                </a:effectLst>
              </a:rPr>
              <a:t>)</a:t>
            </a:r>
          </a:p>
        </p:txBody>
      </p:sp>
      <p:pic>
        <p:nvPicPr>
          <p:cNvPr id="16" name="Bildobjekt 1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08614" y="4270646"/>
            <a:ext cx="524006" cy="634653"/>
          </a:xfrm>
          <a:prstGeom prst="rect">
            <a:avLst/>
          </a:prstGeom>
        </p:spPr>
      </p:pic>
    </p:spTree>
    <p:extLst>
      <p:ext uri="{BB962C8B-B14F-4D97-AF65-F5344CB8AC3E}">
        <p14:creationId xmlns:p14="http://schemas.microsoft.com/office/powerpoint/2010/main" val="3908658547"/>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additive="base">
                                        <p:cTn id="7" dur="500" fill="hold"/>
                                        <p:tgtEl>
                                          <p:spTgt spid="44"/>
                                        </p:tgtEl>
                                        <p:attrNameLst>
                                          <p:attrName>ppt_x</p:attrName>
                                        </p:attrNameLst>
                                      </p:cBhvr>
                                      <p:tavLst>
                                        <p:tav tm="0">
                                          <p:val>
                                            <p:strVal val="#ppt_x"/>
                                          </p:val>
                                        </p:tav>
                                        <p:tav tm="100000">
                                          <p:val>
                                            <p:strVal val="#ppt_x"/>
                                          </p:val>
                                        </p:tav>
                                      </p:tavLst>
                                    </p:anim>
                                    <p:anim calcmode="lin" valueType="num">
                                      <p:cBhvr additive="base">
                                        <p:cTn id="8" dur="500" fill="hold"/>
                                        <p:tgtEl>
                                          <p:spTgt spid="4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46"/>
                                        </p:tgtEl>
                                        <p:attrNameLst>
                                          <p:attrName>style.visibility</p:attrName>
                                        </p:attrNameLst>
                                      </p:cBhvr>
                                      <p:to>
                                        <p:strVal val="visible"/>
                                      </p:to>
                                    </p:set>
                                    <p:anim calcmode="lin" valueType="num">
                                      <p:cBhvr additive="base">
                                        <p:cTn id="12" dur="500" fill="hold"/>
                                        <p:tgtEl>
                                          <p:spTgt spid="46"/>
                                        </p:tgtEl>
                                        <p:attrNameLst>
                                          <p:attrName>ppt_x</p:attrName>
                                        </p:attrNameLst>
                                      </p:cBhvr>
                                      <p:tavLst>
                                        <p:tav tm="0">
                                          <p:val>
                                            <p:strVal val="0-#ppt_w/2"/>
                                          </p:val>
                                        </p:tav>
                                        <p:tav tm="100000">
                                          <p:val>
                                            <p:strVal val="#ppt_x"/>
                                          </p:val>
                                        </p:tav>
                                      </p:tavLst>
                                    </p:anim>
                                    <p:anim calcmode="lin" valueType="num">
                                      <p:cBhvr additive="base">
                                        <p:cTn id="13" dur="500" fill="hold"/>
                                        <p:tgtEl>
                                          <p:spTgt spid="4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6138</TotalTime>
  <Words>1548</Words>
  <Application>Microsoft Office PowerPoint</Application>
  <PresentationFormat>Bildspel på skärmen (16:9)</PresentationFormat>
  <Paragraphs>1057</Paragraphs>
  <Slides>26</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26</vt:i4>
      </vt:variant>
    </vt:vector>
  </HeadingPairs>
  <TitlesOfParts>
    <vt:vector size="30" baseType="lpstr">
      <vt:lpstr>Arial</vt:lpstr>
      <vt:lpstr>Calibri</vt:lpstr>
      <vt:lpstr>Open Sans</vt:lpstr>
      <vt:lpstr>Office-tema</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Andreas</dc:creator>
  <cp:lastModifiedBy>Prick, Marie</cp:lastModifiedBy>
  <cp:revision>139</cp:revision>
  <cp:lastPrinted>2016-11-03T09:36:23Z</cp:lastPrinted>
  <dcterms:created xsi:type="dcterms:W3CDTF">2016-09-01T11:40:50Z</dcterms:created>
  <dcterms:modified xsi:type="dcterms:W3CDTF">2016-12-22T12:28:33Z</dcterms:modified>
</cp:coreProperties>
</file>