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8" r:id="rId1"/>
    <p:sldMasterId id="2147483713" r:id="rId2"/>
    <p:sldMasterId id="2147483758" r:id="rId3"/>
    <p:sldMasterId id="2147483803" r:id="rId4"/>
    <p:sldMasterId id="2147483848" r:id="rId5"/>
  </p:sldMasterIdLst>
  <p:notesMasterIdLst>
    <p:notesMasterId r:id="rId11"/>
  </p:notesMasterIdLst>
  <p:sldIdLst>
    <p:sldId id="258" r:id="rId6"/>
    <p:sldId id="259" r:id="rId7"/>
    <p:sldId id="260" r:id="rId8"/>
    <p:sldId id="261" r:id="rId9"/>
    <p:sldId id="262" r:id="rId10"/>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8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4122459321018225"/>
          <c:y val="8.5308296851099738E-2"/>
          <c:w val="0.4207357742234123"/>
          <c:h val="0.83884834191073976"/>
        </c:manualLayout>
      </c:layout>
      <c:doughnutChart>
        <c:varyColors val="1"/>
        <c:ser>
          <c:idx val="0"/>
          <c:order val="0"/>
          <c:tx>
            <c:strRef>
              <c:f>Sheet1!$B$1</c:f>
              <c:strCache>
                <c:ptCount val="1"/>
                <c:pt idx="0">
                  <c:v>Sales</c:v>
                </c:pt>
              </c:strCache>
            </c:strRef>
          </c:tx>
          <c:spPr>
            <a:ln>
              <a:noFill/>
            </a:ln>
            <a:effectLst/>
            <a:scene3d>
              <a:camera prst="orthographicFront"/>
              <a:lightRig rig="threePt" dir="t"/>
            </a:scene3d>
            <a:sp3d prstMaterial="metal"/>
          </c:spPr>
          <c:explosion val="4"/>
          <c:dPt>
            <c:idx val="0"/>
            <c:bubble3D val="0"/>
            <c:spPr>
              <a:solidFill>
                <a:srgbClr val="E53517"/>
              </a:solidFill>
              <a:ln>
                <a:noFill/>
              </a:ln>
              <a:effectLst/>
              <a:scene3d>
                <a:camera prst="orthographicFront"/>
                <a:lightRig rig="threePt" dir="t"/>
              </a:scene3d>
              <a:sp3d prstMaterial="metal"/>
            </c:spPr>
          </c:dPt>
          <c:dPt>
            <c:idx val="1"/>
            <c:bubble3D val="0"/>
            <c:spPr>
              <a:solidFill>
                <a:schemeClr val="bg2"/>
              </a:solidFill>
              <a:ln>
                <a:noFill/>
              </a:ln>
              <a:effectLst/>
              <a:scene3d>
                <a:camera prst="orthographicFront"/>
                <a:lightRig rig="threePt" dir="t"/>
              </a:scene3d>
              <a:sp3d prstMaterial="metal"/>
            </c:spPr>
          </c:dPt>
          <c:dPt>
            <c:idx val="2"/>
            <c:bubble3D val="0"/>
            <c:spPr>
              <a:solidFill>
                <a:schemeClr val="accent3"/>
              </a:solidFill>
              <a:ln>
                <a:noFill/>
              </a:ln>
              <a:effectLst/>
              <a:scene3d>
                <a:camera prst="orthographicFront"/>
                <a:lightRig rig="threePt" dir="t"/>
              </a:scene3d>
              <a:sp3d prstMaterial="metal"/>
            </c:spPr>
          </c:dPt>
          <c:dPt>
            <c:idx val="3"/>
            <c:bubble3D val="0"/>
            <c:spPr>
              <a:solidFill>
                <a:schemeClr val="bg1">
                  <a:lumMod val="75000"/>
                </a:schemeClr>
              </a:solidFill>
              <a:ln>
                <a:noFill/>
              </a:ln>
              <a:effectLst/>
              <a:scene3d>
                <a:camera prst="orthographicFront"/>
                <a:lightRig rig="threePt" dir="t"/>
              </a:scene3d>
              <a:sp3d prstMaterial="metal"/>
            </c:spPr>
          </c:dPt>
          <c:dPt>
            <c:idx val="4"/>
            <c:bubble3D val="0"/>
            <c:spPr>
              <a:solidFill>
                <a:schemeClr val="bg1">
                  <a:lumMod val="85000"/>
                </a:schemeClr>
              </a:solidFill>
              <a:ln>
                <a:noFill/>
              </a:ln>
              <a:effectLst/>
              <a:scene3d>
                <a:camera prst="orthographicFront"/>
                <a:lightRig rig="threePt" dir="t"/>
              </a:scene3d>
              <a:sp3d prstMaterial="metal"/>
            </c:spPr>
          </c:dPt>
          <c:dLbls>
            <c:dLbl>
              <c:idx val="0"/>
              <c:numFmt formatCode="##\%" sourceLinked="0"/>
              <c:spPr/>
              <c:txPr>
                <a:bodyPr/>
                <a:lstStyle/>
                <a:p>
                  <a:pPr algn="ctr">
                    <a:defRPr lang="sv-SE" sz="1500" b="0" i="0" u="none" strike="noStrike" kern="1200" baseline="0">
                      <a:solidFill>
                        <a:schemeClr val="bg1"/>
                      </a:solidFill>
                      <a:latin typeface="+mn-lt"/>
                      <a:ea typeface="Verdana"/>
                      <a:cs typeface="Calibri" pitchFamily="34" charset="0"/>
                    </a:defRPr>
                  </a:pPr>
                  <a:endParaRPr lang="sv-SE"/>
                </a:p>
              </c:txPr>
              <c:showLegendKey val="0"/>
              <c:showVal val="1"/>
              <c:showCatName val="0"/>
              <c:showSerName val="0"/>
              <c:showPercent val="0"/>
              <c:showBubbleSize val="0"/>
            </c:dLbl>
            <c:dLbl>
              <c:idx val="1"/>
              <c:layout>
                <c:manualLayout>
                  <c:x val="-2.0833333333333892E-3"/>
                  <c:y val="-3.125000000000029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833333333333892E-3"/>
                  <c:y val="-3.1250000000000292E-3"/>
                </c:manualLayout>
              </c:layout>
              <c:numFmt formatCode="##\%" sourceLinked="0"/>
              <c:spPr/>
              <c:txPr>
                <a:bodyPr/>
                <a:lstStyle/>
                <a:p>
                  <a:pPr algn="ctr">
                    <a:defRPr lang="sv-SE" sz="1500" b="0" i="0" u="none" strike="noStrike" kern="1200" baseline="0">
                      <a:solidFill>
                        <a:schemeClr val="bg1"/>
                      </a:solidFill>
                      <a:latin typeface="+mn-lt"/>
                      <a:ea typeface="Verdana"/>
                      <a:cs typeface="Calibri" pitchFamily="34" charset="0"/>
                    </a:defRPr>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666666666666683E-3"/>
                  <c:y val="-2.864550241804872E-17"/>
                </c:manualLayout>
              </c:layout>
              <c:showLegendKey val="0"/>
              <c:showVal val="1"/>
              <c:showCatName val="0"/>
              <c:showSerName val="0"/>
              <c:showPercent val="0"/>
              <c:showBubbleSize val="0"/>
              <c:extLst>
                <c:ext xmlns:c15="http://schemas.microsoft.com/office/drawing/2012/chart" uri="{CE6537A1-D6FC-4f65-9D91-7224C49458BB}"/>
              </c:extLst>
            </c:dLbl>
            <c:numFmt formatCode="##\%" sourceLinked="0"/>
            <c:spPr>
              <a:noFill/>
              <a:ln>
                <a:noFill/>
              </a:ln>
              <a:effectLst/>
            </c:spPr>
            <c:txPr>
              <a:bodyPr/>
              <a:lstStyle/>
              <a:p>
                <a:pPr algn="ctr">
                  <a:defRPr lang="sv-SE" sz="1500" b="0" i="0" u="none" strike="noStrike" kern="1200" baseline="0">
                    <a:solidFill>
                      <a:schemeClr val="tx1"/>
                    </a:solidFill>
                    <a:latin typeface="+mn-lt"/>
                    <a:ea typeface="Verdana"/>
                    <a:cs typeface="Calibri"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Sheet1!$A$2:$A$5</c:f>
              <c:strCache>
                <c:ptCount val="4"/>
                <c:pt idx="0">
                  <c:v>I hög utsträckning</c:v>
                </c:pt>
                <c:pt idx="1">
                  <c:v>I viss utsträckning</c:v>
                </c:pt>
                <c:pt idx="2">
                  <c:v>Inte alls</c:v>
                </c:pt>
                <c:pt idx="3">
                  <c:v>Vet ej</c:v>
                </c:pt>
              </c:strCache>
            </c:strRef>
          </c:cat>
          <c:val>
            <c:numRef>
              <c:f>Sheet1!$B$2:$B$5</c:f>
              <c:numCache>
                <c:formatCode>General</c:formatCode>
                <c:ptCount val="4"/>
                <c:pt idx="0">
                  <c:v>7.76</c:v>
                </c:pt>
                <c:pt idx="1">
                  <c:v>44.34</c:v>
                </c:pt>
                <c:pt idx="2">
                  <c:v>44.01</c:v>
                </c:pt>
                <c:pt idx="3">
                  <c:v>3.88</c:v>
                </c:pt>
              </c:numCache>
            </c:numRef>
          </c:val>
        </c:ser>
        <c:dLbls>
          <c:showLegendKey val="0"/>
          <c:showVal val="1"/>
          <c:showCatName val="0"/>
          <c:showSerName val="0"/>
          <c:showPercent val="0"/>
          <c:showBubbleSize val="0"/>
          <c:showLeaderLines val="0"/>
        </c:dLbls>
        <c:firstSliceAng val="0"/>
        <c:holeSize val="50"/>
      </c:doughnutChart>
    </c:plotArea>
    <c:legend>
      <c:legendPos val="b"/>
      <c:layout>
        <c:manualLayout>
          <c:xMode val="edge"/>
          <c:yMode val="edge"/>
          <c:x val="0.15141306891466091"/>
          <c:y val="0.87166381590349951"/>
          <c:w val="0.63077259377375294"/>
          <c:h val="0.12739701461047523"/>
        </c:manualLayout>
      </c:layout>
      <c:overlay val="0"/>
      <c:txPr>
        <a:bodyPr/>
        <a:lstStyle/>
        <a:p>
          <a:pPr>
            <a:defRPr lang="sv-SE" sz="1200" b="0" i="0" u="none" strike="noStrike" kern="1200" baseline="0">
              <a:solidFill>
                <a:schemeClr val="accent3"/>
              </a:solidFill>
              <a:latin typeface="+mn-lt"/>
              <a:ea typeface="+mn-ea"/>
              <a:cs typeface="+mn-cs"/>
            </a:defRPr>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04917423247094"/>
          <c:y val="3.6750510055909812E-2"/>
          <c:w val="0.60395082576753212"/>
          <c:h val="0.96324955074473662"/>
        </c:manualLayout>
      </c:layout>
      <c:barChart>
        <c:barDir val="bar"/>
        <c:grouping val="clustered"/>
        <c:varyColors val="0"/>
        <c:ser>
          <c:idx val="9"/>
          <c:order val="0"/>
          <c:tx>
            <c:strRef>
              <c:f>Sheet1!$A$2</c:f>
              <c:strCache>
                <c:ptCount val="1"/>
                <c:pt idx="0">
                  <c:v>Skinnskattebergs kommun</c:v>
                </c:pt>
              </c:strCache>
            </c:strRef>
          </c:tx>
          <c:spPr>
            <a:solidFill>
              <a:srgbClr val="57758D"/>
            </a:solidFill>
            <a:effectLst/>
            <a:scene3d>
              <a:camera prst="orthographicFront"/>
              <a:lightRig rig="threePt" dir="t"/>
            </a:scene3d>
            <a:sp3d/>
          </c:spPr>
          <c:invertIfNegative val="0"/>
          <c:dLbls>
            <c:dLbl>
              <c:idx val="5"/>
              <c:numFmt formatCode="##\%" sourceLinked="0"/>
              <c:spPr/>
              <c:txPr>
                <a:bodyPr/>
                <a:lstStyle/>
                <a:p>
                  <a:pPr>
                    <a:defRPr sz="1000">
                      <a:solidFill>
                        <a:schemeClr val="tx1"/>
                      </a:solidFill>
                      <a:latin typeface="+mn-lt"/>
                    </a:defRPr>
                  </a:pPr>
                  <a:endParaRPr lang="sv-SE"/>
                </a:p>
              </c:txPr>
              <c:dLblPos val="inEnd"/>
              <c:showLegendKey val="0"/>
              <c:showVal val="1"/>
              <c:showCatName val="0"/>
              <c:showSerName val="0"/>
              <c:showPercent val="0"/>
              <c:showBubbleSize val="0"/>
            </c:dLbl>
            <c:dLbl>
              <c:idx val="6"/>
              <c:numFmt formatCode="##\%" sourceLinked="0"/>
              <c:spPr/>
              <c:txPr>
                <a:bodyPr/>
                <a:lstStyle/>
                <a:p>
                  <a:pPr>
                    <a:defRPr sz="1000">
                      <a:solidFill>
                        <a:schemeClr val="tx1"/>
                      </a:solidFill>
                      <a:latin typeface="+mn-lt"/>
                    </a:defRPr>
                  </a:pPr>
                  <a:endParaRPr lang="sv-SE"/>
                </a:p>
              </c:txPr>
              <c:dLblPos val="inEnd"/>
              <c:showLegendKey val="0"/>
              <c:showVal val="1"/>
              <c:showCatName val="0"/>
              <c:showSerName val="0"/>
              <c:showPercent val="0"/>
              <c:showBubbleSize val="0"/>
            </c:dLbl>
            <c:dLbl>
              <c:idx val="7"/>
              <c:numFmt formatCode="##\%" sourceLinked="0"/>
              <c:spPr/>
              <c:txPr>
                <a:bodyPr/>
                <a:lstStyle/>
                <a:p>
                  <a:pPr>
                    <a:defRPr sz="1000">
                      <a:solidFill>
                        <a:schemeClr val="tx1"/>
                      </a:solidFill>
                      <a:latin typeface="+mn-lt"/>
                    </a:defRPr>
                  </a:pPr>
                  <a:endParaRPr lang="sv-SE"/>
                </a:p>
              </c:txPr>
              <c:dLblPos val="inEnd"/>
              <c:showLegendKey val="0"/>
              <c:showVal val="1"/>
              <c:showCatName val="0"/>
              <c:showSerName val="0"/>
              <c:showPercent val="0"/>
              <c:showBubbleSize val="0"/>
            </c:dLbl>
            <c:numFmt formatCode="##\%" sourceLinked="0"/>
            <c:spPr>
              <a:noFill/>
              <a:ln>
                <a:noFill/>
              </a:ln>
              <a:effectLst/>
            </c:spPr>
            <c:txPr>
              <a:bodyPr/>
              <a:lstStyle/>
              <a:p>
                <a:pPr>
                  <a:defRPr sz="1000">
                    <a:solidFill>
                      <a:schemeClr val="bg1"/>
                    </a:solidFill>
                    <a:latin typeface="+mn-lt"/>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Bedrägeri, ex. bluffakturor </c:v>
                </c:pt>
                <c:pt idx="1">
                  <c:v>Inbrott/rån</c:v>
                </c:pt>
                <c:pt idx="2">
                  <c:v>Stöld/snatteri</c:v>
                </c:pt>
                <c:pt idx="3">
                  <c:v>Skadgörelse</c:v>
                </c:pt>
                <c:pt idx="4">
                  <c:v>Cyberbrott, ex. dataintrång</c:v>
                </c:pt>
                <c:pt idx="5">
                  <c:v>Utpressning</c:v>
                </c:pt>
                <c:pt idx="6">
                  <c:v>Annat</c:v>
                </c:pt>
                <c:pt idx="7">
                  <c:v>Ser ingen risk</c:v>
                </c:pt>
              </c:strCache>
            </c:strRef>
          </c:cat>
          <c:val>
            <c:numRef>
              <c:f>Sheet1!$B$2:$I$2</c:f>
              <c:numCache>
                <c:formatCode>General</c:formatCode>
                <c:ptCount val="8"/>
                <c:pt idx="0">
                  <c:v>68.569999999999993</c:v>
                </c:pt>
                <c:pt idx="1">
                  <c:v>41.13</c:v>
                </c:pt>
                <c:pt idx="2">
                  <c:v>40.729999999999997</c:v>
                </c:pt>
                <c:pt idx="3">
                  <c:v>40.53</c:v>
                </c:pt>
                <c:pt idx="4">
                  <c:v>24.45</c:v>
                </c:pt>
                <c:pt idx="5">
                  <c:v>3.32</c:v>
                </c:pt>
                <c:pt idx="6">
                  <c:v>4.8500000000000005</c:v>
                </c:pt>
                <c:pt idx="7">
                  <c:v>6.5100000000000007</c:v>
                </c:pt>
              </c:numCache>
            </c:numRef>
          </c:val>
        </c:ser>
        <c:dLbls>
          <c:showLegendKey val="0"/>
          <c:showVal val="0"/>
          <c:showCatName val="0"/>
          <c:showSerName val="0"/>
          <c:showPercent val="0"/>
          <c:showBubbleSize val="0"/>
        </c:dLbls>
        <c:gapWidth val="100"/>
        <c:overlap val="50"/>
        <c:axId val="553706224"/>
        <c:axId val="553703872"/>
      </c:barChart>
      <c:catAx>
        <c:axId val="553706224"/>
        <c:scaling>
          <c:orientation val="maxMin"/>
        </c:scaling>
        <c:delete val="0"/>
        <c:axPos val="l"/>
        <c:numFmt formatCode="General" sourceLinked="1"/>
        <c:majorTickMark val="out"/>
        <c:minorTickMark val="none"/>
        <c:tickLblPos val="nextTo"/>
        <c:spPr>
          <a:ln w="11337">
            <a:noFill/>
            <a:prstDash val="solid"/>
          </a:ln>
        </c:spPr>
        <c:txPr>
          <a:bodyPr rot="0" vert="horz"/>
          <a:lstStyle/>
          <a:p>
            <a:pPr>
              <a:defRPr sz="1000" b="0">
                <a:solidFill>
                  <a:schemeClr val="tx1"/>
                </a:solidFill>
                <a:latin typeface="+mn-lt"/>
              </a:defRPr>
            </a:pPr>
            <a:endParaRPr lang="sv-SE"/>
          </a:p>
        </c:txPr>
        <c:crossAx val="553703872"/>
        <c:crosses val="autoZero"/>
        <c:auto val="0"/>
        <c:lblAlgn val="ctr"/>
        <c:lblOffset val="100"/>
        <c:tickLblSkip val="1"/>
        <c:tickMarkSkip val="1"/>
        <c:noMultiLvlLbl val="0"/>
      </c:catAx>
      <c:valAx>
        <c:axId val="553703872"/>
        <c:scaling>
          <c:orientation val="minMax"/>
          <c:max val="100"/>
          <c:min val="0"/>
        </c:scaling>
        <c:delete val="1"/>
        <c:axPos val="b"/>
        <c:numFmt formatCode="General" sourceLinked="1"/>
        <c:majorTickMark val="out"/>
        <c:minorTickMark val="none"/>
        <c:tickLblPos val="none"/>
        <c:crossAx val="553706224"/>
        <c:crosses val="max"/>
        <c:crossBetween val="between"/>
        <c:majorUnit val="100"/>
        <c:minorUnit val="1"/>
      </c:valAx>
      <c:spPr>
        <a:noFill/>
        <a:ln w="22674">
          <a:noFill/>
        </a:ln>
      </c:spPr>
    </c:plotArea>
    <c:plotVisOnly val="1"/>
    <c:dispBlanksAs val="gap"/>
    <c:showDLblsOverMax val="0"/>
  </c:chart>
  <c:spPr>
    <a:noFill/>
    <a:ln>
      <a:noFill/>
    </a:ln>
  </c:spPr>
  <c:txPr>
    <a:bodyPr/>
    <a:lstStyle/>
    <a:p>
      <a:pPr algn="ctr">
        <a:defRPr lang="sv-SE" sz="1300" b="0" i="0" u="none" strike="noStrike" kern="1200" baseline="0">
          <a:solidFill>
            <a:srgbClr val="333333"/>
          </a:solidFill>
          <a:latin typeface="Gill Sans MT" pitchFamily="34" charset="0"/>
          <a:ea typeface="Verdana"/>
          <a:cs typeface="Calibri" pitchFamily="34" charset="0"/>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2180320245624671"/>
          <c:y val="8.9136118860103655E-2"/>
          <c:w val="0.44015714825308178"/>
          <c:h val="0.6589412131431438"/>
        </c:manualLayout>
      </c:layout>
      <c:doughnutChart>
        <c:varyColors val="1"/>
        <c:ser>
          <c:idx val="0"/>
          <c:order val="0"/>
          <c:tx>
            <c:strRef>
              <c:f>Sheet1!$B$1</c:f>
              <c:strCache>
                <c:ptCount val="1"/>
                <c:pt idx="0">
                  <c:v>Sales</c:v>
                </c:pt>
              </c:strCache>
            </c:strRef>
          </c:tx>
          <c:spPr>
            <a:ln>
              <a:noFill/>
            </a:ln>
            <a:effectLst/>
            <a:scene3d>
              <a:camera prst="orthographicFront"/>
              <a:lightRig rig="threePt" dir="t"/>
            </a:scene3d>
            <a:sp3d prstMaterial="metal"/>
          </c:spPr>
          <c:explosion val="4"/>
          <c:dPt>
            <c:idx val="0"/>
            <c:bubble3D val="0"/>
            <c:spPr>
              <a:solidFill>
                <a:schemeClr val="accent3"/>
              </a:solidFill>
              <a:ln>
                <a:noFill/>
              </a:ln>
              <a:effectLst/>
              <a:scene3d>
                <a:camera prst="orthographicFront"/>
                <a:lightRig rig="threePt" dir="t"/>
              </a:scene3d>
              <a:sp3d prstMaterial="metal"/>
            </c:spPr>
          </c:dPt>
          <c:dPt>
            <c:idx val="1"/>
            <c:bubble3D val="0"/>
            <c:spPr>
              <a:solidFill>
                <a:srgbClr val="FFCC00"/>
              </a:solidFill>
              <a:ln>
                <a:noFill/>
              </a:ln>
              <a:effectLst/>
              <a:scene3d>
                <a:camera prst="orthographicFront"/>
                <a:lightRig rig="threePt" dir="t"/>
              </a:scene3d>
              <a:sp3d prstMaterial="metal"/>
            </c:spPr>
          </c:dPt>
          <c:dPt>
            <c:idx val="2"/>
            <c:bubble3D val="0"/>
            <c:spPr>
              <a:solidFill>
                <a:srgbClr val="E53517"/>
              </a:solidFill>
              <a:ln>
                <a:noFill/>
              </a:ln>
              <a:effectLst/>
              <a:scene3d>
                <a:camera prst="orthographicFront"/>
                <a:lightRig rig="threePt" dir="t"/>
              </a:scene3d>
              <a:sp3d prstMaterial="metal"/>
            </c:spPr>
          </c:dPt>
          <c:dPt>
            <c:idx val="3"/>
            <c:bubble3D val="0"/>
            <c:spPr>
              <a:solidFill>
                <a:schemeClr val="bg1">
                  <a:lumMod val="75000"/>
                </a:schemeClr>
              </a:solidFill>
              <a:ln>
                <a:noFill/>
              </a:ln>
              <a:effectLst/>
              <a:scene3d>
                <a:camera prst="orthographicFront"/>
                <a:lightRig rig="threePt" dir="t"/>
              </a:scene3d>
              <a:sp3d prstMaterial="metal"/>
            </c:spPr>
          </c:dPt>
          <c:dPt>
            <c:idx val="4"/>
            <c:bubble3D val="0"/>
            <c:spPr>
              <a:solidFill>
                <a:schemeClr val="bg1">
                  <a:lumMod val="85000"/>
                </a:schemeClr>
              </a:solidFill>
              <a:ln>
                <a:noFill/>
              </a:ln>
              <a:effectLst/>
              <a:scene3d>
                <a:camera prst="orthographicFront"/>
                <a:lightRig rig="threePt" dir="t"/>
              </a:scene3d>
              <a:sp3d prstMaterial="metal"/>
            </c:spPr>
          </c:dPt>
          <c:dLbls>
            <c:dLbl>
              <c:idx val="0"/>
              <c:numFmt formatCode="##\%" sourceLinked="0"/>
              <c:spPr/>
              <c:txPr>
                <a:bodyPr/>
                <a:lstStyle/>
                <a:p>
                  <a:pPr algn="ctr">
                    <a:defRPr lang="sv-SE" sz="1500" b="0" i="0" u="none" strike="noStrike" kern="1200" baseline="0">
                      <a:solidFill>
                        <a:schemeClr val="bg1"/>
                      </a:solidFill>
                      <a:latin typeface="+mn-lt"/>
                      <a:ea typeface="Verdana"/>
                      <a:cs typeface="Calibri" pitchFamily="34" charset="0"/>
                    </a:defRPr>
                  </a:pPr>
                  <a:endParaRPr lang="sv-SE"/>
                </a:p>
              </c:txPr>
              <c:showLegendKey val="0"/>
              <c:showVal val="1"/>
              <c:showCatName val="0"/>
              <c:showSerName val="0"/>
              <c:showPercent val="0"/>
              <c:showBubbleSize val="0"/>
            </c:dLbl>
            <c:dLbl>
              <c:idx val="1"/>
              <c:layout>
                <c:manualLayout>
                  <c:x val="-2.0833333333333892E-3"/>
                  <c:y val="-3.125000000000029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833333333333892E-3"/>
                  <c:y val="-3.1250000000000292E-3"/>
                </c:manualLayout>
              </c:layout>
              <c:numFmt formatCode="##\%" sourceLinked="0"/>
              <c:spPr/>
              <c:txPr>
                <a:bodyPr/>
                <a:lstStyle/>
                <a:p>
                  <a:pPr algn="ctr">
                    <a:defRPr lang="sv-SE" sz="1500" b="0" i="0" u="none" strike="noStrike" kern="1200" baseline="0">
                      <a:solidFill>
                        <a:schemeClr val="bg1"/>
                      </a:solidFill>
                      <a:latin typeface="+mn-lt"/>
                      <a:ea typeface="Verdana"/>
                      <a:cs typeface="Calibri" pitchFamily="34" charset="0"/>
                    </a:defRPr>
                  </a:pPr>
                  <a:endParaRPr lang="sv-SE"/>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666666666666683E-3"/>
                  <c:y val="-2.864550241804872E-17"/>
                </c:manualLayout>
              </c:layout>
              <c:showLegendKey val="0"/>
              <c:showVal val="1"/>
              <c:showCatName val="0"/>
              <c:showSerName val="0"/>
              <c:showPercent val="0"/>
              <c:showBubbleSize val="0"/>
              <c:extLst>
                <c:ext xmlns:c15="http://schemas.microsoft.com/office/drawing/2012/chart" uri="{CE6537A1-D6FC-4f65-9D91-7224C49458BB}"/>
              </c:extLst>
            </c:dLbl>
            <c:numFmt formatCode="##\%" sourceLinked="0"/>
            <c:spPr>
              <a:noFill/>
              <a:ln>
                <a:noFill/>
              </a:ln>
              <a:effectLst/>
            </c:spPr>
            <c:txPr>
              <a:bodyPr/>
              <a:lstStyle/>
              <a:p>
                <a:pPr algn="ctr">
                  <a:defRPr lang="sv-SE" sz="1500" b="0" i="0" u="none" strike="noStrike" kern="1200" baseline="0">
                    <a:solidFill>
                      <a:schemeClr val="tx1"/>
                    </a:solidFill>
                    <a:latin typeface="+mn-lt"/>
                    <a:ea typeface="Verdana"/>
                    <a:cs typeface="Calibri"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Sheet1!$A$2:$A$5</c:f>
              <c:strCache>
                <c:ptCount val="4"/>
                <c:pt idx="0">
                  <c:v>Minskat</c:v>
                </c:pt>
                <c:pt idx="1">
                  <c:v>Oförändrat</c:v>
                </c:pt>
                <c:pt idx="2">
                  <c:v>Ökat</c:v>
                </c:pt>
                <c:pt idx="3">
                  <c:v>Vet ej</c:v>
                </c:pt>
              </c:strCache>
            </c:strRef>
          </c:cat>
          <c:val>
            <c:numRef>
              <c:f>Sheet1!$B$2:$B$5</c:f>
              <c:numCache>
                <c:formatCode>General</c:formatCode>
                <c:ptCount val="4"/>
                <c:pt idx="0">
                  <c:v>4</c:v>
                </c:pt>
                <c:pt idx="1">
                  <c:v>53</c:v>
                </c:pt>
                <c:pt idx="2">
                  <c:v>23</c:v>
                </c:pt>
                <c:pt idx="3">
                  <c:v>19</c:v>
                </c:pt>
              </c:numCache>
            </c:numRef>
          </c:val>
        </c:ser>
        <c:dLbls>
          <c:showLegendKey val="0"/>
          <c:showVal val="1"/>
          <c:showCatName val="0"/>
          <c:showSerName val="0"/>
          <c:showPercent val="0"/>
          <c:showBubbleSize val="0"/>
          <c:showLeaderLines val="0"/>
        </c:dLbls>
        <c:firstSliceAng val="0"/>
        <c:holeSize val="50"/>
      </c:doughnutChart>
    </c:plotArea>
    <c:legend>
      <c:legendPos val="b"/>
      <c:layout>
        <c:manualLayout>
          <c:xMode val="edge"/>
          <c:yMode val="edge"/>
          <c:x val="0.13989373184797887"/>
          <c:y val="0.8372133975410545"/>
          <c:w val="0.63077259377375294"/>
          <c:h val="0.14270811677215794"/>
        </c:manualLayout>
      </c:layout>
      <c:overlay val="0"/>
      <c:txPr>
        <a:bodyPr/>
        <a:lstStyle/>
        <a:p>
          <a:pPr>
            <a:defRPr lang="sv-SE" sz="1200" b="0" i="0" u="none" strike="noStrike" kern="1200" baseline="0">
              <a:solidFill>
                <a:schemeClr val="accent3"/>
              </a:solidFill>
              <a:latin typeface="+mn-lt"/>
              <a:ea typeface="+mn-ea"/>
              <a:cs typeface="+mn-cs"/>
            </a:defRPr>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3063270151892"/>
          <c:y val="8.1441067082969831E-2"/>
          <c:w val="0.5798650721640155"/>
          <c:h val="0.71506282810658583"/>
        </c:manualLayout>
      </c:layout>
      <c:barChart>
        <c:barDir val="bar"/>
        <c:grouping val="percentStacked"/>
        <c:varyColors val="0"/>
        <c:ser>
          <c:idx val="0"/>
          <c:order val="0"/>
          <c:tx>
            <c:strRef>
              <c:f>Sheet1!$B$1</c:f>
              <c:strCache>
                <c:ptCount val="1"/>
                <c:pt idx="0">
                  <c:v>I hög utsträckning</c:v>
                </c:pt>
              </c:strCache>
            </c:strRef>
          </c:tx>
          <c:spPr>
            <a:solidFill>
              <a:srgbClr val="E53517"/>
            </a:solidFill>
            <a:ln>
              <a:solidFill>
                <a:srgbClr val="E53517"/>
              </a:solidFill>
            </a:ln>
          </c:spPr>
          <c:invertIfNegative val="0"/>
          <c:dLbls>
            <c:numFmt formatCode="#,##0" sourceLinked="0"/>
            <c:spPr>
              <a:noFill/>
              <a:ln>
                <a:noFill/>
              </a:ln>
              <a:effectLst/>
            </c:spPr>
            <c:txPr>
              <a:bodyPr/>
              <a:lstStyle/>
              <a:p>
                <a:pPr>
                  <a:defRPr sz="1200" b="0">
                    <a:solidFill>
                      <a:schemeClr val="bg1"/>
                    </a:solidFill>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Politiker</c:v>
                </c:pt>
                <c:pt idx="1">
                  <c:v>Företagare</c:v>
                </c:pt>
              </c:strCache>
            </c:strRef>
          </c:cat>
          <c:val>
            <c:numRef>
              <c:f>Sheet1!$B$2:$B$3</c:f>
              <c:numCache>
                <c:formatCode>General</c:formatCode>
                <c:ptCount val="2"/>
                <c:pt idx="0">
                  <c:v>4.41</c:v>
                </c:pt>
                <c:pt idx="1">
                  <c:v>7.76</c:v>
                </c:pt>
              </c:numCache>
            </c:numRef>
          </c:val>
        </c:ser>
        <c:ser>
          <c:idx val="1"/>
          <c:order val="1"/>
          <c:tx>
            <c:strRef>
              <c:f>Sheet1!$C$1</c:f>
              <c:strCache>
                <c:ptCount val="1"/>
                <c:pt idx="0">
                  <c:v>I viss utsträckning</c:v>
                </c:pt>
              </c:strCache>
            </c:strRef>
          </c:tx>
          <c:spPr>
            <a:solidFill>
              <a:schemeClr val="bg2"/>
            </a:solidFill>
            <a:ln>
              <a:solidFill>
                <a:schemeClr val="bg2"/>
              </a:solidFill>
            </a:ln>
          </c:spPr>
          <c:invertIfNegative val="0"/>
          <c:dLbls>
            <c:numFmt formatCode="#,##0" sourceLinked="0"/>
            <c:spPr>
              <a:noFill/>
              <a:ln>
                <a:noFill/>
              </a:ln>
              <a:effectLst/>
            </c:spPr>
            <c:txPr>
              <a:bodyPr/>
              <a:lstStyle/>
              <a:p>
                <a:pPr>
                  <a:defRPr sz="1200" b="0">
                    <a:solidFill>
                      <a:schemeClr val="bg1"/>
                    </a:solidFill>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Politiker</c:v>
                </c:pt>
                <c:pt idx="1">
                  <c:v>Företagare</c:v>
                </c:pt>
              </c:strCache>
            </c:strRef>
          </c:cat>
          <c:val>
            <c:numRef>
              <c:f>Sheet1!$C$2:$C$3</c:f>
              <c:numCache>
                <c:formatCode>General</c:formatCode>
                <c:ptCount val="2"/>
                <c:pt idx="0">
                  <c:v>44.71</c:v>
                </c:pt>
                <c:pt idx="1">
                  <c:v>44.34</c:v>
                </c:pt>
              </c:numCache>
            </c:numRef>
          </c:val>
        </c:ser>
        <c:ser>
          <c:idx val="2"/>
          <c:order val="2"/>
          <c:tx>
            <c:strRef>
              <c:f>Sheet1!$D$1</c:f>
              <c:strCache>
                <c:ptCount val="1"/>
                <c:pt idx="0">
                  <c:v>Inte alls</c:v>
                </c:pt>
              </c:strCache>
            </c:strRef>
          </c:tx>
          <c:spPr>
            <a:solidFill>
              <a:schemeClr val="accent3"/>
            </a:solidFill>
            <a:ln>
              <a:solidFill>
                <a:schemeClr val="accent3"/>
              </a:solidFill>
            </a:ln>
          </c:spPr>
          <c:invertIfNegative val="0"/>
          <c:dLbls>
            <c:numFmt formatCode="#,##0" sourceLinked="0"/>
            <c:spPr>
              <a:noFill/>
              <a:ln>
                <a:noFill/>
              </a:ln>
              <a:effectLst/>
            </c:spPr>
            <c:txPr>
              <a:bodyPr/>
              <a:lstStyle/>
              <a:p>
                <a:pPr>
                  <a:defRPr sz="1200" b="0">
                    <a:solidFill>
                      <a:schemeClr val="bg1"/>
                    </a:solidFill>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Politiker</c:v>
                </c:pt>
                <c:pt idx="1">
                  <c:v>Företagare</c:v>
                </c:pt>
              </c:strCache>
            </c:strRef>
          </c:cat>
          <c:val>
            <c:numRef>
              <c:f>Sheet1!$D$2:$D$3</c:f>
              <c:numCache>
                <c:formatCode>General</c:formatCode>
                <c:ptCount val="2"/>
                <c:pt idx="0">
                  <c:v>32.65</c:v>
                </c:pt>
                <c:pt idx="1">
                  <c:v>44.01</c:v>
                </c:pt>
              </c:numCache>
            </c:numRef>
          </c:val>
        </c:ser>
        <c:ser>
          <c:idx val="3"/>
          <c:order val="3"/>
          <c:tx>
            <c:strRef>
              <c:f>Sheet1!$E$1</c:f>
              <c:strCache>
                <c:ptCount val="1"/>
                <c:pt idx="0">
                  <c:v>Vet ej</c:v>
                </c:pt>
              </c:strCache>
            </c:strRef>
          </c:tx>
          <c:spPr>
            <a:solidFill>
              <a:schemeClr val="tx2"/>
            </a:solidFill>
            <a:ln>
              <a:solidFill>
                <a:schemeClr val="tx2"/>
              </a:solidFill>
            </a:ln>
          </c:spPr>
          <c:invertIfNegative val="0"/>
          <c:dLbls>
            <c:numFmt formatCode="#,##0" sourceLinked="0"/>
            <c:spPr>
              <a:noFill/>
              <a:ln>
                <a:noFill/>
              </a:ln>
              <a:effectLst/>
            </c:spPr>
            <c:txPr>
              <a:bodyPr/>
              <a:lstStyle/>
              <a:p>
                <a:pPr>
                  <a:defRPr sz="1200" b="0">
                    <a:solidFill>
                      <a:schemeClr val="tx1"/>
                    </a:solidFill>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Politiker</c:v>
                </c:pt>
                <c:pt idx="1">
                  <c:v>Företagare</c:v>
                </c:pt>
              </c:strCache>
            </c:strRef>
          </c:cat>
          <c:val>
            <c:numRef>
              <c:f>Sheet1!$E$2:$E$3</c:f>
              <c:numCache>
                <c:formatCode>General</c:formatCode>
                <c:ptCount val="2"/>
                <c:pt idx="0">
                  <c:v>18.240000000000002</c:v>
                </c:pt>
                <c:pt idx="1">
                  <c:v>3.88</c:v>
                </c:pt>
              </c:numCache>
            </c:numRef>
          </c:val>
        </c:ser>
        <c:dLbls>
          <c:showLegendKey val="0"/>
          <c:showVal val="1"/>
          <c:showCatName val="0"/>
          <c:showSerName val="0"/>
          <c:showPercent val="0"/>
          <c:showBubbleSize val="0"/>
        </c:dLbls>
        <c:gapWidth val="89"/>
        <c:overlap val="100"/>
        <c:axId val="557451448"/>
        <c:axId val="557445960"/>
      </c:barChart>
      <c:catAx>
        <c:axId val="557451448"/>
        <c:scaling>
          <c:orientation val="minMax"/>
        </c:scaling>
        <c:delete val="0"/>
        <c:axPos val="l"/>
        <c:numFmt formatCode="General" sourceLinked="0"/>
        <c:majorTickMark val="none"/>
        <c:minorTickMark val="none"/>
        <c:tickLblPos val="nextTo"/>
        <c:spPr>
          <a:ln w="19050">
            <a:noFill/>
          </a:ln>
        </c:spPr>
        <c:txPr>
          <a:bodyPr/>
          <a:lstStyle/>
          <a:p>
            <a:pPr>
              <a:defRPr sz="1600">
                <a:solidFill>
                  <a:schemeClr val="tx1"/>
                </a:solidFill>
              </a:defRPr>
            </a:pPr>
            <a:endParaRPr lang="sv-SE"/>
          </a:p>
        </c:txPr>
        <c:crossAx val="557445960"/>
        <c:crosses val="autoZero"/>
        <c:auto val="1"/>
        <c:lblAlgn val="ctr"/>
        <c:lblOffset val="100"/>
        <c:noMultiLvlLbl val="0"/>
      </c:catAx>
      <c:valAx>
        <c:axId val="557445960"/>
        <c:scaling>
          <c:orientation val="minMax"/>
        </c:scaling>
        <c:delete val="0"/>
        <c:axPos val="b"/>
        <c:majorGridlines>
          <c:spPr>
            <a:ln w="12700">
              <a:solidFill>
                <a:schemeClr val="bg1"/>
              </a:solidFill>
            </a:ln>
          </c:spPr>
        </c:majorGridlines>
        <c:numFmt formatCode="0%" sourceLinked="0"/>
        <c:majorTickMark val="out"/>
        <c:minorTickMark val="none"/>
        <c:tickLblPos val="nextTo"/>
        <c:spPr>
          <a:ln>
            <a:solidFill>
              <a:schemeClr val="accent3"/>
            </a:solidFill>
          </a:ln>
        </c:spPr>
        <c:txPr>
          <a:bodyPr/>
          <a:lstStyle/>
          <a:p>
            <a:pPr>
              <a:defRPr sz="1200" b="0">
                <a:solidFill>
                  <a:schemeClr val="tx1"/>
                </a:solidFill>
              </a:defRPr>
            </a:pPr>
            <a:endParaRPr lang="sv-SE"/>
          </a:p>
        </c:txPr>
        <c:crossAx val="557451448"/>
        <c:crosses val="autoZero"/>
        <c:crossBetween val="between"/>
      </c:valAx>
      <c:spPr>
        <a:solidFill>
          <a:srgbClr val="DEE5EA"/>
        </a:solidFill>
      </c:spPr>
    </c:plotArea>
    <c:legend>
      <c:legendPos val="r"/>
      <c:layout>
        <c:manualLayout>
          <c:xMode val="edge"/>
          <c:yMode val="edge"/>
          <c:x val="0.13855172925411052"/>
          <c:y val="0.86003443684283065"/>
          <c:w val="0.60878475718541225"/>
          <c:h val="0.13996556315717373"/>
        </c:manualLayout>
      </c:layout>
      <c:overlay val="0"/>
      <c:txPr>
        <a:bodyPr/>
        <a:lstStyle/>
        <a:p>
          <a:pPr>
            <a:defRPr sz="1400">
              <a:solidFill>
                <a:schemeClr val="tx1"/>
              </a:solidFill>
            </a:defRPr>
          </a:pPr>
          <a:endParaRPr lang="sv-SE"/>
        </a:p>
      </c:txPr>
    </c:legend>
    <c:plotVisOnly val="1"/>
    <c:dispBlanksAs val="gap"/>
    <c:showDLblsOverMax val="0"/>
  </c:chart>
  <c:txPr>
    <a:bodyPr/>
    <a:lstStyle/>
    <a:p>
      <a:pPr>
        <a:defRPr sz="1800"/>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EBB40-B9B0-41B9-ADC1-A81E7A0AB9B7}" type="datetimeFigureOut">
              <a:rPr lang="sv-SE" smtClean="0"/>
              <a:t>2017-06-08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A0763-0223-4239-8357-138861ABF6A8}" type="slidenum">
              <a:rPr lang="sv-SE" smtClean="0"/>
              <a:t>‹#›</a:t>
            </a:fld>
            <a:endParaRPr lang="sv-SE"/>
          </a:p>
        </p:txBody>
      </p:sp>
    </p:spTree>
    <p:extLst>
      <p:ext uri="{BB962C8B-B14F-4D97-AF65-F5344CB8AC3E}">
        <p14:creationId xmlns:p14="http://schemas.microsoft.com/office/powerpoint/2010/main" val="9613459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a:t>
            </a:fld>
            <a:endParaRPr lang="de-DE" dirty="0">
              <a:solidFill>
                <a:prstClr val="black"/>
              </a:solidFill>
            </a:endParaRPr>
          </a:p>
        </p:txBody>
      </p:sp>
      <p:sp>
        <p:nvSpPr>
          <p:cNvPr id="97283" name="Rectangle 7"/>
          <p:cNvSpPr txBox="1">
            <a:spLocks noGrp="1" noChangeArrowheads="1"/>
          </p:cNvSpPr>
          <p:nvPr/>
        </p:nvSpPr>
        <p:spPr bwMode="auto">
          <a:xfrm>
            <a:off x="3859892" y="9447333"/>
            <a:ext cx="2948898" cy="493595"/>
          </a:xfrm>
          <a:prstGeom prst="rect">
            <a:avLst/>
          </a:prstGeom>
          <a:noFill/>
          <a:ln w="9525">
            <a:noFill/>
            <a:miter lim="800000"/>
            <a:headEnd/>
            <a:tailEnd/>
          </a:ln>
        </p:spPr>
        <p:txBody>
          <a:bodyPr lIns="96545" tIns="48277" rIns="96545" bIns="48277" anchor="b"/>
          <a:lstStyle/>
          <a:p>
            <a:pPr algn="r" defTabSz="964932"/>
            <a:fld id="{0C7B8A1B-A169-42ED-96E3-CF5B68CF2C7A}" type="slidenum">
              <a:rPr lang="en-GB" sz="1300">
                <a:solidFill>
                  <a:prstClr val="black"/>
                </a:solidFill>
              </a:rPr>
              <a:pPr algn="r" defTabSz="964932"/>
              <a:t>2</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90488" y="746125"/>
            <a:ext cx="6629400" cy="3729038"/>
          </a:xfrm>
          <a:ln/>
        </p:spPr>
      </p:sp>
      <p:sp>
        <p:nvSpPr>
          <p:cNvPr id="97285" name="Rectangle 3"/>
          <p:cNvSpPr>
            <a:spLocks noGrp="1" noChangeArrowheads="1"/>
          </p:cNvSpPr>
          <p:nvPr>
            <p:ph type="body" idx="1"/>
          </p:nvPr>
        </p:nvSpPr>
        <p:spPr>
          <a:xfrm>
            <a:off x="907839" y="4721939"/>
            <a:ext cx="4993111" cy="4473416"/>
          </a:xfrm>
          <a:noFill/>
          <a:ln/>
        </p:spPr>
        <p:txBody>
          <a:bodyPr lIns="96545" tIns="48277" rIns="96545" bIns="48277"/>
          <a:lstStyle/>
          <a:p>
            <a:pPr eaLnBrk="1" hangingPunct="1"/>
            <a:r>
              <a:rPr lang="sv-SE" i="0" baseline="0" dirty="0" smtClean="0"/>
              <a:t>Ny enkätfråga 2017. Bilden visar resultatet från två stycken enkätfrågor:</a:t>
            </a:r>
          </a:p>
          <a:p>
            <a:pPr eaLnBrk="1" hangingPunct="1"/>
            <a:endParaRPr lang="sv-SE" i="0" baseline="0" noProof="1" smtClean="0">
              <a:cs typeface="Arial" pitchFamily="34" charset="0"/>
            </a:endParaRPr>
          </a:p>
          <a:p>
            <a:pPr eaLnBrk="1" hangingPunct="1"/>
            <a:r>
              <a:rPr lang="de-DE" i="1" noProof="1" smtClean="0">
                <a:cs typeface="Arial" pitchFamily="34" charset="0"/>
              </a:rPr>
              <a:t>Upplever du att brottslighet är ett problem för ditt företag?</a:t>
            </a:r>
          </a:p>
          <a:p>
            <a:pPr eaLnBrk="1" hangingPunct="1"/>
            <a:endParaRPr lang="de-DE" i="1" noProof="1" smtClean="0">
              <a:cs typeface="Arial" pitchFamily="34" charset="0"/>
            </a:endParaRPr>
          </a:p>
          <a:p>
            <a:pPr eaLnBrk="1" hangingPunct="1"/>
            <a:r>
              <a:rPr lang="de-DE" i="0" noProof="1" smtClean="0">
                <a:cs typeface="Arial" pitchFamily="34" charset="0"/>
              </a:rPr>
              <a:t>För</a:t>
            </a:r>
            <a:r>
              <a:rPr lang="de-DE" i="0" baseline="0" noProof="1" smtClean="0">
                <a:cs typeface="Arial" pitchFamily="34" charset="0"/>
              </a:rPr>
              <a:t> Sverige är fördelningen: I hög utsträckning 11 %, I viss utsträckning 45 %, Inte alls 41 %, Vet ej 4 %.</a:t>
            </a:r>
            <a:endParaRPr lang="de-DE" i="0" noProof="1" smtClean="0">
              <a:cs typeface="Arial" pitchFamily="34" charset="0"/>
            </a:endParaRPr>
          </a:p>
          <a:p>
            <a:pPr eaLnBrk="1" hangingPunct="1"/>
            <a:endParaRPr lang="de-DE" i="1" noProof="1" smtClean="0">
              <a:cs typeface="Arial" pitchFamily="34" charset="0"/>
            </a:endParaRPr>
          </a:p>
          <a:p>
            <a:pPr defTabSz="931134">
              <a:defRPr/>
            </a:pPr>
            <a:r>
              <a:rPr lang="de-DE" i="1" baseline="0" noProof="1" smtClean="0">
                <a:cs typeface="Arial" pitchFamily="34" charset="0"/>
              </a:rPr>
              <a:t>För vilken eller vilka av följande typer av brott bedömer du att risken att ditt företag ska drabbas är hög?</a:t>
            </a:r>
          </a:p>
          <a:p>
            <a:pPr eaLnBrk="1" hangingPunct="1"/>
            <a:endParaRPr lang="de-DE" i="1" noProof="1" smtClean="0">
              <a:cs typeface="Arial" pitchFamily="34" charset="0"/>
            </a:endParaRPr>
          </a:p>
          <a:p>
            <a:pPr eaLnBrk="1" hangingPunct="1"/>
            <a:r>
              <a:rPr lang="de-DE" i="0" noProof="1" smtClean="0">
                <a:cs typeface="Arial" pitchFamily="34" charset="0"/>
              </a:rPr>
              <a:t>För Sverige är fördelningen:</a:t>
            </a:r>
          </a:p>
          <a:p>
            <a:pPr eaLnBrk="1" hangingPunct="1"/>
            <a:endParaRPr lang="de-DE" i="0" noProof="1" smtClean="0">
              <a:cs typeface="Arial" pitchFamily="34" charset="0"/>
            </a:endParaRPr>
          </a:p>
          <a:p>
            <a:pPr eaLnBrk="1" hangingPunct="1"/>
            <a:r>
              <a:rPr lang="de-DE" i="0" noProof="1" smtClean="0">
                <a:cs typeface="Arial" pitchFamily="34" charset="0"/>
              </a:rPr>
              <a:t>Bedrägeri 69 %</a:t>
            </a:r>
          </a:p>
          <a:p>
            <a:pPr eaLnBrk="1" hangingPunct="1"/>
            <a:r>
              <a:rPr lang="de-DE" i="0" noProof="1" smtClean="0">
                <a:cs typeface="Arial" pitchFamily="34" charset="0"/>
              </a:rPr>
              <a:t>Cyberbrott 28 %</a:t>
            </a:r>
          </a:p>
          <a:p>
            <a:pPr eaLnBrk="1" hangingPunct="1"/>
            <a:r>
              <a:rPr lang="de-DE" i="0" noProof="1" smtClean="0">
                <a:cs typeface="Arial" pitchFamily="34" charset="0"/>
              </a:rPr>
              <a:t>Inbrott/rån 47 %</a:t>
            </a:r>
          </a:p>
          <a:p>
            <a:pPr eaLnBrk="1" hangingPunct="1"/>
            <a:r>
              <a:rPr lang="de-DE" i="0" noProof="1" smtClean="0">
                <a:cs typeface="Arial" pitchFamily="34" charset="0"/>
              </a:rPr>
              <a:t>Skadegörelse 43 %</a:t>
            </a:r>
          </a:p>
          <a:p>
            <a:pPr eaLnBrk="1" hangingPunct="1"/>
            <a:r>
              <a:rPr lang="de-DE" i="0" noProof="1" smtClean="0">
                <a:cs typeface="Arial" pitchFamily="34" charset="0"/>
              </a:rPr>
              <a:t>Stöld/snatteri 37 %</a:t>
            </a:r>
          </a:p>
          <a:p>
            <a:pPr eaLnBrk="1" hangingPunct="1"/>
            <a:r>
              <a:rPr lang="de-DE" i="0" noProof="1" smtClean="0">
                <a:cs typeface="Arial" pitchFamily="34" charset="0"/>
              </a:rPr>
              <a:t>Utpressning 4 %</a:t>
            </a:r>
          </a:p>
          <a:p>
            <a:pPr eaLnBrk="1" hangingPunct="1"/>
            <a:r>
              <a:rPr lang="de-DE" i="0" noProof="1" smtClean="0">
                <a:cs typeface="Arial" pitchFamily="34" charset="0"/>
              </a:rPr>
              <a:t>Annat 3 %</a:t>
            </a:r>
          </a:p>
          <a:p>
            <a:pPr eaLnBrk="1" hangingPunct="1"/>
            <a:r>
              <a:rPr lang="de-DE" i="0" noProof="1" smtClean="0">
                <a:cs typeface="Arial" pitchFamily="34" charset="0"/>
              </a:rPr>
              <a:t>Ingen risk 3 %</a:t>
            </a:r>
            <a:endParaRPr lang="de-DE" i="1" baseline="0" noProof="1" smtClean="0">
              <a:cs typeface="Arial" pitchFamily="34" charset="0"/>
            </a:endParaRPr>
          </a:p>
          <a:p>
            <a:pPr eaLnBrk="1" hangingPunct="1"/>
            <a:endParaRPr lang="de-DE" i="1" noProof="1" smtClean="0">
              <a:cs typeface="Arial" pitchFamily="34" charset="0"/>
            </a:endParaRPr>
          </a:p>
        </p:txBody>
      </p:sp>
    </p:spTree>
    <p:extLst>
      <p:ext uri="{BB962C8B-B14F-4D97-AF65-F5344CB8AC3E}">
        <p14:creationId xmlns:p14="http://schemas.microsoft.com/office/powerpoint/2010/main" val="331631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3</a:t>
            </a:fld>
            <a:endParaRPr lang="de-DE" dirty="0">
              <a:solidFill>
                <a:prstClr val="black"/>
              </a:solidFill>
            </a:endParaRPr>
          </a:p>
        </p:txBody>
      </p:sp>
      <p:sp>
        <p:nvSpPr>
          <p:cNvPr id="97283" name="Rectangle 7"/>
          <p:cNvSpPr txBox="1">
            <a:spLocks noGrp="1" noChangeArrowheads="1"/>
          </p:cNvSpPr>
          <p:nvPr/>
        </p:nvSpPr>
        <p:spPr bwMode="auto">
          <a:xfrm>
            <a:off x="3859892" y="9447333"/>
            <a:ext cx="2948898" cy="493595"/>
          </a:xfrm>
          <a:prstGeom prst="rect">
            <a:avLst/>
          </a:prstGeom>
          <a:noFill/>
          <a:ln w="9525">
            <a:noFill/>
            <a:miter lim="800000"/>
            <a:headEnd/>
            <a:tailEnd/>
          </a:ln>
        </p:spPr>
        <p:txBody>
          <a:bodyPr lIns="96545" tIns="48277" rIns="96545" bIns="48277" anchor="b"/>
          <a:lstStyle/>
          <a:p>
            <a:pPr algn="r" defTabSz="964932"/>
            <a:fld id="{0C7B8A1B-A169-42ED-96E3-CF5B68CF2C7A}" type="slidenum">
              <a:rPr lang="en-GB" sz="1300">
                <a:solidFill>
                  <a:prstClr val="black"/>
                </a:solidFill>
              </a:rPr>
              <a:pPr algn="r" defTabSz="964932"/>
              <a:t>3</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90488" y="746125"/>
            <a:ext cx="6629400" cy="3729038"/>
          </a:xfrm>
          <a:ln/>
        </p:spPr>
      </p:sp>
      <p:sp>
        <p:nvSpPr>
          <p:cNvPr id="97285" name="Rectangle 3"/>
          <p:cNvSpPr>
            <a:spLocks noGrp="1" noChangeArrowheads="1"/>
          </p:cNvSpPr>
          <p:nvPr>
            <p:ph type="body" idx="1"/>
          </p:nvPr>
        </p:nvSpPr>
        <p:spPr>
          <a:xfrm>
            <a:off x="907839" y="4721939"/>
            <a:ext cx="4993111" cy="4473416"/>
          </a:xfrm>
          <a:noFill/>
          <a:ln/>
        </p:spPr>
        <p:txBody>
          <a:bodyPr lIns="96545" tIns="48277" rIns="96545" bIns="48277"/>
          <a:lstStyle/>
          <a:p>
            <a:pPr defTabSz="883460">
              <a:defRPr/>
            </a:pPr>
            <a:r>
              <a:rPr lang="sv-SE" b="0" i="0" baseline="0" dirty="0" smtClean="0">
                <a:solidFill>
                  <a:schemeClr val="tx1"/>
                </a:solidFill>
              </a:rPr>
              <a:t>Ny enkätfråga 2017. Bilden visar hur företagen upplever att brottsligheten mot det egna företaget har förändrats de senaste två åren. </a:t>
            </a:r>
            <a:r>
              <a:rPr lang="de-DE" b="0" i="0" noProof="1" smtClean="0">
                <a:solidFill>
                  <a:schemeClr val="tx1"/>
                </a:solidFill>
                <a:cs typeface="Arial" pitchFamily="34" charset="0"/>
              </a:rPr>
              <a:t>Balansmåttet är skillnaden mellan dem som sagt</a:t>
            </a:r>
            <a:r>
              <a:rPr lang="de-DE" b="0" i="0" baseline="0" noProof="1" smtClean="0">
                <a:solidFill>
                  <a:schemeClr val="tx1"/>
                </a:solidFill>
                <a:cs typeface="Arial" pitchFamily="34" charset="0"/>
              </a:rPr>
              <a:t> att brottsligheten har ökat senaste två åren och de som sagt att brottsligheten har minskat de senaste två åren. Ett positivt balansmått betyder alltså att brottsligheten har ökat (pil upp) och ett negativt balansmått betyder att brottsligheten har minskat (pil ner). </a:t>
            </a:r>
          </a:p>
          <a:p>
            <a:pPr defTabSz="883460">
              <a:defRPr/>
            </a:pPr>
            <a:endParaRPr lang="de-DE" b="0" i="0" baseline="0" noProof="1" smtClean="0">
              <a:solidFill>
                <a:schemeClr val="tx1"/>
              </a:solidFill>
              <a:cs typeface="Arial" pitchFamily="34" charset="0"/>
            </a:endParaRPr>
          </a:p>
          <a:p>
            <a:pPr defTabSz="883460">
              <a:defRPr/>
            </a:pPr>
            <a:r>
              <a:rPr lang="de-DE" b="0" i="0" baseline="0" noProof="1" smtClean="0">
                <a:solidFill>
                  <a:schemeClr val="tx1"/>
                </a:solidFill>
                <a:cs typeface="Arial" pitchFamily="34" charset="0"/>
              </a:rPr>
              <a:t>Frågans formulering är: </a:t>
            </a:r>
            <a:r>
              <a:rPr lang="sv-SE" i="1" dirty="0" smtClean="0">
                <a:latin typeface="ScalaSans-Bold"/>
              </a:rPr>
              <a:t>Hur upplever du att brottsligheten mot ditt företag har förändrats under de senaste två (2) åren?</a:t>
            </a:r>
            <a:endParaRPr lang="de-DE" b="0" i="1" baseline="0" noProof="1" smtClean="0">
              <a:solidFill>
                <a:schemeClr val="tx1"/>
              </a:solidFill>
              <a:cs typeface="Arial" pitchFamily="34" charset="0"/>
            </a:endParaRPr>
          </a:p>
          <a:p>
            <a:pPr defTabSz="883460">
              <a:defRPr/>
            </a:pPr>
            <a:endParaRPr lang="de-DE" b="0" i="0" baseline="0" noProof="1" smtClean="0">
              <a:solidFill>
                <a:schemeClr val="tx1"/>
              </a:solidFill>
              <a:cs typeface="Arial" pitchFamily="34" charset="0"/>
            </a:endParaRPr>
          </a:p>
          <a:p>
            <a:pPr defTabSz="883460">
              <a:defRPr/>
            </a:pPr>
            <a:r>
              <a:rPr lang="de-DE" b="0" i="0" baseline="0" noProof="1" smtClean="0">
                <a:solidFill>
                  <a:schemeClr val="tx1"/>
                </a:solidFill>
                <a:cs typeface="Arial" pitchFamily="34" charset="0"/>
              </a:rPr>
              <a:t>För Sverige är fördelningen: Minskat 3 %, Oförändrat 47 %, Ökat 31 %, Vet ej 19 %. Det ger ett balansmått på + 28</a:t>
            </a:r>
          </a:p>
        </p:txBody>
      </p:sp>
    </p:spTree>
    <p:extLst>
      <p:ext uri="{BB962C8B-B14F-4D97-AF65-F5344CB8AC3E}">
        <p14:creationId xmlns:p14="http://schemas.microsoft.com/office/powerpoint/2010/main" val="35741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134">
              <a:defRPr/>
            </a:pPr>
            <a:r>
              <a:rPr lang="sv-SE" i="0" baseline="0" dirty="0" smtClean="0">
                <a:solidFill>
                  <a:schemeClr val="tx1"/>
                </a:solidFill>
              </a:rPr>
              <a:t>Ny enkätfråga 2017. Bilden visar hur företagens och politikernas enkätsvar skiljer sig på frågan om brottslighet mot företag. Bilden visar resultatet från två stycken enkätfrågor:</a:t>
            </a:r>
          </a:p>
          <a:p>
            <a:endParaRPr lang="sv-SE" dirty="0" smtClean="0">
              <a:solidFill>
                <a:schemeClr val="tx1"/>
              </a:solidFill>
            </a:endParaRPr>
          </a:p>
          <a:p>
            <a:pPr eaLnBrk="1" hangingPunct="1"/>
            <a:r>
              <a:rPr lang="de-DE" i="1" noProof="1" smtClean="0">
                <a:solidFill>
                  <a:schemeClr val="tx1"/>
                </a:solidFill>
                <a:cs typeface="Arial" pitchFamily="34" charset="0"/>
              </a:rPr>
              <a:t>Upplever du att brottslighet är ett problem för ditt företag/företagen i kommunen?</a:t>
            </a:r>
          </a:p>
          <a:p>
            <a:pPr eaLnBrk="1" hangingPunct="1"/>
            <a:endParaRPr lang="de-DE" i="1" noProof="1" smtClean="0">
              <a:solidFill>
                <a:schemeClr val="tx1"/>
              </a:solidFill>
              <a:cs typeface="Arial" pitchFamily="34" charset="0"/>
            </a:endParaRPr>
          </a:p>
          <a:p>
            <a:pPr defTabSz="931134">
              <a:defRPr/>
            </a:pPr>
            <a:r>
              <a:rPr lang="de-DE" i="0" noProof="1" smtClean="0">
                <a:solidFill>
                  <a:schemeClr val="tx1"/>
                </a:solidFill>
                <a:cs typeface="Arial" pitchFamily="34" charset="0"/>
              </a:rPr>
              <a:t>För</a:t>
            </a:r>
            <a:r>
              <a:rPr lang="de-DE" i="0" baseline="0" noProof="1" smtClean="0">
                <a:solidFill>
                  <a:schemeClr val="tx1"/>
                </a:solidFill>
                <a:cs typeface="Arial" pitchFamily="34" charset="0"/>
              </a:rPr>
              <a:t> Sverige är fördelningen: </a:t>
            </a:r>
            <a:r>
              <a:rPr lang="de-DE" i="0" baseline="0" noProof="1" smtClean="0">
                <a:cs typeface="Arial" pitchFamily="34" charset="0"/>
              </a:rPr>
              <a:t>I hög utsträckning 11 %, I viss utsträckning 45 %, Inte alls 41 %, Vet ej 4 %.</a:t>
            </a:r>
            <a:endParaRPr lang="de-DE" i="0" noProof="1" smtClean="0">
              <a:cs typeface="Arial" pitchFamily="34" charset="0"/>
            </a:endParaRPr>
          </a:p>
          <a:p>
            <a:endParaRPr lang="sv-SE" dirty="0" smtClean="0">
              <a:solidFill>
                <a:schemeClr val="tx1"/>
              </a:solidFill>
            </a:endParaRPr>
          </a:p>
          <a:p>
            <a:r>
              <a:rPr lang="sv-SE" i="1" dirty="0" smtClean="0">
                <a:latin typeface="ScalaSans-Bold"/>
              </a:rPr>
              <a:t>Hur upplever du att brottsligheten mot ditt företag/företag i kommunen har förändrats under de senaste två (2) åren?</a:t>
            </a:r>
          </a:p>
          <a:p>
            <a:endParaRPr lang="sv-SE" b="0" i="1" dirty="0" smtClean="0">
              <a:solidFill>
                <a:schemeClr val="tx1"/>
              </a:solidFill>
            </a:endParaRPr>
          </a:p>
          <a:p>
            <a:pPr defTabSz="931134">
              <a:defRPr/>
            </a:pPr>
            <a:r>
              <a:rPr lang="de-DE" b="0" i="0" noProof="1" smtClean="0">
                <a:solidFill>
                  <a:schemeClr val="tx1"/>
                </a:solidFill>
                <a:cs typeface="Arial" pitchFamily="34" charset="0"/>
              </a:rPr>
              <a:t>Balansmåttet är skillnaden mellan dem som sagt</a:t>
            </a:r>
            <a:r>
              <a:rPr lang="de-DE" b="0" i="0" baseline="0" noProof="1" smtClean="0">
                <a:solidFill>
                  <a:schemeClr val="tx1"/>
                </a:solidFill>
                <a:cs typeface="Arial" pitchFamily="34" charset="0"/>
              </a:rPr>
              <a:t> att brottsligheten har ökat senaste två åren och de som sagt att brottsligheten har minskat de senaste två åren. Ett positivt balansmått betyder alltså att brottsligheten har ökat (pil upp) och ett negativt balansmått betyder att brottsligheten har minskat (pil ner). </a:t>
            </a:r>
          </a:p>
          <a:p>
            <a:endParaRPr lang="sv-SE" b="0" i="1" dirty="0">
              <a:solidFill>
                <a:schemeClr val="tx1"/>
              </a:solidFill>
            </a:endParaRPr>
          </a:p>
        </p:txBody>
      </p:sp>
      <p:sp>
        <p:nvSpPr>
          <p:cNvPr id="4" name="Slide Number Placeholder 3"/>
          <p:cNvSpPr>
            <a:spLocks noGrp="1"/>
          </p:cNvSpPr>
          <p:nvPr>
            <p:ph type="sldNum" sz="quarter" idx="10"/>
          </p:nvPr>
        </p:nvSpPr>
        <p:spPr/>
        <p:txBody>
          <a:bodyPr/>
          <a:lstStyle/>
          <a:p>
            <a:fld id="{C83EEA35-22DB-4D0B-9E45-57A07DE293E8}" type="slidenum">
              <a:rPr lang="sv-SE">
                <a:solidFill>
                  <a:prstClr val="black"/>
                </a:solidFill>
              </a:rPr>
              <a:pPr/>
              <a:t>4</a:t>
            </a:fld>
            <a:endParaRPr lang="sv-SE">
              <a:solidFill>
                <a:prstClr val="black"/>
              </a:solidFill>
            </a:endParaRPr>
          </a:p>
        </p:txBody>
      </p:sp>
    </p:spTree>
    <p:extLst>
      <p:ext uri="{BB962C8B-B14F-4D97-AF65-F5344CB8AC3E}">
        <p14:creationId xmlns:p14="http://schemas.microsoft.com/office/powerpoint/2010/main" val="2010038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1" y="0"/>
            <a:ext cx="2488695" cy="1477328"/>
          </a:xfrm>
          <a:prstGeom prst="rect">
            <a:avLst/>
          </a:prstGeom>
          <a:noFill/>
        </p:spPr>
        <p:txBody>
          <a:bodyPr wrap="none" rtlCol="0">
            <a:spAutoFit/>
          </a:bodyPr>
          <a:lstStyle/>
          <a:p>
            <a:pPr defTabSz="685800"/>
            <a:r>
              <a:rPr lang="sv-SE" sz="1800" b="1" dirty="0">
                <a:solidFill>
                  <a:srgbClr val="FFFFFF">
                    <a:lumMod val="50000"/>
                  </a:srgbClr>
                </a:solidFill>
              </a:rPr>
              <a:t>Startbild 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print">
            <a:extLst>
              <a:ext uri="{28A0092B-C50C-407E-A947-70E740481C1C}">
                <a14:useLocalDpi xmlns:a14="http://schemas.microsoft.com/office/drawing/2010/main"/>
              </a:ext>
            </a:extLst>
          </a:blip>
          <a:srcRect l="-174"/>
          <a:stretch/>
        </p:blipFill>
        <p:spPr>
          <a:xfrm>
            <a:off x="-12829" y="1026136"/>
            <a:ext cx="9169400" cy="4117365"/>
          </a:xfrm>
          <a:prstGeom prst="rect">
            <a:avLst/>
          </a:prstGeom>
        </p:spPr>
      </p:pic>
      <p:sp>
        <p:nvSpPr>
          <p:cNvPr id="15" name="textruta 5"/>
          <p:cNvSpPr txBox="1"/>
          <p:nvPr userDrawn="1"/>
        </p:nvSpPr>
        <p:spPr>
          <a:xfrm>
            <a:off x="1" y="4649790"/>
            <a:ext cx="328427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Din Hemservice i Boden</a:t>
            </a:r>
          </a:p>
        </p:txBody>
      </p:sp>
    </p:spTree>
    <p:extLst>
      <p:ext uri="{BB962C8B-B14F-4D97-AF65-F5344CB8AC3E}">
        <p14:creationId xmlns:p14="http://schemas.microsoft.com/office/powerpoint/2010/main" val="53306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10</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90"/>
            <a:ext cx="325861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Bonvings</a:t>
            </a:r>
            <a:r>
              <a:rPr lang="sv-SE" sz="1000" b="1" dirty="0">
                <a:solidFill>
                  <a:srgbClr val="FFFFFF"/>
                </a:solidFill>
                <a:cs typeface="Arial"/>
              </a:rPr>
              <a:t> Skor i Nässjö</a:t>
            </a:r>
          </a:p>
        </p:txBody>
      </p:sp>
    </p:spTree>
    <p:extLst>
      <p:ext uri="{BB962C8B-B14F-4D97-AF65-F5344CB8AC3E}">
        <p14:creationId xmlns:p14="http://schemas.microsoft.com/office/powerpoint/2010/main" val="204941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2"/>
            <a:ext cx="9144000" cy="4102100"/>
          </a:xfrm>
          <a:prstGeom prst="rect">
            <a:avLst/>
          </a:prstGeom>
        </p:spPr>
      </p:pic>
      <p:sp>
        <p:nvSpPr>
          <p:cNvPr id="9" name="textruta 5"/>
          <p:cNvSpPr txBox="1"/>
          <p:nvPr userDrawn="1"/>
        </p:nvSpPr>
        <p:spPr>
          <a:xfrm>
            <a:off x="0" y="4649789"/>
            <a:ext cx="35052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Henrix</a:t>
            </a:r>
            <a:r>
              <a:rPr lang="sv-SE" sz="1000" b="1" dirty="0">
                <a:solidFill>
                  <a:srgbClr val="FFFFFF"/>
                </a:solidFill>
                <a:cs typeface="Arial"/>
              </a:rPr>
              <a:t> Grafiska i Huskvarna</a:t>
            </a:r>
          </a:p>
        </p:txBody>
      </p:sp>
    </p:spTree>
    <p:extLst>
      <p:ext uri="{BB962C8B-B14F-4D97-AF65-F5344CB8AC3E}">
        <p14:creationId xmlns:p14="http://schemas.microsoft.com/office/powerpoint/2010/main" val="110552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4" name="textruta 6"/>
          <p:cNvSpPr txBox="1"/>
          <p:nvPr userDrawn="1"/>
        </p:nvSpPr>
        <p:spPr>
          <a:xfrm>
            <a:off x="-1" y="4649789"/>
            <a:ext cx="27686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MillCon</a:t>
            </a:r>
            <a:r>
              <a:rPr lang="sv-SE" sz="1000" b="1" dirty="0">
                <a:solidFill>
                  <a:srgbClr val="FFFFFF"/>
                </a:solidFill>
                <a:cs typeface="Arial"/>
              </a:rPr>
              <a:t> i Kumla</a:t>
            </a:r>
          </a:p>
        </p:txBody>
      </p:sp>
    </p:spTree>
    <p:extLst>
      <p:ext uri="{BB962C8B-B14F-4D97-AF65-F5344CB8AC3E}">
        <p14:creationId xmlns:p14="http://schemas.microsoft.com/office/powerpoint/2010/main" val="349632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90"/>
            <a:ext cx="30861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Byggmästar'n</a:t>
            </a:r>
            <a:r>
              <a:rPr lang="sv-SE" sz="1000" b="1" dirty="0">
                <a:solidFill>
                  <a:srgbClr val="FFFFFF"/>
                </a:solidFill>
                <a:cs typeface="Arial"/>
              </a:rPr>
              <a:t> i Skåne</a:t>
            </a:r>
          </a:p>
        </p:txBody>
      </p:sp>
    </p:spTree>
    <p:extLst>
      <p:ext uri="{BB962C8B-B14F-4D97-AF65-F5344CB8AC3E}">
        <p14:creationId xmlns:p14="http://schemas.microsoft.com/office/powerpoint/2010/main" val="295160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0"/>
            <a:ext cx="9144000" cy="4089401"/>
          </a:xfrm>
          <a:prstGeom prst="rect">
            <a:avLst/>
          </a:prstGeom>
        </p:spPr>
      </p:pic>
      <p:sp>
        <p:nvSpPr>
          <p:cNvPr id="14" name="textruta 5"/>
          <p:cNvSpPr txBox="1"/>
          <p:nvPr userDrawn="1"/>
        </p:nvSpPr>
        <p:spPr>
          <a:xfrm>
            <a:off x="-2" y="4649789"/>
            <a:ext cx="306070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Delikatessen i Malmö</a:t>
            </a:r>
          </a:p>
        </p:txBody>
      </p:sp>
    </p:spTree>
    <p:extLst>
      <p:ext uri="{BB962C8B-B14F-4D97-AF65-F5344CB8AC3E}">
        <p14:creationId xmlns:p14="http://schemas.microsoft.com/office/powerpoint/2010/main" val="27219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16001"/>
            <a:ext cx="9144000" cy="4127500"/>
          </a:xfrm>
          <a:prstGeom prst="rect">
            <a:avLst/>
          </a:prstGeom>
        </p:spPr>
      </p:pic>
      <p:sp>
        <p:nvSpPr>
          <p:cNvPr id="14" name="textruta 3"/>
          <p:cNvSpPr txBox="1"/>
          <p:nvPr userDrawn="1"/>
        </p:nvSpPr>
        <p:spPr>
          <a:xfrm>
            <a:off x="-2" y="4649789"/>
            <a:ext cx="3606802"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Engelholmsglass</a:t>
            </a:r>
            <a:r>
              <a:rPr lang="sv-SE" sz="1000" b="1" dirty="0">
                <a:solidFill>
                  <a:srgbClr val="FFFFFF"/>
                </a:solidFill>
                <a:cs typeface="Arial"/>
              </a:rPr>
              <a:t> i Ängelholm</a:t>
            </a:r>
          </a:p>
        </p:txBody>
      </p:sp>
    </p:spTree>
    <p:extLst>
      <p:ext uri="{BB962C8B-B14F-4D97-AF65-F5344CB8AC3E}">
        <p14:creationId xmlns:p14="http://schemas.microsoft.com/office/powerpoint/2010/main" val="322889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0" y="4649789"/>
            <a:ext cx="31369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Fremlab</a:t>
            </a:r>
            <a:r>
              <a:rPr lang="sv-SE" sz="1000" b="1" dirty="0">
                <a:solidFill>
                  <a:srgbClr val="FFFFFF"/>
                </a:solidFill>
                <a:cs typeface="Arial"/>
              </a:rPr>
              <a:t> i Helsingborg</a:t>
            </a:r>
          </a:p>
        </p:txBody>
      </p:sp>
    </p:spTree>
    <p:extLst>
      <p:ext uri="{BB962C8B-B14F-4D97-AF65-F5344CB8AC3E}">
        <p14:creationId xmlns:p14="http://schemas.microsoft.com/office/powerpoint/2010/main" val="38029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90"/>
            <a:ext cx="32639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Gotlandsägg i Stenkyrka</a:t>
            </a:r>
          </a:p>
        </p:txBody>
      </p:sp>
    </p:spTree>
    <p:extLst>
      <p:ext uri="{BB962C8B-B14F-4D97-AF65-F5344CB8AC3E}">
        <p14:creationId xmlns:p14="http://schemas.microsoft.com/office/powerpoint/2010/main" val="41627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19</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0" y="4649789"/>
            <a:ext cx="27178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Klurifax</a:t>
            </a:r>
            <a:r>
              <a:rPr lang="sv-SE" sz="1000" b="1" dirty="0">
                <a:solidFill>
                  <a:srgbClr val="FFFFFF"/>
                </a:solidFill>
                <a:cs typeface="Arial"/>
              </a:rPr>
              <a:t> i Hörby</a:t>
            </a:r>
          </a:p>
        </p:txBody>
      </p:sp>
    </p:spTree>
    <p:extLst>
      <p:ext uri="{BB962C8B-B14F-4D97-AF65-F5344CB8AC3E}">
        <p14:creationId xmlns:p14="http://schemas.microsoft.com/office/powerpoint/2010/main" val="25278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20</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9"/>
            <a:ext cx="30988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Kullaflyg i Ängelholm</a:t>
            </a:r>
          </a:p>
        </p:txBody>
      </p:sp>
    </p:spTree>
    <p:extLst>
      <p:ext uri="{BB962C8B-B14F-4D97-AF65-F5344CB8AC3E}">
        <p14:creationId xmlns:p14="http://schemas.microsoft.com/office/powerpoint/2010/main" val="16090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9"/>
            <a:ext cx="27432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Gnotec</a:t>
            </a:r>
            <a:r>
              <a:rPr lang="sv-SE" sz="1000" b="1" dirty="0">
                <a:solidFill>
                  <a:srgbClr val="FFFFFF"/>
                </a:solidFill>
                <a:cs typeface="Arial"/>
              </a:rPr>
              <a:t> i Gnosjö</a:t>
            </a:r>
          </a:p>
        </p:txBody>
      </p:sp>
    </p:spTree>
    <p:extLst>
      <p:ext uri="{BB962C8B-B14F-4D97-AF65-F5344CB8AC3E}">
        <p14:creationId xmlns:p14="http://schemas.microsoft.com/office/powerpoint/2010/main" val="155916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4" name="textruta 5"/>
          <p:cNvSpPr txBox="1"/>
          <p:nvPr userDrawn="1"/>
        </p:nvSpPr>
        <p:spPr>
          <a:xfrm>
            <a:off x="0" y="4649789"/>
            <a:ext cx="279676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Eksjöhus i Eksjö</a:t>
            </a:r>
          </a:p>
        </p:txBody>
      </p:sp>
    </p:spTree>
    <p:extLst>
      <p:ext uri="{BB962C8B-B14F-4D97-AF65-F5344CB8AC3E}">
        <p14:creationId xmlns:p14="http://schemas.microsoft.com/office/powerpoint/2010/main" val="405313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6" name="textruta 3"/>
          <p:cNvSpPr txBox="1"/>
          <p:nvPr userDrawn="1"/>
        </p:nvSpPr>
        <p:spPr>
          <a:xfrm>
            <a:off x="0" y="4649789"/>
            <a:ext cx="3403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Liselotte Lööf i Stockholm</a:t>
            </a:r>
          </a:p>
        </p:txBody>
      </p:sp>
    </p:spTree>
    <p:extLst>
      <p:ext uri="{BB962C8B-B14F-4D97-AF65-F5344CB8AC3E}">
        <p14:creationId xmlns:p14="http://schemas.microsoft.com/office/powerpoint/2010/main" val="312079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90"/>
            <a:ext cx="3276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Online </a:t>
            </a:r>
            <a:r>
              <a:rPr lang="sv-SE" sz="1000" b="1" dirty="0" err="1">
                <a:solidFill>
                  <a:srgbClr val="FFFFFF"/>
                </a:solidFill>
                <a:cs typeface="Arial"/>
              </a:rPr>
              <a:t>Fulfillment</a:t>
            </a:r>
            <a:r>
              <a:rPr lang="sv-SE" sz="1000" b="1" dirty="0">
                <a:solidFill>
                  <a:srgbClr val="FFFFFF"/>
                </a:solidFill>
                <a:cs typeface="Arial"/>
              </a:rPr>
              <a:t> i Lund</a:t>
            </a:r>
          </a:p>
        </p:txBody>
      </p:sp>
    </p:spTree>
    <p:extLst>
      <p:ext uri="{BB962C8B-B14F-4D97-AF65-F5344CB8AC3E}">
        <p14:creationId xmlns:p14="http://schemas.microsoft.com/office/powerpoint/2010/main" val="125491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90"/>
            <a:ext cx="31623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Perssons Buss i Visby</a:t>
            </a:r>
          </a:p>
        </p:txBody>
      </p:sp>
    </p:spTree>
    <p:extLst>
      <p:ext uri="{BB962C8B-B14F-4D97-AF65-F5344CB8AC3E}">
        <p14:creationId xmlns:p14="http://schemas.microsoft.com/office/powerpoint/2010/main" val="31857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90"/>
            <a:ext cx="44704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Rosa Tornet Montessoriförskola i Jönköping</a:t>
            </a:r>
          </a:p>
        </p:txBody>
      </p:sp>
    </p:spTree>
    <p:extLst>
      <p:ext uri="{BB962C8B-B14F-4D97-AF65-F5344CB8AC3E}">
        <p14:creationId xmlns:p14="http://schemas.microsoft.com/office/powerpoint/2010/main" val="327802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1"/>
          </a:xfrm>
          <a:prstGeom prst="rect">
            <a:avLst/>
          </a:prstGeom>
        </p:spPr>
      </p:pic>
      <p:sp>
        <p:nvSpPr>
          <p:cNvPr id="14" name="textruta 3"/>
          <p:cNvSpPr txBox="1"/>
          <p:nvPr userDrawn="1"/>
        </p:nvSpPr>
        <p:spPr>
          <a:xfrm>
            <a:off x="1" y="4649790"/>
            <a:ext cx="32258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Slite Stenhuggeri i Slite</a:t>
            </a:r>
          </a:p>
        </p:txBody>
      </p:sp>
    </p:spTree>
    <p:extLst>
      <p:ext uri="{BB962C8B-B14F-4D97-AF65-F5344CB8AC3E}">
        <p14:creationId xmlns:p14="http://schemas.microsoft.com/office/powerpoint/2010/main" val="76318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90"/>
            <a:ext cx="3276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Städpulsen i Stockholm</a:t>
            </a:r>
          </a:p>
        </p:txBody>
      </p:sp>
    </p:spTree>
    <p:extLst>
      <p:ext uri="{BB962C8B-B14F-4D97-AF65-F5344CB8AC3E}">
        <p14:creationId xmlns:p14="http://schemas.microsoft.com/office/powerpoint/2010/main" val="401423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92200"/>
            <a:ext cx="9144000" cy="4051301"/>
          </a:xfrm>
          <a:prstGeom prst="rect">
            <a:avLst/>
          </a:prstGeom>
        </p:spPr>
      </p:pic>
      <p:sp>
        <p:nvSpPr>
          <p:cNvPr id="14" name="textruta 3"/>
          <p:cNvSpPr txBox="1"/>
          <p:nvPr userDrawn="1"/>
        </p:nvSpPr>
        <p:spPr>
          <a:xfrm>
            <a:off x="0" y="4649790"/>
            <a:ext cx="37719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Apladalen</a:t>
            </a:r>
            <a:r>
              <a:rPr lang="sv-SE" sz="1000" b="1" dirty="0">
                <a:solidFill>
                  <a:srgbClr val="FFFFFF"/>
                </a:solidFill>
                <a:cs typeface="Arial"/>
              </a:rPr>
              <a:t> Vårdcentral i Värnamo</a:t>
            </a:r>
          </a:p>
        </p:txBody>
      </p:sp>
    </p:spTree>
    <p:extLst>
      <p:ext uri="{BB962C8B-B14F-4D97-AF65-F5344CB8AC3E}">
        <p14:creationId xmlns:p14="http://schemas.microsoft.com/office/powerpoint/2010/main" val="107088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20"/>
            <a:ext cx="9144000" cy="4117181"/>
          </a:xfrm>
        </p:spPr>
        <p:txBody>
          <a:bodyPr/>
          <a:lstStyle>
            <a:lvl1pPr marL="0" indent="0">
              <a:buNone/>
              <a:defRPr sz="3200">
                <a:solidFill>
                  <a:schemeClr val="tx1"/>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3" y="0"/>
            <a:ext cx="2236510" cy="1754326"/>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29 EGEN</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lägga in ett </a:t>
            </a:r>
            <a:br>
              <a:rPr lang="sv-SE" sz="1800" dirty="0">
                <a:solidFill>
                  <a:srgbClr val="FFFFFF">
                    <a:lumMod val="50000"/>
                  </a:srgbClr>
                </a:solidFill>
              </a:rPr>
            </a:br>
            <a:r>
              <a:rPr lang="sv-SE" sz="1800" dirty="0">
                <a:solidFill>
                  <a:srgbClr val="FFFFFF">
                    <a:lumMod val="50000"/>
                  </a:srgbClr>
                </a:solidFill>
              </a:rPr>
              <a:t>eget startfoto klicka </a:t>
            </a:r>
            <a:br>
              <a:rPr lang="sv-SE" sz="1800" dirty="0">
                <a:solidFill>
                  <a:srgbClr val="FFFFFF">
                    <a:lumMod val="50000"/>
                  </a:srgbClr>
                </a:solidFill>
              </a:rPr>
            </a:br>
            <a:r>
              <a:rPr lang="sv-SE" sz="1800" dirty="0">
                <a:solidFill>
                  <a:srgbClr val="FFFFFF">
                    <a:lumMod val="50000"/>
                  </a:srgbClr>
                </a:solidFill>
              </a:rPr>
              <a:t>på ikonen i mitten </a:t>
            </a:r>
            <a:br>
              <a:rPr lang="sv-SE" sz="1800" dirty="0">
                <a:solidFill>
                  <a:srgbClr val="FFFFFF">
                    <a:lumMod val="50000"/>
                  </a:srgbClr>
                </a:solidFill>
              </a:rPr>
            </a:br>
            <a:r>
              <a:rPr lang="sv-SE" sz="1800" dirty="0">
                <a:solidFill>
                  <a:srgbClr val="FFFFFF">
                    <a:lumMod val="50000"/>
                  </a:srgbClr>
                </a:solidFill>
              </a:rPr>
              <a:t>och hämta det </a:t>
            </a:r>
            <a:br>
              <a:rPr lang="sv-SE" sz="1800" dirty="0">
                <a:solidFill>
                  <a:srgbClr val="FFFFFF">
                    <a:lumMod val="50000"/>
                  </a:srgbClr>
                </a:solidFill>
              </a:rPr>
            </a:br>
            <a:r>
              <a:rPr lang="sv-SE" sz="1800" dirty="0">
                <a:solidFill>
                  <a:srgbClr val="FFFFFF">
                    <a:lumMod val="50000"/>
                  </a:srgbClr>
                </a:solidFill>
              </a:rPr>
              <a:t>önskade fotot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40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2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8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2"/>
            <a:ext cx="9144000" cy="4102100"/>
          </a:xfrm>
          <a:prstGeom prst="rect">
            <a:avLst/>
          </a:prstGeom>
        </p:spPr>
      </p:pic>
      <p:sp>
        <p:nvSpPr>
          <p:cNvPr id="9" name="textruta 5"/>
          <p:cNvSpPr txBox="1"/>
          <p:nvPr userDrawn="1"/>
        </p:nvSpPr>
        <p:spPr>
          <a:xfrm>
            <a:off x="0" y="4649789"/>
            <a:ext cx="35052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Henrix</a:t>
            </a:r>
            <a:r>
              <a:rPr lang="sv-SE" sz="1000" b="1" dirty="0">
                <a:solidFill>
                  <a:srgbClr val="FFFFFF"/>
                </a:solidFill>
                <a:cs typeface="Arial"/>
              </a:rPr>
              <a:t> Grafiska i Huskvarna</a:t>
            </a:r>
          </a:p>
        </p:txBody>
      </p:sp>
    </p:spTree>
    <p:extLst>
      <p:ext uri="{BB962C8B-B14F-4D97-AF65-F5344CB8AC3E}">
        <p14:creationId xmlns:p14="http://schemas.microsoft.com/office/powerpoint/2010/main" val="67766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b="-1"/>
          <a:stretch/>
        </p:blipFill>
        <p:spPr>
          <a:xfrm>
            <a:off x="0" y="1033464"/>
            <a:ext cx="9144000" cy="4110037"/>
          </a:xfrm>
          <a:prstGeom prst="rect">
            <a:avLst/>
          </a:prstGeom>
        </p:spPr>
      </p:pic>
      <p:sp>
        <p:nvSpPr>
          <p:cNvPr id="10"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28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65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85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06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60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80"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a:xfrm>
            <a:off x="403150"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35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6"/>
            <a:ext cx="3373200" cy="240115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5"/>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63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80" y="1263253"/>
            <a:ext cx="8184847" cy="3042056"/>
          </a:xfrm>
        </p:spPr>
        <p:txBody>
          <a:bodyPr tIns="36000"/>
          <a:lstStyle>
            <a:lvl1pPr marL="0" indent="0">
              <a:lnSpc>
                <a:spcPct val="90000"/>
              </a:lnSpc>
              <a:buFontTx/>
              <a:buNone/>
              <a:defRPr/>
            </a:lvl1pPr>
            <a:lvl2pPr marL="179384"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84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6"/>
            <a:ext cx="3373200" cy="240115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80" y="250505"/>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4"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2017-06-08</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68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2017-06-08</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286727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4" name="textruta 6"/>
          <p:cNvSpPr txBox="1"/>
          <p:nvPr userDrawn="1"/>
        </p:nvSpPr>
        <p:spPr>
          <a:xfrm>
            <a:off x="-1" y="4649789"/>
            <a:ext cx="27686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MillCon</a:t>
            </a:r>
            <a:r>
              <a:rPr lang="sv-SE" sz="1000" b="1" dirty="0">
                <a:solidFill>
                  <a:srgbClr val="FFFFFF"/>
                </a:solidFill>
                <a:cs typeface="Arial"/>
              </a:rPr>
              <a:t> i Kumla</a:t>
            </a:r>
          </a:p>
        </p:txBody>
      </p:sp>
    </p:spTree>
    <p:extLst>
      <p:ext uri="{BB962C8B-B14F-4D97-AF65-F5344CB8AC3E}">
        <p14:creationId xmlns:p14="http://schemas.microsoft.com/office/powerpoint/2010/main" val="278763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2017-06-08</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383025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9"/>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7"/>
            <a:ext cx="4229894" cy="273844"/>
          </a:xfrm>
          <a:prstGeom prst="rect">
            <a:avLst/>
          </a:prstGeom>
        </p:spPr>
        <p:txBody>
          <a:bodyPr/>
          <a:lstStyle>
            <a:lvl1pPr>
              <a:defRPr>
                <a:solidFill>
                  <a:schemeClr val="tx1"/>
                </a:solidFill>
              </a:defRPr>
            </a:lvl1pPr>
          </a:lstStyle>
          <a:p>
            <a:endParaRPr lang="de-DE"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7100153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6"/>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4"/>
            <a:ext cx="2133600" cy="273844"/>
          </a:xfrm>
          <a:prstGeom prst="rect">
            <a:avLst/>
          </a:prstGeom>
        </p:spPr>
        <p:txBody>
          <a:bodyPr/>
          <a:lstStyle/>
          <a:p>
            <a:fld id="{E373F149-83C4-4179-9681-702531CCFDAC}" type="datetimeFigureOut">
              <a:rPr lang="de-DE" smtClean="0">
                <a:solidFill>
                  <a:srgbClr val="33414E"/>
                </a:solidFill>
              </a:rPr>
              <a:pPr/>
              <a:t>08.06.2017</a:t>
            </a:fld>
            <a:endParaRPr lang="de-DE">
              <a:solidFill>
                <a:srgbClr val="33414E"/>
              </a:solidFill>
            </a:endParaRPr>
          </a:p>
        </p:txBody>
      </p:sp>
      <p:sp>
        <p:nvSpPr>
          <p:cNvPr id="4" name="Fußzeilenplatzhalter 3"/>
          <p:cNvSpPr>
            <a:spLocks noGrp="1"/>
          </p:cNvSpPr>
          <p:nvPr>
            <p:ph type="ftr" sz="quarter" idx="11"/>
          </p:nvPr>
        </p:nvSpPr>
        <p:spPr>
          <a:xfrm>
            <a:off x="2457450" y="4767264"/>
            <a:ext cx="4229894" cy="273844"/>
          </a:xfrm>
          <a:prstGeom prst="rect">
            <a:avLst/>
          </a:prstGeom>
        </p:spPr>
        <p:txBody>
          <a:bodyPr/>
          <a:lstStyle/>
          <a:p>
            <a:endParaRPr lang="de-DE">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27097602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1" y="0"/>
            <a:ext cx="2488695" cy="1477328"/>
          </a:xfrm>
          <a:prstGeom prst="rect">
            <a:avLst/>
          </a:prstGeom>
          <a:noFill/>
        </p:spPr>
        <p:txBody>
          <a:bodyPr wrap="none" rtlCol="0">
            <a:spAutoFit/>
          </a:bodyPr>
          <a:lstStyle/>
          <a:p>
            <a:pPr defTabSz="685800"/>
            <a:r>
              <a:rPr lang="sv-SE" sz="1800" b="1" dirty="0">
                <a:solidFill>
                  <a:srgbClr val="FFFFFF">
                    <a:lumMod val="50000"/>
                  </a:srgbClr>
                </a:solidFill>
              </a:rPr>
              <a:t>Startbild 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print">
            <a:extLst>
              <a:ext uri="{28A0092B-C50C-407E-A947-70E740481C1C}">
                <a14:useLocalDpi xmlns:a14="http://schemas.microsoft.com/office/drawing/2010/main"/>
              </a:ext>
            </a:extLst>
          </a:blip>
          <a:srcRect l="-174"/>
          <a:stretch/>
        </p:blipFill>
        <p:spPr>
          <a:xfrm>
            <a:off x="-12829" y="1026136"/>
            <a:ext cx="9169400" cy="4117365"/>
          </a:xfrm>
          <a:prstGeom prst="rect">
            <a:avLst/>
          </a:prstGeom>
        </p:spPr>
      </p:pic>
      <p:sp>
        <p:nvSpPr>
          <p:cNvPr id="15" name="textruta 5"/>
          <p:cNvSpPr txBox="1"/>
          <p:nvPr userDrawn="1"/>
        </p:nvSpPr>
        <p:spPr>
          <a:xfrm>
            <a:off x="1" y="4649790"/>
            <a:ext cx="328427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Din Hemservice i Boden</a:t>
            </a:r>
          </a:p>
        </p:txBody>
      </p:sp>
    </p:spTree>
    <p:extLst>
      <p:ext uri="{BB962C8B-B14F-4D97-AF65-F5344CB8AC3E}">
        <p14:creationId xmlns:p14="http://schemas.microsoft.com/office/powerpoint/2010/main" val="396599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1" y="0"/>
            <a:ext cx="2488695" cy="1477328"/>
          </a:xfrm>
          <a:prstGeom prst="rect">
            <a:avLst/>
          </a:prstGeom>
          <a:noFill/>
        </p:spPr>
        <p:txBody>
          <a:bodyPr wrap="none" rtlCol="0">
            <a:spAutoFit/>
          </a:bodyPr>
          <a:lstStyle/>
          <a:p>
            <a:pPr defTabSz="685800"/>
            <a:r>
              <a:rPr lang="sv-SE" sz="1800" b="1" dirty="0">
                <a:solidFill>
                  <a:srgbClr val="FFFFFF">
                    <a:lumMod val="50000"/>
                  </a:srgbClr>
                </a:solidFill>
              </a:rPr>
              <a:t>Startbild 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90"/>
            <a:ext cx="28956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Duroc</a:t>
            </a:r>
            <a:r>
              <a:rPr lang="sv-SE" sz="1000" b="1" dirty="0">
                <a:solidFill>
                  <a:srgbClr val="FFFFFF"/>
                </a:solidFill>
                <a:cs typeface="Arial"/>
              </a:rPr>
              <a:t> </a:t>
            </a:r>
            <a:r>
              <a:rPr lang="sv-SE" sz="1000" b="1" dirty="0" err="1">
                <a:solidFill>
                  <a:srgbClr val="FFFFFF"/>
                </a:solidFill>
                <a:cs typeface="Arial"/>
              </a:rPr>
              <a:t>Rail</a:t>
            </a:r>
            <a:r>
              <a:rPr lang="sv-SE" sz="1000" b="1" dirty="0">
                <a:solidFill>
                  <a:srgbClr val="FFFFFF"/>
                </a:solidFill>
                <a:cs typeface="Arial"/>
              </a:rPr>
              <a:t> i Luleå</a:t>
            </a:r>
          </a:p>
        </p:txBody>
      </p:sp>
    </p:spTree>
    <p:extLst>
      <p:ext uri="{BB962C8B-B14F-4D97-AF65-F5344CB8AC3E}">
        <p14:creationId xmlns:p14="http://schemas.microsoft.com/office/powerpoint/2010/main" val="188068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3"/>
          <p:cNvSpPr txBox="1"/>
          <p:nvPr userDrawn="1"/>
        </p:nvSpPr>
        <p:spPr>
          <a:xfrm>
            <a:off x="0" y="4649790"/>
            <a:ext cx="2860908"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ICA Maxi i Kumla</a:t>
            </a:r>
          </a:p>
        </p:txBody>
      </p:sp>
    </p:spTree>
    <p:extLst>
      <p:ext uri="{BB962C8B-B14F-4D97-AF65-F5344CB8AC3E}">
        <p14:creationId xmlns:p14="http://schemas.microsoft.com/office/powerpoint/2010/main" val="123979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5"/>
          <p:cNvSpPr txBox="1"/>
          <p:nvPr userDrawn="1"/>
        </p:nvSpPr>
        <p:spPr>
          <a:xfrm>
            <a:off x="-1" y="4649790"/>
            <a:ext cx="4182316"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Grönlunds Orgelbyggeri i Gammelstad</a:t>
            </a:r>
          </a:p>
        </p:txBody>
      </p:sp>
    </p:spTree>
    <p:extLst>
      <p:ext uri="{BB962C8B-B14F-4D97-AF65-F5344CB8AC3E}">
        <p14:creationId xmlns:p14="http://schemas.microsoft.com/office/powerpoint/2010/main" val="424786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1" y="4649789"/>
            <a:ext cx="3207296"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Lindbäcks Bygg i Piteå</a:t>
            </a:r>
          </a:p>
        </p:txBody>
      </p:sp>
    </p:spTree>
    <p:extLst>
      <p:ext uri="{BB962C8B-B14F-4D97-AF65-F5344CB8AC3E}">
        <p14:creationId xmlns:p14="http://schemas.microsoft.com/office/powerpoint/2010/main" val="404154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5"/>
          <p:cNvSpPr txBox="1"/>
          <p:nvPr userDrawn="1"/>
        </p:nvSpPr>
        <p:spPr>
          <a:xfrm>
            <a:off x="0" y="4649789"/>
            <a:ext cx="315598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Nya Läroverket i Luleå</a:t>
            </a:r>
          </a:p>
        </p:txBody>
      </p:sp>
    </p:spTree>
    <p:extLst>
      <p:ext uri="{BB962C8B-B14F-4D97-AF65-F5344CB8AC3E}">
        <p14:creationId xmlns:p14="http://schemas.microsoft.com/office/powerpoint/2010/main" val="175944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3"/>
          <p:cNvSpPr txBox="1"/>
          <p:nvPr userDrawn="1"/>
        </p:nvSpPr>
        <p:spPr>
          <a:xfrm>
            <a:off x="-1" y="4649789"/>
            <a:ext cx="2732617"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Polaris i Boden</a:t>
            </a:r>
          </a:p>
        </p:txBody>
      </p:sp>
    </p:spTree>
    <p:extLst>
      <p:ext uri="{BB962C8B-B14F-4D97-AF65-F5344CB8AC3E}">
        <p14:creationId xmlns:p14="http://schemas.microsoft.com/office/powerpoint/2010/main" val="399971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90"/>
            <a:ext cx="30861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Byggmästar'n</a:t>
            </a:r>
            <a:r>
              <a:rPr lang="sv-SE" sz="1000" b="1" dirty="0">
                <a:solidFill>
                  <a:srgbClr val="FFFFFF"/>
                </a:solidFill>
                <a:cs typeface="Arial"/>
              </a:rPr>
              <a:t> i Skåne</a:t>
            </a:r>
          </a:p>
        </p:txBody>
      </p:sp>
    </p:spTree>
    <p:extLst>
      <p:ext uri="{BB962C8B-B14F-4D97-AF65-F5344CB8AC3E}">
        <p14:creationId xmlns:p14="http://schemas.microsoft.com/office/powerpoint/2010/main" val="12245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9"/>
            <a:ext cx="32040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Stormtrivs i Jönköping</a:t>
            </a:r>
          </a:p>
        </p:txBody>
      </p:sp>
    </p:spTree>
    <p:extLst>
      <p:ext uri="{BB962C8B-B14F-4D97-AF65-F5344CB8AC3E}">
        <p14:creationId xmlns:p14="http://schemas.microsoft.com/office/powerpoint/2010/main" val="36962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9</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9"/>
            <a:ext cx="266847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Sakab i Kumla</a:t>
            </a:r>
          </a:p>
        </p:txBody>
      </p:sp>
    </p:spTree>
    <p:extLst>
      <p:ext uri="{BB962C8B-B14F-4D97-AF65-F5344CB8AC3E}">
        <p14:creationId xmlns:p14="http://schemas.microsoft.com/office/powerpoint/2010/main" val="28817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10</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90"/>
            <a:ext cx="325861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Bonvings</a:t>
            </a:r>
            <a:r>
              <a:rPr lang="sv-SE" sz="1000" b="1" dirty="0">
                <a:solidFill>
                  <a:srgbClr val="FFFFFF"/>
                </a:solidFill>
                <a:cs typeface="Arial"/>
              </a:rPr>
              <a:t> Skor i Nässjö</a:t>
            </a:r>
          </a:p>
        </p:txBody>
      </p:sp>
    </p:spTree>
    <p:extLst>
      <p:ext uri="{BB962C8B-B14F-4D97-AF65-F5344CB8AC3E}">
        <p14:creationId xmlns:p14="http://schemas.microsoft.com/office/powerpoint/2010/main" val="163807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4" name="textruta 5"/>
          <p:cNvSpPr txBox="1"/>
          <p:nvPr userDrawn="1"/>
        </p:nvSpPr>
        <p:spPr>
          <a:xfrm>
            <a:off x="0" y="4649789"/>
            <a:ext cx="279676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Eksjöhus i Eksjö</a:t>
            </a:r>
          </a:p>
        </p:txBody>
      </p:sp>
    </p:spTree>
    <p:extLst>
      <p:ext uri="{BB962C8B-B14F-4D97-AF65-F5344CB8AC3E}">
        <p14:creationId xmlns:p14="http://schemas.microsoft.com/office/powerpoint/2010/main" val="52310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2"/>
            <a:ext cx="9144000" cy="4102100"/>
          </a:xfrm>
          <a:prstGeom prst="rect">
            <a:avLst/>
          </a:prstGeom>
        </p:spPr>
      </p:pic>
      <p:sp>
        <p:nvSpPr>
          <p:cNvPr id="9" name="textruta 5"/>
          <p:cNvSpPr txBox="1"/>
          <p:nvPr userDrawn="1"/>
        </p:nvSpPr>
        <p:spPr>
          <a:xfrm>
            <a:off x="0" y="4649789"/>
            <a:ext cx="35052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Henrix</a:t>
            </a:r>
            <a:r>
              <a:rPr lang="sv-SE" sz="1000" b="1" dirty="0">
                <a:solidFill>
                  <a:srgbClr val="FFFFFF"/>
                </a:solidFill>
                <a:cs typeface="Arial"/>
              </a:rPr>
              <a:t> Grafiska i Huskvarna</a:t>
            </a:r>
          </a:p>
        </p:txBody>
      </p:sp>
    </p:spTree>
    <p:extLst>
      <p:ext uri="{BB962C8B-B14F-4D97-AF65-F5344CB8AC3E}">
        <p14:creationId xmlns:p14="http://schemas.microsoft.com/office/powerpoint/2010/main" val="21017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4" name="textruta 6"/>
          <p:cNvSpPr txBox="1"/>
          <p:nvPr userDrawn="1"/>
        </p:nvSpPr>
        <p:spPr>
          <a:xfrm>
            <a:off x="-1" y="4649789"/>
            <a:ext cx="27686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MillCon</a:t>
            </a:r>
            <a:r>
              <a:rPr lang="sv-SE" sz="1000" b="1" dirty="0">
                <a:solidFill>
                  <a:srgbClr val="FFFFFF"/>
                </a:solidFill>
                <a:cs typeface="Arial"/>
              </a:rPr>
              <a:t> i Kumla</a:t>
            </a:r>
          </a:p>
        </p:txBody>
      </p:sp>
    </p:spTree>
    <p:extLst>
      <p:ext uri="{BB962C8B-B14F-4D97-AF65-F5344CB8AC3E}">
        <p14:creationId xmlns:p14="http://schemas.microsoft.com/office/powerpoint/2010/main" val="378752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90"/>
            <a:ext cx="30861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Byggmästar'n</a:t>
            </a:r>
            <a:r>
              <a:rPr lang="sv-SE" sz="1000" b="1" dirty="0">
                <a:solidFill>
                  <a:srgbClr val="FFFFFF"/>
                </a:solidFill>
                <a:cs typeface="Arial"/>
              </a:rPr>
              <a:t> i Skåne</a:t>
            </a:r>
          </a:p>
        </p:txBody>
      </p:sp>
    </p:spTree>
    <p:extLst>
      <p:ext uri="{BB962C8B-B14F-4D97-AF65-F5344CB8AC3E}">
        <p14:creationId xmlns:p14="http://schemas.microsoft.com/office/powerpoint/2010/main" val="195089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0"/>
            <a:ext cx="9144000" cy="4089401"/>
          </a:xfrm>
          <a:prstGeom prst="rect">
            <a:avLst/>
          </a:prstGeom>
        </p:spPr>
      </p:pic>
      <p:sp>
        <p:nvSpPr>
          <p:cNvPr id="14" name="textruta 5"/>
          <p:cNvSpPr txBox="1"/>
          <p:nvPr userDrawn="1"/>
        </p:nvSpPr>
        <p:spPr>
          <a:xfrm>
            <a:off x="-2" y="4649789"/>
            <a:ext cx="306070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Delikatessen i Malmö</a:t>
            </a:r>
          </a:p>
        </p:txBody>
      </p:sp>
    </p:spTree>
    <p:extLst>
      <p:ext uri="{BB962C8B-B14F-4D97-AF65-F5344CB8AC3E}">
        <p14:creationId xmlns:p14="http://schemas.microsoft.com/office/powerpoint/2010/main" val="32138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16001"/>
            <a:ext cx="9144000" cy="4127500"/>
          </a:xfrm>
          <a:prstGeom prst="rect">
            <a:avLst/>
          </a:prstGeom>
        </p:spPr>
      </p:pic>
      <p:sp>
        <p:nvSpPr>
          <p:cNvPr id="14" name="textruta 3"/>
          <p:cNvSpPr txBox="1"/>
          <p:nvPr userDrawn="1"/>
        </p:nvSpPr>
        <p:spPr>
          <a:xfrm>
            <a:off x="-2" y="4649789"/>
            <a:ext cx="3606802"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Engelholmsglass</a:t>
            </a:r>
            <a:r>
              <a:rPr lang="sv-SE" sz="1000" b="1" dirty="0">
                <a:solidFill>
                  <a:srgbClr val="FFFFFF"/>
                </a:solidFill>
                <a:cs typeface="Arial"/>
              </a:rPr>
              <a:t> i Ängelholm</a:t>
            </a:r>
          </a:p>
        </p:txBody>
      </p:sp>
    </p:spTree>
    <p:extLst>
      <p:ext uri="{BB962C8B-B14F-4D97-AF65-F5344CB8AC3E}">
        <p14:creationId xmlns:p14="http://schemas.microsoft.com/office/powerpoint/2010/main" val="209986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0" y="4649789"/>
            <a:ext cx="31369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Fremlab</a:t>
            </a:r>
            <a:r>
              <a:rPr lang="sv-SE" sz="1000" b="1" dirty="0">
                <a:solidFill>
                  <a:srgbClr val="FFFFFF"/>
                </a:solidFill>
                <a:cs typeface="Arial"/>
              </a:rPr>
              <a:t> i Helsingborg</a:t>
            </a:r>
          </a:p>
        </p:txBody>
      </p:sp>
    </p:spTree>
    <p:extLst>
      <p:ext uri="{BB962C8B-B14F-4D97-AF65-F5344CB8AC3E}">
        <p14:creationId xmlns:p14="http://schemas.microsoft.com/office/powerpoint/2010/main" val="217396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0"/>
            <a:ext cx="9144000" cy="4089401"/>
          </a:xfrm>
          <a:prstGeom prst="rect">
            <a:avLst/>
          </a:prstGeom>
        </p:spPr>
      </p:pic>
      <p:sp>
        <p:nvSpPr>
          <p:cNvPr id="14" name="textruta 5"/>
          <p:cNvSpPr txBox="1"/>
          <p:nvPr userDrawn="1"/>
        </p:nvSpPr>
        <p:spPr>
          <a:xfrm>
            <a:off x="-2" y="4649789"/>
            <a:ext cx="306070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Delikatessen i Malmö</a:t>
            </a:r>
          </a:p>
        </p:txBody>
      </p:sp>
    </p:spTree>
    <p:extLst>
      <p:ext uri="{BB962C8B-B14F-4D97-AF65-F5344CB8AC3E}">
        <p14:creationId xmlns:p14="http://schemas.microsoft.com/office/powerpoint/2010/main" val="419384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90"/>
            <a:ext cx="32639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Gotlandsägg i Stenkyrka</a:t>
            </a:r>
          </a:p>
        </p:txBody>
      </p:sp>
    </p:spTree>
    <p:extLst>
      <p:ext uri="{BB962C8B-B14F-4D97-AF65-F5344CB8AC3E}">
        <p14:creationId xmlns:p14="http://schemas.microsoft.com/office/powerpoint/2010/main" val="177836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19</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0" y="4649789"/>
            <a:ext cx="27178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Klurifax</a:t>
            </a:r>
            <a:r>
              <a:rPr lang="sv-SE" sz="1000" b="1" dirty="0">
                <a:solidFill>
                  <a:srgbClr val="FFFFFF"/>
                </a:solidFill>
                <a:cs typeface="Arial"/>
              </a:rPr>
              <a:t> i Hörby</a:t>
            </a:r>
          </a:p>
        </p:txBody>
      </p:sp>
    </p:spTree>
    <p:extLst>
      <p:ext uri="{BB962C8B-B14F-4D97-AF65-F5344CB8AC3E}">
        <p14:creationId xmlns:p14="http://schemas.microsoft.com/office/powerpoint/2010/main" val="237971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20</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9"/>
            <a:ext cx="30988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Kullaflyg i Ängelholm</a:t>
            </a:r>
          </a:p>
        </p:txBody>
      </p:sp>
    </p:spTree>
    <p:extLst>
      <p:ext uri="{BB962C8B-B14F-4D97-AF65-F5344CB8AC3E}">
        <p14:creationId xmlns:p14="http://schemas.microsoft.com/office/powerpoint/2010/main" val="188252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9"/>
            <a:ext cx="27432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Gnotec</a:t>
            </a:r>
            <a:r>
              <a:rPr lang="sv-SE" sz="1000" b="1" dirty="0">
                <a:solidFill>
                  <a:srgbClr val="FFFFFF"/>
                </a:solidFill>
                <a:cs typeface="Arial"/>
              </a:rPr>
              <a:t> i Gnosjö</a:t>
            </a:r>
          </a:p>
        </p:txBody>
      </p:sp>
    </p:spTree>
    <p:extLst>
      <p:ext uri="{BB962C8B-B14F-4D97-AF65-F5344CB8AC3E}">
        <p14:creationId xmlns:p14="http://schemas.microsoft.com/office/powerpoint/2010/main" val="181795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6" name="textruta 3"/>
          <p:cNvSpPr txBox="1"/>
          <p:nvPr userDrawn="1"/>
        </p:nvSpPr>
        <p:spPr>
          <a:xfrm>
            <a:off x="0" y="4649789"/>
            <a:ext cx="3403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Liselotte Lööf i Stockholm</a:t>
            </a:r>
          </a:p>
        </p:txBody>
      </p:sp>
    </p:spTree>
    <p:extLst>
      <p:ext uri="{BB962C8B-B14F-4D97-AF65-F5344CB8AC3E}">
        <p14:creationId xmlns:p14="http://schemas.microsoft.com/office/powerpoint/2010/main" val="251622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90"/>
            <a:ext cx="3276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Online </a:t>
            </a:r>
            <a:r>
              <a:rPr lang="sv-SE" sz="1000" b="1" dirty="0" err="1">
                <a:solidFill>
                  <a:srgbClr val="FFFFFF"/>
                </a:solidFill>
                <a:cs typeface="Arial"/>
              </a:rPr>
              <a:t>Fulfillment</a:t>
            </a:r>
            <a:r>
              <a:rPr lang="sv-SE" sz="1000" b="1" dirty="0">
                <a:solidFill>
                  <a:srgbClr val="FFFFFF"/>
                </a:solidFill>
                <a:cs typeface="Arial"/>
              </a:rPr>
              <a:t> i Lund</a:t>
            </a:r>
          </a:p>
        </p:txBody>
      </p:sp>
    </p:spTree>
    <p:extLst>
      <p:ext uri="{BB962C8B-B14F-4D97-AF65-F5344CB8AC3E}">
        <p14:creationId xmlns:p14="http://schemas.microsoft.com/office/powerpoint/2010/main" val="385149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90"/>
            <a:ext cx="31623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Perssons Buss i Visby</a:t>
            </a:r>
          </a:p>
        </p:txBody>
      </p:sp>
    </p:spTree>
    <p:extLst>
      <p:ext uri="{BB962C8B-B14F-4D97-AF65-F5344CB8AC3E}">
        <p14:creationId xmlns:p14="http://schemas.microsoft.com/office/powerpoint/2010/main" val="29851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90"/>
            <a:ext cx="44704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Rosa Tornet Montessoriförskola i Jönköping</a:t>
            </a:r>
          </a:p>
        </p:txBody>
      </p:sp>
    </p:spTree>
    <p:extLst>
      <p:ext uri="{BB962C8B-B14F-4D97-AF65-F5344CB8AC3E}">
        <p14:creationId xmlns:p14="http://schemas.microsoft.com/office/powerpoint/2010/main" val="20719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1"/>
          </a:xfrm>
          <a:prstGeom prst="rect">
            <a:avLst/>
          </a:prstGeom>
        </p:spPr>
      </p:pic>
      <p:sp>
        <p:nvSpPr>
          <p:cNvPr id="14" name="textruta 3"/>
          <p:cNvSpPr txBox="1"/>
          <p:nvPr userDrawn="1"/>
        </p:nvSpPr>
        <p:spPr>
          <a:xfrm>
            <a:off x="1" y="4649790"/>
            <a:ext cx="32258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Slite Stenhuggeri i Slite</a:t>
            </a:r>
          </a:p>
        </p:txBody>
      </p:sp>
    </p:spTree>
    <p:extLst>
      <p:ext uri="{BB962C8B-B14F-4D97-AF65-F5344CB8AC3E}">
        <p14:creationId xmlns:p14="http://schemas.microsoft.com/office/powerpoint/2010/main" val="123434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90"/>
            <a:ext cx="3276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Städpulsen i Stockholm</a:t>
            </a:r>
          </a:p>
        </p:txBody>
      </p:sp>
    </p:spTree>
    <p:extLst>
      <p:ext uri="{BB962C8B-B14F-4D97-AF65-F5344CB8AC3E}">
        <p14:creationId xmlns:p14="http://schemas.microsoft.com/office/powerpoint/2010/main" val="373283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16001"/>
            <a:ext cx="9144000" cy="4127500"/>
          </a:xfrm>
          <a:prstGeom prst="rect">
            <a:avLst/>
          </a:prstGeom>
        </p:spPr>
      </p:pic>
      <p:sp>
        <p:nvSpPr>
          <p:cNvPr id="14" name="textruta 3"/>
          <p:cNvSpPr txBox="1"/>
          <p:nvPr userDrawn="1"/>
        </p:nvSpPr>
        <p:spPr>
          <a:xfrm>
            <a:off x="-2" y="4649789"/>
            <a:ext cx="3606802"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Engelholmsglass</a:t>
            </a:r>
            <a:r>
              <a:rPr lang="sv-SE" sz="1000" b="1" dirty="0">
                <a:solidFill>
                  <a:srgbClr val="FFFFFF"/>
                </a:solidFill>
                <a:cs typeface="Arial"/>
              </a:rPr>
              <a:t> i Ängelholm</a:t>
            </a:r>
          </a:p>
        </p:txBody>
      </p:sp>
    </p:spTree>
    <p:extLst>
      <p:ext uri="{BB962C8B-B14F-4D97-AF65-F5344CB8AC3E}">
        <p14:creationId xmlns:p14="http://schemas.microsoft.com/office/powerpoint/2010/main" val="52858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92200"/>
            <a:ext cx="9144000" cy="4051301"/>
          </a:xfrm>
          <a:prstGeom prst="rect">
            <a:avLst/>
          </a:prstGeom>
        </p:spPr>
      </p:pic>
      <p:sp>
        <p:nvSpPr>
          <p:cNvPr id="14" name="textruta 3"/>
          <p:cNvSpPr txBox="1"/>
          <p:nvPr userDrawn="1"/>
        </p:nvSpPr>
        <p:spPr>
          <a:xfrm>
            <a:off x="0" y="4649790"/>
            <a:ext cx="37719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Apladalen</a:t>
            </a:r>
            <a:r>
              <a:rPr lang="sv-SE" sz="1000" b="1" dirty="0">
                <a:solidFill>
                  <a:srgbClr val="FFFFFF"/>
                </a:solidFill>
                <a:cs typeface="Arial"/>
              </a:rPr>
              <a:t> Vårdcentral i Värnamo</a:t>
            </a:r>
          </a:p>
        </p:txBody>
      </p:sp>
    </p:spTree>
    <p:extLst>
      <p:ext uri="{BB962C8B-B14F-4D97-AF65-F5344CB8AC3E}">
        <p14:creationId xmlns:p14="http://schemas.microsoft.com/office/powerpoint/2010/main" val="95724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20"/>
            <a:ext cx="9144000" cy="4117181"/>
          </a:xfrm>
        </p:spPr>
        <p:txBody>
          <a:bodyPr/>
          <a:lstStyle>
            <a:lvl1pPr marL="0" indent="0">
              <a:buNone/>
              <a:defRPr sz="3200">
                <a:solidFill>
                  <a:schemeClr val="tx1"/>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3" y="0"/>
            <a:ext cx="2236510" cy="1754326"/>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29 EGEN</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lägga in ett </a:t>
            </a:r>
            <a:br>
              <a:rPr lang="sv-SE" sz="1800" dirty="0">
                <a:solidFill>
                  <a:srgbClr val="FFFFFF">
                    <a:lumMod val="50000"/>
                  </a:srgbClr>
                </a:solidFill>
              </a:rPr>
            </a:br>
            <a:r>
              <a:rPr lang="sv-SE" sz="1800" dirty="0">
                <a:solidFill>
                  <a:srgbClr val="FFFFFF">
                    <a:lumMod val="50000"/>
                  </a:srgbClr>
                </a:solidFill>
              </a:rPr>
              <a:t>eget startfoto klicka </a:t>
            </a:r>
            <a:br>
              <a:rPr lang="sv-SE" sz="1800" dirty="0">
                <a:solidFill>
                  <a:srgbClr val="FFFFFF">
                    <a:lumMod val="50000"/>
                  </a:srgbClr>
                </a:solidFill>
              </a:rPr>
            </a:br>
            <a:r>
              <a:rPr lang="sv-SE" sz="1800" dirty="0">
                <a:solidFill>
                  <a:srgbClr val="FFFFFF">
                    <a:lumMod val="50000"/>
                  </a:srgbClr>
                </a:solidFill>
              </a:rPr>
              <a:t>på ikonen i mitten </a:t>
            </a:r>
            <a:br>
              <a:rPr lang="sv-SE" sz="1800" dirty="0">
                <a:solidFill>
                  <a:srgbClr val="FFFFFF">
                    <a:lumMod val="50000"/>
                  </a:srgbClr>
                </a:solidFill>
              </a:rPr>
            </a:br>
            <a:r>
              <a:rPr lang="sv-SE" sz="1800" dirty="0">
                <a:solidFill>
                  <a:srgbClr val="FFFFFF">
                    <a:lumMod val="50000"/>
                  </a:srgbClr>
                </a:solidFill>
              </a:rPr>
              <a:t>och hämta det </a:t>
            </a:r>
            <a:br>
              <a:rPr lang="sv-SE" sz="1800" dirty="0">
                <a:solidFill>
                  <a:srgbClr val="FFFFFF">
                    <a:lumMod val="50000"/>
                  </a:srgbClr>
                </a:solidFill>
              </a:rPr>
            </a:br>
            <a:r>
              <a:rPr lang="sv-SE" sz="1800" dirty="0">
                <a:solidFill>
                  <a:srgbClr val="FFFFFF">
                    <a:lumMod val="50000"/>
                  </a:srgbClr>
                </a:solidFill>
              </a:rPr>
              <a:t>önskade fotot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75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47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42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b="-1"/>
          <a:stretch/>
        </p:blipFill>
        <p:spPr>
          <a:xfrm>
            <a:off x="0" y="1033464"/>
            <a:ext cx="9144000" cy="4110037"/>
          </a:xfrm>
          <a:prstGeom prst="rect">
            <a:avLst/>
          </a:prstGeom>
        </p:spPr>
      </p:pic>
      <p:sp>
        <p:nvSpPr>
          <p:cNvPr id="10"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5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6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1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10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78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80"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a:xfrm>
            <a:off x="403150"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40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0" y="4649789"/>
            <a:ext cx="31369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Fremlab</a:t>
            </a:r>
            <a:r>
              <a:rPr lang="sv-SE" sz="1000" b="1" dirty="0">
                <a:solidFill>
                  <a:srgbClr val="FFFFFF"/>
                </a:solidFill>
                <a:cs typeface="Arial"/>
              </a:rPr>
              <a:t> i Helsingborg</a:t>
            </a:r>
          </a:p>
        </p:txBody>
      </p:sp>
    </p:spTree>
    <p:extLst>
      <p:ext uri="{BB962C8B-B14F-4D97-AF65-F5344CB8AC3E}">
        <p14:creationId xmlns:p14="http://schemas.microsoft.com/office/powerpoint/2010/main" val="398116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6"/>
            <a:ext cx="3373200" cy="240115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5"/>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66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80" y="1263253"/>
            <a:ext cx="8184847" cy="3042056"/>
          </a:xfrm>
        </p:spPr>
        <p:txBody>
          <a:bodyPr tIns="36000"/>
          <a:lstStyle>
            <a:lvl1pPr marL="0" indent="0">
              <a:lnSpc>
                <a:spcPct val="90000"/>
              </a:lnSpc>
              <a:buFontTx/>
              <a:buNone/>
              <a:defRPr/>
            </a:lvl1pPr>
            <a:lvl2pPr marL="179384"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63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6"/>
            <a:ext cx="3373200" cy="240115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80" y="250505"/>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4"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2017-06-08</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47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2017-06-08</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02541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2017-06-08</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01828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9"/>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7"/>
            <a:ext cx="4229894" cy="273844"/>
          </a:xfrm>
          <a:prstGeom prst="rect">
            <a:avLst/>
          </a:prstGeom>
        </p:spPr>
        <p:txBody>
          <a:bodyPr/>
          <a:lstStyle>
            <a:lvl1pPr>
              <a:defRPr>
                <a:solidFill>
                  <a:schemeClr val="tx1"/>
                </a:solidFill>
              </a:defRPr>
            </a:lvl1pPr>
          </a:lstStyle>
          <a:p>
            <a:endParaRPr lang="de-DE"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31609431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6"/>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4"/>
            <a:ext cx="2133600" cy="273844"/>
          </a:xfrm>
          <a:prstGeom prst="rect">
            <a:avLst/>
          </a:prstGeom>
        </p:spPr>
        <p:txBody>
          <a:bodyPr/>
          <a:lstStyle/>
          <a:p>
            <a:fld id="{E373F149-83C4-4179-9681-702531CCFDAC}" type="datetimeFigureOut">
              <a:rPr lang="de-DE" smtClean="0">
                <a:solidFill>
                  <a:srgbClr val="33414E"/>
                </a:solidFill>
              </a:rPr>
              <a:pPr/>
              <a:t>08.06.2017</a:t>
            </a:fld>
            <a:endParaRPr lang="de-DE">
              <a:solidFill>
                <a:srgbClr val="33414E"/>
              </a:solidFill>
            </a:endParaRPr>
          </a:p>
        </p:txBody>
      </p:sp>
      <p:sp>
        <p:nvSpPr>
          <p:cNvPr id="4" name="Fußzeilenplatzhalter 3"/>
          <p:cNvSpPr>
            <a:spLocks noGrp="1"/>
          </p:cNvSpPr>
          <p:nvPr>
            <p:ph type="ftr" sz="quarter" idx="11"/>
          </p:nvPr>
        </p:nvSpPr>
        <p:spPr>
          <a:xfrm>
            <a:off x="2457450" y="4767264"/>
            <a:ext cx="4229894" cy="273844"/>
          </a:xfrm>
          <a:prstGeom prst="rect">
            <a:avLst/>
          </a:prstGeom>
        </p:spPr>
        <p:txBody>
          <a:bodyPr/>
          <a:lstStyle/>
          <a:p>
            <a:endParaRPr lang="de-DE">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37178266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1" y="0"/>
            <a:ext cx="2488695" cy="1477328"/>
          </a:xfrm>
          <a:prstGeom prst="rect">
            <a:avLst/>
          </a:prstGeom>
          <a:noFill/>
        </p:spPr>
        <p:txBody>
          <a:bodyPr wrap="none" rtlCol="0">
            <a:spAutoFit/>
          </a:bodyPr>
          <a:lstStyle/>
          <a:p>
            <a:pPr defTabSz="685800"/>
            <a:r>
              <a:rPr lang="sv-SE" sz="1800" b="1" dirty="0">
                <a:solidFill>
                  <a:srgbClr val="FFFFFF">
                    <a:lumMod val="50000"/>
                  </a:srgbClr>
                </a:solidFill>
              </a:rPr>
              <a:t>Startbild 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print">
            <a:extLst>
              <a:ext uri="{28A0092B-C50C-407E-A947-70E740481C1C}">
                <a14:useLocalDpi xmlns:a14="http://schemas.microsoft.com/office/drawing/2010/main"/>
              </a:ext>
            </a:extLst>
          </a:blip>
          <a:srcRect l="-174"/>
          <a:stretch/>
        </p:blipFill>
        <p:spPr>
          <a:xfrm>
            <a:off x="-12829" y="1026136"/>
            <a:ext cx="9169400" cy="4117365"/>
          </a:xfrm>
          <a:prstGeom prst="rect">
            <a:avLst/>
          </a:prstGeom>
        </p:spPr>
      </p:pic>
      <p:sp>
        <p:nvSpPr>
          <p:cNvPr id="15" name="textruta 5"/>
          <p:cNvSpPr txBox="1"/>
          <p:nvPr userDrawn="1"/>
        </p:nvSpPr>
        <p:spPr>
          <a:xfrm>
            <a:off x="1" y="4649790"/>
            <a:ext cx="328427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Din Hemservice i Boden</a:t>
            </a:r>
          </a:p>
        </p:txBody>
      </p:sp>
    </p:spTree>
    <p:extLst>
      <p:ext uri="{BB962C8B-B14F-4D97-AF65-F5344CB8AC3E}">
        <p14:creationId xmlns:p14="http://schemas.microsoft.com/office/powerpoint/2010/main" val="347148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1" y="0"/>
            <a:ext cx="2488695" cy="1477328"/>
          </a:xfrm>
          <a:prstGeom prst="rect">
            <a:avLst/>
          </a:prstGeom>
          <a:noFill/>
        </p:spPr>
        <p:txBody>
          <a:bodyPr wrap="none" rtlCol="0">
            <a:spAutoFit/>
          </a:bodyPr>
          <a:lstStyle/>
          <a:p>
            <a:pPr defTabSz="685800"/>
            <a:r>
              <a:rPr lang="sv-SE" sz="1800" b="1" dirty="0">
                <a:solidFill>
                  <a:srgbClr val="FFFFFF">
                    <a:lumMod val="50000"/>
                  </a:srgbClr>
                </a:solidFill>
              </a:rPr>
              <a:t>Startbild 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90"/>
            <a:ext cx="28956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Duroc</a:t>
            </a:r>
            <a:r>
              <a:rPr lang="sv-SE" sz="1000" b="1" dirty="0">
                <a:solidFill>
                  <a:srgbClr val="FFFFFF"/>
                </a:solidFill>
                <a:cs typeface="Arial"/>
              </a:rPr>
              <a:t> </a:t>
            </a:r>
            <a:r>
              <a:rPr lang="sv-SE" sz="1000" b="1" dirty="0" err="1">
                <a:solidFill>
                  <a:srgbClr val="FFFFFF"/>
                </a:solidFill>
                <a:cs typeface="Arial"/>
              </a:rPr>
              <a:t>Rail</a:t>
            </a:r>
            <a:r>
              <a:rPr lang="sv-SE" sz="1000" b="1" dirty="0">
                <a:solidFill>
                  <a:srgbClr val="FFFFFF"/>
                </a:solidFill>
                <a:cs typeface="Arial"/>
              </a:rPr>
              <a:t> i Luleå</a:t>
            </a:r>
          </a:p>
        </p:txBody>
      </p:sp>
    </p:spTree>
    <p:extLst>
      <p:ext uri="{BB962C8B-B14F-4D97-AF65-F5344CB8AC3E}">
        <p14:creationId xmlns:p14="http://schemas.microsoft.com/office/powerpoint/2010/main" val="133174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3"/>
          <p:cNvSpPr txBox="1"/>
          <p:nvPr userDrawn="1"/>
        </p:nvSpPr>
        <p:spPr>
          <a:xfrm>
            <a:off x="0" y="4649790"/>
            <a:ext cx="2860908"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ICA Maxi i Kumla</a:t>
            </a:r>
          </a:p>
        </p:txBody>
      </p:sp>
    </p:spTree>
    <p:extLst>
      <p:ext uri="{BB962C8B-B14F-4D97-AF65-F5344CB8AC3E}">
        <p14:creationId xmlns:p14="http://schemas.microsoft.com/office/powerpoint/2010/main" val="428460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90"/>
            <a:ext cx="32639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Gotlandsägg i Stenkyrka</a:t>
            </a:r>
          </a:p>
        </p:txBody>
      </p:sp>
    </p:spTree>
    <p:extLst>
      <p:ext uri="{BB962C8B-B14F-4D97-AF65-F5344CB8AC3E}">
        <p14:creationId xmlns:p14="http://schemas.microsoft.com/office/powerpoint/2010/main" val="156582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5"/>
          <p:cNvSpPr txBox="1"/>
          <p:nvPr userDrawn="1"/>
        </p:nvSpPr>
        <p:spPr>
          <a:xfrm>
            <a:off x="-1" y="4649790"/>
            <a:ext cx="4182316"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Grönlunds Orgelbyggeri i Gammelstad</a:t>
            </a:r>
          </a:p>
        </p:txBody>
      </p:sp>
    </p:spTree>
    <p:extLst>
      <p:ext uri="{BB962C8B-B14F-4D97-AF65-F5344CB8AC3E}">
        <p14:creationId xmlns:p14="http://schemas.microsoft.com/office/powerpoint/2010/main" val="97579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1" y="4649789"/>
            <a:ext cx="3207296"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Lindbäcks Bygg i Piteå</a:t>
            </a:r>
          </a:p>
        </p:txBody>
      </p:sp>
    </p:spTree>
    <p:extLst>
      <p:ext uri="{BB962C8B-B14F-4D97-AF65-F5344CB8AC3E}">
        <p14:creationId xmlns:p14="http://schemas.microsoft.com/office/powerpoint/2010/main" val="228371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5"/>
          <p:cNvSpPr txBox="1"/>
          <p:nvPr userDrawn="1"/>
        </p:nvSpPr>
        <p:spPr>
          <a:xfrm>
            <a:off x="0" y="4649789"/>
            <a:ext cx="315598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Nya Läroverket i Luleå</a:t>
            </a:r>
          </a:p>
        </p:txBody>
      </p:sp>
    </p:spTree>
    <p:extLst>
      <p:ext uri="{BB962C8B-B14F-4D97-AF65-F5344CB8AC3E}">
        <p14:creationId xmlns:p14="http://schemas.microsoft.com/office/powerpoint/2010/main" val="71801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3"/>
          <p:cNvSpPr txBox="1"/>
          <p:nvPr userDrawn="1"/>
        </p:nvSpPr>
        <p:spPr>
          <a:xfrm>
            <a:off x="-1" y="4649789"/>
            <a:ext cx="2732617"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Polaris i Boden</a:t>
            </a:r>
          </a:p>
        </p:txBody>
      </p:sp>
    </p:spTree>
    <p:extLst>
      <p:ext uri="{BB962C8B-B14F-4D97-AF65-F5344CB8AC3E}">
        <p14:creationId xmlns:p14="http://schemas.microsoft.com/office/powerpoint/2010/main" val="209264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9"/>
            <a:ext cx="32040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Stormtrivs i Jönköping</a:t>
            </a:r>
          </a:p>
        </p:txBody>
      </p:sp>
    </p:spTree>
    <p:extLst>
      <p:ext uri="{BB962C8B-B14F-4D97-AF65-F5344CB8AC3E}">
        <p14:creationId xmlns:p14="http://schemas.microsoft.com/office/powerpoint/2010/main" val="217770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9</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9"/>
            <a:ext cx="266847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Sakab i Kumla</a:t>
            </a:r>
          </a:p>
        </p:txBody>
      </p:sp>
    </p:spTree>
    <p:extLst>
      <p:ext uri="{BB962C8B-B14F-4D97-AF65-F5344CB8AC3E}">
        <p14:creationId xmlns:p14="http://schemas.microsoft.com/office/powerpoint/2010/main" val="337823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10</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90"/>
            <a:ext cx="325861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Bonvings</a:t>
            </a:r>
            <a:r>
              <a:rPr lang="sv-SE" sz="1000" b="1" dirty="0">
                <a:solidFill>
                  <a:srgbClr val="FFFFFF"/>
                </a:solidFill>
                <a:cs typeface="Arial"/>
              </a:rPr>
              <a:t> Skor i Nässjö</a:t>
            </a:r>
          </a:p>
        </p:txBody>
      </p:sp>
    </p:spTree>
    <p:extLst>
      <p:ext uri="{BB962C8B-B14F-4D97-AF65-F5344CB8AC3E}">
        <p14:creationId xmlns:p14="http://schemas.microsoft.com/office/powerpoint/2010/main" val="240868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4" name="textruta 5"/>
          <p:cNvSpPr txBox="1"/>
          <p:nvPr userDrawn="1"/>
        </p:nvSpPr>
        <p:spPr>
          <a:xfrm>
            <a:off x="0" y="4649789"/>
            <a:ext cx="279676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Eksjöhus i Eksjö</a:t>
            </a:r>
          </a:p>
        </p:txBody>
      </p:sp>
    </p:spTree>
    <p:extLst>
      <p:ext uri="{BB962C8B-B14F-4D97-AF65-F5344CB8AC3E}">
        <p14:creationId xmlns:p14="http://schemas.microsoft.com/office/powerpoint/2010/main" val="313362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2"/>
            <a:ext cx="9144000" cy="4102100"/>
          </a:xfrm>
          <a:prstGeom prst="rect">
            <a:avLst/>
          </a:prstGeom>
        </p:spPr>
      </p:pic>
      <p:sp>
        <p:nvSpPr>
          <p:cNvPr id="9" name="textruta 5"/>
          <p:cNvSpPr txBox="1"/>
          <p:nvPr userDrawn="1"/>
        </p:nvSpPr>
        <p:spPr>
          <a:xfrm>
            <a:off x="0" y="4649789"/>
            <a:ext cx="35052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Henrix</a:t>
            </a:r>
            <a:r>
              <a:rPr lang="sv-SE" sz="1000" b="1" dirty="0">
                <a:solidFill>
                  <a:srgbClr val="FFFFFF"/>
                </a:solidFill>
                <a:cs typeface="Arial"/>
              </a:rPr>
              <a:t> Grafiska i Huskvarna</a:t>
            </a:r>
          </a:p>
        </p:txBody>
      </p:sp>
    </p:spTree>
    <p:extLst>
      <p:ext uri="{BB962C8B-B14F-4D97-AF65-F5344CB8AC3E}">
        <p14:creationId xmlns:p14="http://schemas.microsoft.com/office/powerpoint/2010/main" val="290291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4" name="textruta 6"/>
          <p:cNvSpPr txBox="1"/>
          <p:nvPr userDrawn="1"/>
        </p:nvSpPr>
        <p:spPr>
          <a:xfrm>
            <a:off x="-1" y="4649789"/>
            <a:ext cx="27686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MillCon</a:t>
            </a:r>
            <a:r>
              <a:rPr lang="sv-SE" sz="1000" b="1" dirty="0">
                <a:solidFill>
                  <a:srgbClr val="FFFFFF"/>
                </a:solidFill>
                <a:cs typeface="Arial"/>
              </a:rPr>
              <a:t> i Kumla</a:t>
            </a:r>
          </a:p>
        </p:txBody>
      </p:sp>
    </p:spTree>
    <p:extLst>
      <p:ext uri="{BB962C8B-B14F-4D97-AF65-F5344CB8AC3E}">
        <p14:creationId xmlns:p14="http://schemas.microsoft.com/office/powerpoint/2010/main" val="407844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19</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0" y="4649789"/>
            <a:ext cx="27178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Klurifax</a:t>
            </a:r>
            <a:r>
              <a:rPr lang="sv-SE" sz="1000" b="1" dirty="0">
                <a:solidFill>
                  <a:srgbClr val="FFFFFF"/>
                </a:solidFill>
                <a:cs typeface="Arial"/>
              </a:rPr>
              <a:t> i Hörby</a:t>
            </a:r>
          </a:p>
        </p:txBody>
      </p:sp>
    </p:spTree>
    <p:extLst>
      <p:ext uri="{BB962C8B-B14F-4D97-AF65-F5344CB8AC3E}">
        <p14:creationId xmlns:p14="http://schemas.microsoft.com/office/powerpoint/2010/main" val="4971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90"/>
            <a:ext cx="30861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Byggmästar'n</a:t>
            </a:r>
            <a:r>
              <a:rPr lang="sv-SE" sz="1000" b="1" dirty="0">
                <a:solidFill>
                  <a:srgbClr val="FFFFFF"/>
                </a:solidFill>
                <a:cs typeface="Arial"/>
              </a:rPr>
              <a:t> i Skåne</a:t>
            </a:r>
          </a:p>
        </p:txBody>
      </p:sp>
    </p:spTree>
    <p:extLst>
      <p:ext uri="{BB962C8B-B14F-4D97-AF65-F5344CB8AC3E}">
        <p14:creationId xmlns:p14="http://schemas.microsoft.com/office/powerpoint/2010/main" val="118414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0"/>
            <a:ext cx="9144000" cy="4089401"/>
          </a:xfrm>
          <a:prstGeom prst="rect">
            <a:avLst/>
          </a:prstGeom>
        </p:spPr>
      </p:pic>
      <p:sp>
        <p:nvSpPr>
          <p:cNvPr id="14" name="textruta 5"/>
          <p:cNvSpPr txBox="1"/>
          <p:nvPr userDrawn="1"/>
        </p:nvSpPr>
        <p:spPr>
          <a:xfrm>
            <a:off x="-2" y="4649789"/>
            <a:ext cx="306070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Delikatessen i Malmö</a:t>
            </a:r>
          </a:p>
        </p:txBody>
      </p:sp>
    </p:spTree>
    <p:extLst>
      <p:ext uri="{BB962C8B-B14F-4D97-AF65-F5344CB8AC3E}">
        <p14:creationId xmlns:p14="http://schemas.microsoft.com/office/powerpoint/2010/main" val="320336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16001"/>
            <a:ext cx="9144000" cy="4127500"/>
          </a:xfrm>
          <a:prstGeom prst="rect">
            <a:avLst/>
          </a:prstGeom>
        </p:spPr>
      </p:pic>
      <p:sp>
        <p:nvSpPr>
          <p:cNvPr id="14" name="textruta 3"/>
          <p:cNvSpPr txBox="1"/>
          <p:nvPr userDrawn="1"/>
        </p:nvSpPr>
        <p:spPr>
          <a:xfrm>
            <a:off x="-2" y="4649789"/>
            <a:ext cx="3606802"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Engelholmsglass</a:t>
            </a:r>
            <a:r>
              <a:rPr lang="sv-SE" sz="1000" b="1" dirty="0">
                <a:solidFill>
                  <a:srgbClr val="FFFFFF"/>
                </a:solidFill>
                <a:cs typeface="Arial"/>
              </a:rPr>
              <a:t> i Ängelholm</a:t>
            </a:r>
          </a:p>
        </p:txBody>
      </p:sp>
    </p:spTree>
    <p:extLst>
      <p:ext uri="{BB962C8B-B14F-4D97-AF65-F5344CB8AC3E}">
        <p14:creationId xmlns:p14="http://schemas.microsoft.com/office/powerpoint/2010/main" val="394896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0" y="4649789"/>
            <a:ext cx="31369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Fremlab</a:t>
            </a:r>
            <a:r>
              <a:rPr lang="sv-SE" sz="1000" b="1" dirty="0">
                <a:solidFill>
                  <a:srgbClr val="FFFFFF"/>
                </a:solidFill>
                <a:cs typeface="Arial"/>
              </a:rPr>
              <a:t> i Helsingborg</a:t>
            </a:r>
          </a:p>
        </p:txBody>
      </p:sp>
    </p:spTree>
    <p:extLst>
      <p:ext uri="{BB962C8B-B14F-4D97-AF65-F5344CB8AC3E}">
        <p14:creationId xmlns:p14="http://schemas.microsoft.com/office/powerpoint/2010/main" val="303627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90"/>
            <a:ext cx="32639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Gotlandsägg i Stenkyrka</a:t>
            </a:r>
          </a:p>
        </p:txBody>
      </p:sp>
    </p:spTree>
    <p:extLst>
      <p:ext uri="{BB962C8B-B14F-4D97-AF65-F5344CB8AC3E}">
        <p14:creationId xmlns:p14="http://schemas.microsoft.com/office/powerpoint/2010/main" val="153293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19</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0" y="4649789"/>
            <a:ext cx="27178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Klurifax</a:t>
            </a:r>
            <a:r>
              <a:rPr lang="sv-SE" sz="1000" b="1" dirty="0">
                <a:solidFill>
                  <a:srgbClr val="FFFFFF"/>
                </a:solidFill>
                <a:cs typeface="Arial"/>
              </a:rPr>
              <a:t> i Hörby</a:t>
            </a:r>
          </a:p>
        </p:txBody>
      </p:sp>
    </p:spTree>
    <p:extLst>
      <p:ext uri="{BB962C8B-B14F-4D97-AF65-F5344CB8AC3E}">
        <p14:creationId xmlns:p14="http://schemas.microsoft.com/office/powerpoint/2010/main" val="395963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20</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9"/>
            <a:ext cx="30988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Kullaflyg i Ängelholm</a:t>
            </a:r>
          </a:p>
        </p:txBody>
      </p:sp>
    </p:spTree>
    <p:extLst>
      <p:ext uri="{BB962C8B-B14F-4D97-AF65-F5344CB8AC3E}">
        <p14:creationId xmlns:p14="http://schemas.microsoft.com/office/powerpoint/2010/main" val="166317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9"/>
            <a:ext cx="27432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Gnotec</a:t>
            </a:r>
            <a:r>
              <a:rPr lang="sv-SE" sz="1000" b="1" dirty="0">
                <a:solidFill>
                  <a:srgbClr val="FFFFFF"/>
                </a:solidFill>
                <a:cs typeface="Arial"/>
              </a:rPr>
              <a:t> i Gnosjö</a:t>
            </a:r>
          </a:p>
        </p:txBody>
      </p:sp>
    </p:spTree>
    <p:extLst>
      <p:ext uri="{BB962C8B-B14F-4D97-AF65-F5344CB8AC3E}">
        <p14:creationId xmlns:p14="http://schemas.microsoft.com/office/powerpoint/2010/main" val="107633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6" name="textruta 3"/>
          <p:cNvSpPr txBox="1"/>
          <p:nvPr userDrawn="1"/>
        </p:nvSpPr>
        <p:spPr>
          <a:xfrm>
            <a:off x="0" y="4649789"/>
            <a:ext cx="3403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Liselotte Lööf i Stockholm</a:t>
            </a:r>
          </a:p>
        </p:txBody>
      </p:sp>
    </p:spTree>
    <p:extLst>
      <p:ext uri="{BB962C8B-B14F-4D97-AF65-F5344CB8AC3E}">
        <p14:creationId xmlns:p14="http://schemas.microsoft.com/office/powerpoint/2010/main" val="387015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90"/>
            <a:ext cx="3276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Online </a:t>
            </a:r>
            <a:r>
              <a:rPr lang="sv-SE" sz="1000" b="1" dirty="0" err="1">
                <a:solidFill>
                  <a:srgbClr val="FFFFFF"/>
                </a:solidFill>
                <a:cs typeface="Arial"/>
              </a:rPr>
              <a:t>Fulfillment</a:t>
            </a:r>
            <a:r>
              <a:rPr lang="sv-SE" sz="1000" b="1" dirty="0">
                <a:solidFill>
                  <a:srgbClr val="FFFFFF"/>
                </a:solidFill>
                <a:cs typeface="Arial"/>
              </a:rPr>
              <a:t> i Lund</a:t>
            </a:r>
          </a:p>
        </p:txBody>
      </p:sp>
    </p:spTree>
    <p:extLst>
      <p:ext uri="{BB962C8B-B14F-4D97-AF65-F5344CB8AC3E}">
        <p14:creationId xmlns:p14="http://schemas.microsoft.com/office/powerpoint/2010/main" val="151941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1" y="0"/>
            <a:ext cx="2488695" cy="1477328"/>
          </a:xfrm>
          <a:prstGeom prst="rect">
            <a:avLst/>
          </a:prstGeom>
          <a:noFill/>
        </p:spPr>
        <p:txBody>
          <a:bodyPr wrap="none" rtlCol="0">
            <a:spAutoFit/>
          </a:bodyPr>
          <a:lstStyle/>
          <a:p>
            <a:pPr defTabSz="685800"/>
            <a:r>
              <a:rPr lang="sv-SE" sz="1800" b="1" dirty="0">
                <a:solidFill>
                  <a:srgbClr val="FFFFFF">
                    <a:lumMod val="50000"/>
                  </a:srgbClr>
                </a:solidFill>
              </a:rPr>
              <a:t>Startbild 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90"/>
            <a:ext cx="28956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Duroc</a:t>
            </a:r>
            <a:r>
              <a:rPr lang="sv-SE" sz="1000" b="1" dirty="0">
                <a:solidFill>
                  <a:srgbClr val="FFFFFF"/>
                </a:solidFill>
                <a:cs typeface="Arial"/>
              </a:rPr>
              <a:t> </a:t>
            </a:r>
            <a:r>
              <a:rPr lang="sv-SE" sz="1000" b="1" dirty="0" err="1">
                <a:solidFill>
                  <a:srgbClr val="FFFFFF"/>
                </a:solidFill>
                <a:cs typeface="Arial"/>
              </a:rPr>
              <a:t>Rail</a:t>
            </a:r>
            <a:r>
              <a:rPr lang="sv-SE" sz="1000" b="1" dirty="0">
                <a:solidFill>
                  <a:srgbClr val="FFFFFF"/>
                </a:solidFill>
                <a:cs typeface="Arial"/>
              </a:rPr>
              <a:t> i Luleå</a:t>
            </a:r>
          </a:p>
        </p:txBody>
      </p:sp>
    </p:spTree>
    <p:extLst>
      <p:ext uri="{BB962C8B-B14F-4D97-AF65-F5344CB8AC3E}">
        <p14:creationId xmlns:p14="http://schemas.microsoft.com/office/powerpoint/2010/main" val="235897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20</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9"/>
            <a:ext cx="30988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Kullaflyg i Ängelholm</a:t>
            </a:r>
          </a:p>
        </p:txBody>
      </p:sp>
    </p:spTree>
    <p:extLst>
      <p:ext uri="{BB962C8B-B14F-4D97-AF65-F5344CB8AC3E}">
        <p14:creationId xmlns:p14="http://schemas.microsoft.com/office/powerpoint/2010/main" val="427995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90"/>
            <a:ext cx="31623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Perssons Buss i Visby</a:t>
            </a:r>
          </a:p>
        </p:txBody>
      </p:sp>
    </p:spTree>
    <p:extLst>
      <p:ext uri="{BB962C8B-B14F-4D97-AF65-F5344CB8AC3E}">
        <p14:creationId xmlns:p14="http://schemas.microsoft.com/office/powerpoint/2010/main" val="228463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90"/>
            <a:ext cx="44704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Rosa Tornet Montessoriförskola i Jönköping</a:t>
            </a:r>
          </a:p>
        </p:txBody>
      </p:sp>
    </p:spTree>
    <p:extLst>
      <p:ext uri="{BB962C8B-B14F-4D97-AF65-F5344CB8AC3E}">
        <p14:creationId xmlns:p14="http://schemas.microsoft.com/office/powerpoint/2010/main" val="250668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1"/>
          </a:xfrm>
          <a:prstGeom prst="rect">
            <a:avLst/>
          </a:prstGeom>
        </p:spPr>
      </p:pic>
      <p:sp>
        <p:nvSpPr>
          <p:cNvPr id="14" name="textruta 3"/>
          <p:cNvSpPr txBox="1"/>
          <p:nvPr userDrawn="1"/>
        </p:nvSpPr>
        <p:spPr>
          <a:xfrm>
            <a:off x="1" y="4649790"/>
            <a:ext cx="32258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Slite Stenhuggeri i Slite</a:t>
            </a:r>
          </a:p>
        </p:txBody>
      </p:sp>
    </p:spTree>
    <p:extLst>
      <p:ext uri="{BB962C8B-B14F-4D97-AF65-F5344CB8AC3E}">
        <p14:creationId xmlns:p14="http://schemas.microsoft.com/office/powerpoint/2010/main" val="183287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90"/>
            <a:ext cx="3276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Städpulsen i Stockholm</a:t>
            </a:r>
          </a:p>
        </p:txBody>
      </p:sp>
    </p:spTree>
    <p:extLst>
      <p:ext uri="{BB962C8B-B14F-4D97-AF65-F5344CB8AC3E}">
        <p14:creationId xmlns:p14="http://schemas.microsoft.com/office/powerpoint/2010/main" val="327015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92200"/>
            <a:ext cx="9144000" cy="4051301"/>
          </a:xfrm>
          <a:prstGeom prst="rect">
            <a:avLst/>
          </a:prstGeom>
        </p:spPr>
      </p:pic>
      <p:sp>
        <p:nvSpPr>
          <p:cNvPr id="14" name="textruta 3"/>
          <p:cNvSpPr txBox="1"/>
          <p:nvPr userDrawn="1"/>
        </p:nvSpPr>
        <p:spPr>
          <a:xfrm>
            <a:off x="0" y="4649790"/>
            <a:ext cx="37719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Apladalen</a:t>
            </a:r>
            <a:r>
              <a:rPr lang="sv-SE" sz="1000" b="1" dirty="0">
                <a:solidFill>
                  <a:srgbClr val="FFFFFF"/>
                </a:solidFill>
                <a:cs typeface="Arial"/>
              </a:rPr>
              <a:t> Vårdcentral i Värnamo</a:t>
            </a:r>
          </a:p>
        </p:txBody>
      </p:sp>
    </p:spTree>
    <p:extLst>
      <p:ext uri="{BB962C8B-B14F-4D97-AF65-F5344CB8AC3E}">
        <p14:creationId xmlns:p14="http://schemas.microsoft.com/office/powerpoint/2010/main" val="380378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20"/>
            <a:ext cx="9144000" cy="4117181"/>
          </a:xfrm>
        </p:spPr>
        <p:txBody>
          <a:bodyPr/>
          <a:lstStyle>
            <a:lvl1pPr marL="0" indent="0">
              <a:buNone/>
              <a:defRPr sz="3200">
                <a:solidFill>
                  <a:schemeClr val="tx1"/>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3" y="0"/>
            <a:ext cx="2236510" cy="1754326"/>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29 EGEN</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lägga in ett </a:t>
            </a:r>
            <a:br>
              <a:rPr lang="sv-SE" sz="1800" dirty="0">
                <a:solidFill>
                  <a:srgbClr val="FFFFFF">
                    <a:lumMod val="50000"/>
                  </a:srgbClr>
                </a:solidFill>
              </a:rPr>
            </a:br>
            <a:r>
              <a:rPr lang="sv-SE" sz="1800" dirty="0">
                <a:solidFill>
                  <a:srgbClr val="FFFFFF">
                    <a:lumMod val="50000"/>
                  </a:srgbClr>
                </a:solidFill>
              </a:rPr>
              <a:t>eget startfoto klicka </a:t>
            </a:r>
            <a:br>
              <a:rPr lang="sv-SE" sz="1800" dirty="0">
                <a:solidFill>
                  <a:srgbClr val="FFFFFF">
                    <a:lumMod val="50000"/>
                  </a:srgbClr>
                </a:solidFill>
              </a:rPr>
            </a:br>
            <a:r>
              <a:rPr lang="sv-SE" sz="1800" dirty="0">
                <a:solidFill>
                  <a:srgbClr val="FFFFFF">
                    <a:lumMod val="50000"/>
                  </a:srgbClr>
                </a:solidFill>
              </a:rPr>
              <a:t>på ikonen i mitten </a:t>
            </a:r>
            <a:br>
              <a:rPr lang="sv-SE" sz="1800" dirty="0">
                <a:solidFill>
                  <a:srgbClr val="FFFFFF">
                    <a:lumMod val="50000"/>
                  </a:srgbClr>
                </a:solidFill>
              </a:rPr>
            </a:br>
            <a:r>
              <a:rPr lang="sv-SE" sz="1800" dirty="0">
                <a:solidFill>
                  <a:srgbClr val="FFFFFF">
                    <a:lumMod val="50000"/>
                  </a:srgbClr>
                </a:solidFill>
              </a:rPr>
              <a:t>och hämta det </a:t>
            </a:r>
            <a:br>
              <a:rPr lang="sv-SE" sz="1800" dirty="0">
                <a:solidFill>
                  <a:srgbClr val="FFFFFF">
                    <a:lumMod val="50000"/>
                  </a:srgbClr>
                </a:solidFill>
              </a:rPr>
            </a:br>
            <a:r>
              <a:rPr lang="sv-SE" sz="1800" dirty="0">
                <a:solidFill>
                  <a:srgbClr val="FFFFFF">
                    <a:lumMod val="50000"/>
                  </a:srgbClr>
                </a:solidFill>
              </a:rPr>
              <a:t>önskade fotot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0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31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20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b="-1"/>
          <a:stretch/>
        </p:blipFill>
        <p:spPr>
          <a:xfrm>
            <a:off x="0" y="1033464"/>
            <a:ext cx="9144000" cy="4110037"/>
          </a:xfrm>
          <a:prstGeom prst="rect">
            <a:avLst/>
          </a:prstGeom>
        </p:spPr>
      </p:pic>
      <p:sp>
        <p:nvSpPr>
          <p:cNvPr id="10"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85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02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9"/>
            <a:ext cx="27432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Gnotec</a:t>
            </a:r>
            <a:r>
              <a:rPr lang="sv-SE" sz="1000" b="1" dirty="0">
                <a:solidFill>
                  <a:srgbClr val="FFFFFF"/>
                </a:solidFill>
                <a:cs typeface="Arial"/>
              </a:rPr>
              <a:t> i Gnosjö</a:t>
            </a:r>
          </a:p>
        </p:txBody>
      </p:sp>
    </p:spTree>
    <p:extLst>
      <p:ext uri="{BB962C8B-B14F-4D97-AF65-F5344CB8AC3E}">
        <p14:creationId xmlns:p14="http://schemas.microsoft.com/office/powerpoint/2010/main" val="23912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75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14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54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80"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a:xfrm>
            <a:off x="403150"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24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6"/>
            <a:ext cx="3373200" cy="240115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5"/>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1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80" y="1263253"/>
            <a:ext cx="8184847" cy="3042056"/>
          </a:xfrm>
        </p:spPr>
        <p:txBody>
          <a:bodyPr tIns="36000"/>
          <a:lstStyle>
            <a:lvl1pPr marL="0" indent="0">
              <a:lnSpc>
                <a:spcPct val="90000"/>
              </a:lnSpc>
              <a:buFontTx/>
              <a:buNone/>
              <a:defRPr/>
            </a:lvl1pPr>
            <a:lvl2pPr marL="179384"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92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6"/>
            <a:ext cx="3373200" cy="240115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80" y="250505"/>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4"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2017-06-08</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9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2017-06-08</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400211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2017-06-08</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22487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9"/>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7"/>
            <a:ext cx="4229894" cy="273844"/>
          </a:xfrm>
          <a:prstGeom prst="rect">
            <a:avLst/>
          </a:prstGeom>
        </p:spPr>
        <p:txBody>
          <a:bodyPr/>
          <a:lstStyle>
            <a:lvl1pPr>
              <a:defRPr>
                <a:solidFill>
                  <a:schemeClr val="tx1"/>
                </a:solidFill>
              </a:defRPr>
            </a:lvl1pPr>
          </a:lstStyle>
          <a:p>
            <a:endParaRPr lang="de-DE"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2545205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6" name="textruta 3"/>
          <p:cNvSpPr txBox="1"/>
          <p:nvPr userDrawn="1"/>
        </p:nvSpPr>
        <p:spPr>
          <a:xfrm>
            <a:off x="0" y="4649789"/>
            <a:ext cx="3403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Liselotte Lööf i Stockholm</a:t>
            </a:r>
          </a:p>
        </p:txBody>
      </p:sp>
    </p:spTree>
    <p:extLst>
      <p:ext uri="{BB962C8B-B14F-4D97-AF65-F5344CB8AC3E}">
        <p14:creationId xmlns:p14="http://schemas.microsoft.com/office/powerpoint/2010/main" val="192439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6"/>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4"/>
            <a:ext cx="2133600" cy="273844"/>
          </a:xfrm>
          <a:prstGeom prst="rect">
            <a:avLst/>
          </a:prstGeom>
        </p:spPr>
        <p:txBody>
          <a:bodyPr/>
          <a:lstStyle/>
          <a:p>
            <a:fld id="{E373F149-83C4-4179-9681-702531CCFDAC}" type="datetimeFigureOut">
              <a:rPr lang="de-DE" smtClean="0">
                <a:solidFill>
                  <a:srgbClr val="33414E"/>
                </a:solidFill>
              </a:rPr>
              <a:pPr/>
              <a:t>08.06.2017</a:t>
            </a:fld>
            <a:endParaRPr lang="de-DE">
              <a:solidFill>
                <a:srgbClr val="33414E"/>
              </a:solidFill>
            </a:endParaRPr>
          </a:p>
        </p:txBody>
      </p:sp>
      <p:sp>
        <p:nvSpPr>
          <p:cNvPr id="4" name="Fußzeilenplatzhalter 3"/>
          <p:cNvSpPr>
            <a:spLocks noGrp="1"/>
          </p:cNvSpPr>
          <p:nvPr>
            <p:ph type="ftr" sz="quarter" idx="11"/>
          </p:nvPr>
        </p:nvSpPr>
        <p:spPr>
          <a:xfrm>
            <a:off x="2457450" y="4767264"/>
            <a:ext cx="4229894" cy="273844"/>
          </a:xfrm>
          <a:prstGeom prst="rect">
            <a:avLst/>
          </a:prstGeom>
        </p:spPr>
        <p:txBody>
          <a:bodyPr/>
          <a:lstStyle/>
          <a:p>
            <a:endParaRPr lang="de-DE">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2764660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90"/>
            <a:ext cx="3276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Online </a:t>
            </a:r>
            <a:r>
              <a:rPr lang="sv-SE" sz="1000" b="1" dirty="0" err="1">
                <a:solidFill>
                  <a:srgbClr val="FFFFFF"/>
                </a:solidFill>
                <a:cs typeface="Arial"/>
              </a:rPr>
              <a:t>Fulfillment</a:t>
            </a:r>
            <a:r>
              <a:rPr lang="sv-SE" sz="1000" b="1" dirty="0">
                <a:solidFill>
                  <a:srgbClr val="FFFFFF"/>
                </a:solidFill>
                <a:cs typeface="Arial"/>
              </a:rPr>
              <a:t> i Lund</a:t>
            </a:r>
          </a:p>
        </p:txBody>
      </p:sp>
    </p:spTree>
    <p:extLst>
      <p:ext uri="{BB962C8B-B14F-4D97-AF65-F5344CB8AC3E}">
        <p14:creationId xmlns:p14="http://schemas.microsoft.com/office/powerpoint/2010/main" val="167093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90"/>
            <a:ext cx="31623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Perssons Buss i Visby</a:t>
            </a:r>
          </a:p>
        </p:txBody>
      </p:sp>
    </p:spTree>
    <p:extLst>
      <p:ext uri="{BB962C8B-B14F-4D97-AF65-F5344CB8AC3E}">
        <p14:creationId xmlns:p14="http://schemas.microsoft.com/office/powerpoint/2010/main" val="2062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90"/>
            <a:ext cx="44704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Rosa Tornet Montessoriförskola i Jönköping</a:t>
            </a:r>
          </a:p>
        </p:txBody>
      </p:sp>
    </p:spTree>
    <p:extLst>
      <p:ext uri="{BB962C8B-B14F-4D97-AF65-F5344CB8AC3E}">
        <p14:creationId xmlns:p14="http://schemas.microsoft.com/office/powerpoint/2010/main" val="106312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1"/>
          </a:xfrm>
          <a:prstGeom prst="rect">
            <a:avLst/>
          </a:prstGeom>
        </p:spPr>
      </p:pic>
      <p:sp>
        <p:nvSpPr>
          <p:cNvPr id="14" name="textruta 3"/>
          <p:cNvSpPr txBox="1"/>
          <p:nvPr userDrawn="1"/>
        </p:nvSpPr>
        <p:spPr>
          <a:xfrm>
            <a:off x="1" y="4649790"/>
            <a:ext cx="32258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Slite Stenhuggeri i Slite</a:t>
            </a:r>
          </a:p>
        </p:txBody>
      </p:sp>
    </p:spTree>
    <p:extLst>
      <p:ext uri="{BB962C8B-B14F-4D97-AF65-F5344CB8AC3E}">
        <p14:creationId xmlns:p14="http://schemas.microsoft.com/office/powerpoint/2010/main" val="150146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90"/>
            <a:ext cx="3276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Städpulsen i Stockholm</a:t>
            </a:r>
          </a:p>
        </p:txBody>
      </p:sp>
    </p:spTree>
    <p:extLst>
      <p:ext uri="{BB962C8B-B14F-4D97-AF65-F5344CB8AC3E}">
        <p14:creationId xmlns:p14="http://schemas.microsoft.com/office/powerpoint/2010/main" val="47549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92200"/>
            <a:ext cx="9144000" cy="4051301"/>
          </a:xfrm>
          <a:prstGeom prst="rect">
            <a:avLst/>
          </a:prstGeom>
        </p:spPr>
      </p:pic>
      <p:sp>
        <p:nvSpPr>
          <p:cNvPr id="14" name="textruta 3"/>
          <p:cNvSpPr txBox="1"/>
          <p:nvPr userDrawn="1"/>
        </p:nvSpPr>
        <p:spPr>
          <a:xfrm>
            <a:off x="0" y="4649790"/>
            <a:ext cx="37719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Apladalen</a:t>
            </a:r>
            <a:r>
              <a:rPr lang="sv-SE" sz="1000" b="1" dirty="0">
                <a:solidFill>
                  <a:srgbClr val="FFFFFF"/>
                </a:solidFill>
                <a:cs typeface="Arial"/>
              </a:rPr>
              <a:t> Vårdcentral i Värnamo</a:t>
            </a:r>
          </a:p>
        </p:txBody>
      </p:sp>
    </p:spTree>
    <p:extLst>
      <p:ext uri="{BB962C8B-B14F-4D97-AF65-F5344CB8AC3E}">
        <p14:creationId xmlns:p14="http://schemas.microsoft.com/office/powerpoint/2010/main" val="61298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20"/>
            <a:ext cx="9144000" cy="4117181"/>
          </a:xfrm>
        </p:spPr>
        <p:txBody>
          <a:bodyPr/>
          <a:lstStyle>
            <a:lvl1pPr marL="0" indent="0">
              <a:buNone/>
              <a:defRPr sz="3200">
                <a:solidFill>
                  <a:schemeClr val="tx1"/>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3" y="0"/>
            <a:ext cx="2236510" cy="1754326"/>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29 EGEN</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lägga in ett </a:t>
            </a:r>
            <a:br>
              <a:rPr lang="sv-SE" sz="1800" dirty="0">
                <a:solidFill>
                  <a:srgbClr val="FFFFFF">
                    <a:lumMod val="50000"/>
                  </a:srgbClr>
                </a:solidFill>
              </a:rPr>
            </a:br>
            <a:r>
              <a:rPr lang="sv-SE" sz="1800" dirty="0">
                <a:solidFill>
                  <a:srgbClr val="FFFFFF">
                    <a:lumMod val="50000"/>
                  </a:srgbClr>
                </a:solidFill>
              </a:rPr>
              <a:t>eget startfoto klicka </a:t>
            </a:r>
            <a:br>
              <a:rPr lang="sv-SE" sz="1800" dirty="0">
                <a:solidFill>
                  <a:srgbClr val="FFFFFF">
                    <a:lumMod val="50000"/>
                  </a:srgbClr>
                </a:solidFill>
              </a:rPr>
            </a:br>
            <a:r>
              <a:rPr lang="sv-SE" sz="1800" dirty="0">
                <a:solidFill>
                  <a:srgbClr val="FFFFFF">
                    <a:lumMod val="50000"/>
                  </a:srgbClr>
                </a:solidFill>
              </a:rPr>
              <a:t>på ikonen i mitten </a:t>
            </a:r>
            <a:br>
              <a:rPr lang="sv-SE" sz="1800" dirty="0">
                <a:solidFill>
                  <a:srgbClr val="FFFFFF">
                    <a:lumMod val="50000"/>
                  </a:srgbClr>
                </a:solidFill>
              </a:rPr>
            </a:br>
            <a:r>
              <a:rPr lang="sv-SE" sz="1800" dirty="0">
                <a:solidFill>
                  <a:srgbClr val="FFFFFF">
                    <a:lumMod val="50000"/>
                  </a:srgbClr>
                </a:solidFill>
              </a:rPr>
              <a:t>och hämta det </a:t>
            </a:r>
            <a:br>
              <a:rPr lang="sv-SE" sz="1800" dirty="0">
                <a:solidFill>
                  <a:srgbClr val="FFFFFF">
                    <a:lumMod val="50000"/>
                  </a:srgbClr>
                </a:solidFill>
              </a:rPr>
            </a:br>
            <a:r>
              <a:rPr lang="sv-SE" sz="1800" dirty="0">
                <a:solidFill>
                  <a:srgbClr val="FFFFFF">
                    <a:lumMod val="50000"/>
                  </a:srgbClr>
                </a:solidFill>
              </a:rPr>
              <a:t>önskade fotot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79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3"/>
          <p:cNvSpPr txBox="1"/>
          <p:nvPr userDrawn="1"/>
        </p:nvSpPr>
        <p:spPr>
          <a:xfrm>
            <a:off x="0" y="4649790"/>
            <a:ext cx="2860908"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ICA Maxi i Kumla</a:t>
            </a:r>
          </a:p>
        </p:txBody>
      </p:sp>
    </p:spTree>
    <p:extLst>
      <p:ext uri="{BB962C8B-B14F-4D97-AF65-F5344CB8AC3E}">
        <p14:creationId xmlns:p14="http://schemas.microsoft.com/office/powerpoint/2010/main" val="14689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33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00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b="-1"/>
          <a:stretch/>
        </p:blipFill>
        <p:spPr>
          <a:xfrm>
            <a:off x="0" y="1033464"/>
            <a:ext cx="9144000" cy="4110037"/>
          </a:xfrm>
          <a:prstGeom prst="rect">
            <a:avLst/>
          </a:prstGeom>
        </p:spPr>
      </p:pic>
      <p:sp>
        <p:nvSpPr>
          <p:cNvPr id="10"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81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58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30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88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93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80"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a:xfrm>
            <a:off x="403150"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35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6"/>
            <a:ext cx="3373200" cy="240115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5"/>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3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80" y="1263253"/>
            <a:ext cx="8184847" cy="3042056"/>
          </a:xfrm>
        </p:spPr>
        <p:txBody>
          <a:bodyPr tIns="36000"/>
          <a:lstStyle>
            <a:lvl1pPr marL="0" indent="0">
              <a:lnSpc>
                <a:spcPct val="90000"/>
              </a:lnSpc>
              <a:buFontTx/>
              <a:buNone/>
              <a:defRPr/>
            </a:lvl1pPr>
            <a:lvl2pPr marL="179384"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7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5"/>
          <p:cNvSpPr txBox="1"/>
          <p:nvPr userDrawn="1"/>
        </p:nvSpPr>
        <p:spPr>
          <a:xfrm>
            <a:off x="-1" y="4649790"/>
            <a:ext cx="4182316"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Grönlunds Orgelbyggeri i Gammelstad</a:t>
            </a:r>
          </a:p>
        </p:txBody>
      </p:sp>
    </p:spTree>
    <p:extLst>
      <p:ext uri="{BB962C8B-B14F-4D97-AF65-F5344CB8AC3E}">
        <p14:creationId xmlns:p14="http://schemas.microsoft.com/office/powerpoint/2010/main" val="344521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6"/>
            <a:ext cx="3373200" cy="240115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80" y="250505"/>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4"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2017-06-08</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99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2017-06-08</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00749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2017-06-08</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223942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9"/>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7"/>
            <a:ext cx="4229894" cy="273844"/>
          </a:xfrm>
          <a:prstGeom prst="rect">
            <a:avLst/>
          </a:prstGeom>
        </p:spPr>
        <p:txBody>
          <a:bodyPr/>
          <a:lstStyle>
            <a:lvl1pPr>
              <a:defRPr>
                <a:solidFill>
                  <a:schemeClr val="tx1"/>
                </a:solidFill>
              </a:defRPr>
            </a:lvl1pPr>
          </a:lstStyle>
          <a:p>
            <a:endParaRPr lang="de-DE"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2253923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6"/>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4"/>
            <a:ext cx="2133600" cy="273844"/>
          </a:xfrm>
          <a:prstGeom prst="rect">
            <a:avLst/>
          </a:prstGeom>
        </p:spPr>
        <p:txBody>
          <a:bodyPr/>
          <a:lstStyle/>
          <a:p>
            <a:fld id="{E373F149-83C4-4179-9681-702531CCFDAC}" type="datetimeFigureOut">
              <a:rPr lang="de-DE" smtClean="0">
                <a:solidFill>
                  <a:srgbClr val="33414E"/>
                </a:solidFill>
              </a:rPr>
              <a:pPr/>
              <a:t>08.06.2017</a:t>
            </a:fld>
            <a:endParaRPr lang="de-DE">
              <a:solidFill>
                <a:srgbClr val="33414E"/>
              </a:solidFill>
            </a:endParaRPr>
          </a:p>
        </p:txBody>
      </p:sp>
      <p:sp>
        <p:nvSpPr>
          <p:cNvPr id="4" name="Fußzeilenplatzhalter 3"/>
          <p:cNvSpPr>
            <a:spLocks noGrp="1"/>
          </p:cNvSpPr>
          <p:nvPr>
            <p:ph type="ftr" sz="quarter" idx="11"/>
          </p:nvPr>
        </p:nvSpPr>
        <p:spPr>
          <a:xfrm>
            <a:off x="2457450" y="4767264"/>
            <a:ext cx="4229894" cy="273844"/>
          </a:xfrm>
          <a:prstGeom prst="rect">
            <a:avLst/>
          </a:prstGeom>
        </p:spPr>
        <p:txBody>
          <a:bodyPr/>
          <a:lstStyle/>
          <a:p>
            <a:endParaRPr lang="de-DE">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33165918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1" y="0"/>
            <a:ext cx="2488695" cy="1477328"/>
          </a:xfrm>
          <a:prstGeom prst="rect">
            <a:avLst/>
          </a:prstGeom>
          <a:noFill/>
        </p:spPr>
        <p:txBody>
          <a:bodyPr wrap="none" rtlCol="0">
            <a:spAutoFit/>
          </a:bodyPr>
          <a:lstStyle/>
          <a:p>
            <a:pPr defTabSz="685800"/>
            <a:r>
              <a:rPr lang="sv-SE" sz="1800" b="1" dirty="0">
                <a:solidFill>
                  <a:srgbClr val="FFFFFF">
                    <a:lumMod val="50000"/>
                  </a:srgbClr>
                </a:solidFill>
              </a:rPr>
              <a:t>Startbild 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print">
            <a:extLst>
              <a:ext uri="{28A0092B-C50C-407E-A947-70E740481C1C}">
                <a14:useLocalDpi xmlns:a14="http://schemas.microsoft.com/office/drawing/2010/main"/>
              </a:ext>
            </a:extLst>
          </a:blip>
          <a:srcRect l="-174"/>
          <a:stretch/>
        </p:blipFill>
        <p:spPr>
          <a:xfrm>
            <a:off x="-12829" y="1026136"/>
            <a:ext cx="9169400" cy="4117365"/>
          </a:xfrm>
          <a:prstGeom prst="rect">
            <a:avLst/>
          </a:prstGeom>
        </p:spPr>
      </p:pic>
      <p:sp>
        <p:nvSpPr>
          <p:cNvPr id="15" name="textruta 5"/>
          <p:cNvSpPr txBox="1"/>
          <p:nvPr userDrawn="1"/>
        </p:nvSpPr>
        <p:spPr>
          <a:xfrm>
            <a:off x="1" y="4649790"/>
            <a:ext cx="328427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Din Hemservice i Boden</a:t>
            </a:r>
          </a:p>
        </p:txBody>
      </p:sp>
    </p:spTree>
    <p:extLst>
      <p:ext uri="{BB962C8B-B14F-4D97-AF65-F5344CB8AC3E}">
        <p14:creationId xmlns:p14="http://schemas.microsoft.com/office/powerpoint/2010/main" val="26802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1" y="0"/>
            <a:ext cx="2488695" cy="1477328"/>
          </a:xfrm>
          <a:prstGeom prst="rect">
            <a:avLst/>
          </a:prstGeom>
          <a:noFill/>
        </p:spPr>
        <p:txBody>
          <a:bodyPr wrap="none" rtlCol="0">
            <a:spAutoFit/>
          </a:bodyPr>
          <a:lstStyle/>
          <a:p>
            <a:pPr defTabSz="685800"/>
            <a:r>
              <a:rPr lang="sv-SE" sz="1800" b="1" dirty="0">
                <a:solidFill>
                  <a:srgbClr val="FFFFFF">
                    <a:lumMod val="50000"/>
                  </a:srgbClr>
                </a:solidFill>
              </a:rPr>
              <a:t>Startbild 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90"/>
            <a:ext cx="28956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Duroc</a:t>
            </a:r>
            <a:r>
              <a:rPr lang="sv-SE" sz="1000" b="1" dirty="0">
                <a:solidFill>
                  <a:srgbClr val="FFFFFF"/>
                </a:solidFill>
                <a:cs typeface="Arial"/>
              </a:rPr>
              <a:t> </a:t>
            </a:r>
            <a:r>
              <a:rPr lang="sv-SE" sz="1000" b="1" dirty="0" err="1">
                <a:solidFill>
                  <a:srgbClr val="FFFFFF"/>
                </a:solidFill>
                <a:cs typeface="Arial"/>
              </a:rPr>
              <a:t>Rail</a:t>
            </a:r>
            <a:r>
              <a:rPr lang="sv-SE" sz="1000" b="1" dirty="0">
                <a:solidFill>
                  <a:srgbClr val="FFFFFF"/>
                </a:solidFill>
                <a:cs typeface="Arial"/>
              </a:rPr>
              <a:t> i Luleå</a:t>
            </a:r>
          </a:p>
        </p:txBody>
      </p:sp>
    </p:spTree>
    <p:extLst>
      <p:ext uri="{BB962C8B-B14F-4D97-AF65-F5344CB8AC3E}">
        <p14:creationId xmlns:p14="http://schemas.microsoft.com/office/powerpoint/2010/main" val="168377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3"/>
          <p:cNvSpPr txBox="1"/>
          <p:nvPr userDrawn="1"/>
        </p:nvSpPr>
        <p:spPr>
          <a:xfrm>
            <a:off x="0" y="4649790"/>
            <a:ext cx="2860908"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ICA Maxi i Kumla</a:t>
            </a:r>
          </a:p>
        </p:txBody>
      </p:sp>
    </p:spTree>
    <p:extLst>
      <p:ext uri="{BB962C8B-B14F-4D97-AF65-F5344CB8AC3E}">
        <p14:creationId xmlns:p14="http://schemas.microsoft.com/office/powerpoint/2010/main" val="70754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5"/>
          <p:cNvSpPr txBox="1"/>
          <p:nvPr userDrawn="1"/>
        </p:nvSpPr>
        <p:spPr>
          <a:xfrm>
            <a:off x="-1" y="4649790"/>
            <a:ext cx="4182316"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Grönlunds Orgelbyggeri i Gammelstad</a:t>
            </a:r>
          </a:p>
        </p:txBody>
      </p:sp>
    </p:spTree>
    <p:extLst>
      <p:ext uri="{BB962C8B-B14F-4D97-AF65-F5344CB8AC3E}">
        <p14:creationId xmlns:p14="http://schemas.microsoft.com/office/powerpoint/2010/main" val="127627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1" y="4649789"/>
            <a:ext cx="3207296"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Lindbäcks Bygg i Piteå</a:t>
            </a:r>
          </a:p>
        </p:txBody>
      </p:sp>
    </p:spTree>
    <p:extLst>
      <p:ext uri="{BB962C8B-B14F-4D97-AF65-F5344CB8AC3E}">
        <p14:creationId xmlns:p14="http://schemas.microsoft.com/office/powerpoint/2010/main" val="425742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1" y="4649789"/>
            <a:ext cx="3207296"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Lindbäcks Bygg i Piteå</a:t>
            </a:r>
          </a:p>
        </p:txBody>
      </p:sp>
    </p:spTree>
    <p:extLst>
      <p:ext uri="{BB962C8B-B14F-4D97-AF65-F5344CB8AC3E}">
        <p14:creationId xmlns:p14="http://schemas.microsoft.com/office/powerpoint/2010/main" val="302573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5"/>
          <p:cNvSpPr txBox="1"/>
          <p:nvPr userDrawn="1"/>
        </p:nvSpPr>
        <p:spPr>
          <a:xfrm>
            <a:off x="0" y="4649789"/>
            <a:ext cx="315598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Nya Läroverket i Luleå</a:t>
            </a:r>
          </a:p>
        </p:txBody>
      </p:sp>
    </p:spTree>
    <p:extLst>
      <p:ext uri="{BB962C8B-B14F-4D97-AF65-F5344CB8AC3E}">
        <p14:creationId xmlns:p14="http://schemas.microsoft.com/office/powerpoint/2010/main" val="154719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3"/>
          <p:cNvSpPr txBox="1"/>
          <p:nvPr userDrawn="1"/>
        </p:nvSpPr>
        <p:spPr>
          <a:xfrm>
            <a:off x="-1" y="4649789"/>
            <a:ext cx="2732617"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Polaris i Boden</a:t>
            </a:r>
          </a:p>
        </p:txBody>
      </p:sp>
    </p:spTree>
    <p:extLst>
      <p:ext uri="{BB962C8B-B14F-4D97-AF65-F5344CB8AC3E}">
        <p14:creationId xmlns:p14="http://schemas.microsoft.com/office/powerpoint/2010/main" val="81848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9"/>
            <a:ext cx="32040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Stormtrivs i Jönköping</a:t>
            </a:r>
          </a:p>
        </p:txBody>
      </p:sp>
    </p:spTree>
    <p:extLst>
      <p:ext uri="{BB962C8B-B14F-4D97-AF65-F5344CB8AC3E}">
        <p14:creationId xmlns:p14="http://schemas.microsoft.com/office/powerpoint/2010/main" val="186015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9</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9"/>
            <a:ext cx="266847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Sakab i Kumla</a:t>
            </a:r>
          </a:p>
        </p:txBody>
      </p:sp>
    </p:spTree>
    <p:extLst>
      <p:ext uri="{BB962C8B-B14F-4D97-AF65-F5344CB8AC3E}">
        <p14:creationId xmlns:p14="http://schemas.microsoft.com/office/powerpoint/2010/main" val="184091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10</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90"/>
            <a:ext cx="325861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Bonvings</a:t>
            </a:r>
            <a:r>
              <a:rPr lang="sv-SE" sz="1000" b="1" dirty="0">
                <a:solidFill>
                  <a:srgbClr val="FFFFFF"/>
                </a:solidFill>
                <a:cs typeface="Arial"/>
              </a:rPr>
              <a:t> Skor i Nässjö</a:t>
            </a:r>
          </a:p>
        </p:txBody>
      </p:sp>
    </p:spTree>
    <p:extLst>
      <p:ext uri="{BB962C8B-B14F-4D97-AF65-F5344CB8AC3E}">
        <p14:creationId xmlns:p14="http://schemas.microsoft.com/office/powerpoint/2010/main" val="1280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4" name="textruta 5"/>
          <p:cNvSpPr txBox="1"/>
          <p:nvPr userDrawn="1"/>
        </p:nvSpPr>
        <p:spPr>
          <a:xfrm>
            <a:off x="0" y="4649789"/>
            <a:ext cx="279676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Eksjöhus i Eksjö</a:t>
            </a:r>
          </a:p>
        </p:txBody>
      </p:sp>
    </p:spTree>
    <p:extLst>
      <p:ext uri="{BB962C8B-B14F-4D97-AF65-F5344CB8AC3E}">
        <p14:creationId xmlns:p14="http://schemas.microsoft.com/office/powerpoint/2010/main" val="262008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2"/>
            <a:ext cx="9144000" cy="4102100"/>
          </a:xfrm>
          <a:prstGeom prst="rect">
            <a:avLst/>
          </a:prstGeom>
        </p:spPr>
      </p:pic>
      <p:sp>
        <p:nvSpPr>
          <p:cNvPr id="9" name="textruta 5"/>
          <p:cNvSpPr txBox="1"/>
          <p:nvPr userDrawn="1"/>
        </p:nvSpPr>
        <p:spPr>
          <a:xfrm>
            <a:off x="0" y="4649789"/>
            <a:ext cx="35052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Henrix</a:t>
            </a:r>
            <a:r>
              <a:rPr lang="sv-SE" sz="1000" b="1" dirty="0">
                <a:solidFill>
                  <a:srgbClr val="FFFFFF"/>
                </a:solidFill>
                <a:cs typeface="Arial"/>
              </a:rPr>
              <a:t> Grafiska i Huskvarna</a:t>
            </a:r>
          </a:p>
        </p:txBody>
      </p:sp>
    </p:spTree>
    <p:extLst>
      <p:ext uri="{BB962C8B-B14F-4D97-AF65-F5344CB8AC3E}">
        <p14:creationId xmlns:p14="http://schemas.microsoft.com/office/powerpoint/2010/main" val="71268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4" name="textruta 6"/>
          <p:cNvSpPr txBox="1"/>
          <p:nvPr userDrawn="1"/>
        </p:nvSpPr>
        <p:spPr>
          <a:xfrm>
            <a:off x="-1" y="4649789"/>
            <a:ext cx="27686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MillCon</a:t>
            </a:r>
            <a:r>
              <a:rPr lang="sv-SE" sz="1000" b="1" dirty="0">
                <a:solidFill>
                  <a:srgbClr val="FFFFFF"/>
                </a:solidFill>
                <a:cs typeface="Arial"/>
              </a:rPr>
              <a:t> i Kumla</a:t>
            </a:r>
          </a:p>
        </p:txBody>
      </p:sp>
    </p:spTree>
    <p:extLst>
      <p:ext uri="{BB962C8B-B14F-4D97-AF65-F5344CB8AC3E}">
        <p14:creationId xmlns:p14="http://schemas.microsoft.com/office/powerpoint/2010/main" val="350734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90"/>
            <a:ext cx="30861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Byggmästar'n</a:t>
            </a:r>
            <a:r>
              <a:rPr lang="sv-SE" sz="1000" b="1" dirty="0">
                <a:solidFill>
                  <a:srgbClr val="FFFFFF"/>
                </a:solidFill>
                <a:cs typeface="Arial"/>
              </a:rPr>
              <a:t> i Skåne</a:t>
            </a:r>
          </a:p>
        </p:txBody>
      </p:sp>
    </p:spTree>
    <p:extLst>
      <p:ext uri="{BB962C8B-B14F-4D97-AF65-F5344CB8AC3E}">
        <p14:creationId xmlns:p14="http://schemas.microsoft.com/office/powerpoint/2010/main" val="78242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0"/>
            <a:ext cx="9144000" cy="4089401"/>
          </a:xfrm>
          <a:prstGeom prst="rect">
            <a:avLst/>
          </a:prstGeom>
        </p:spPr>
      </p:pic>
      <p:sp>
        <p:nvSpPr>
          <p:cNvPr id="14" name="textruta 5"/>
          <p:cNvSpPr txBox="1"/>
          <p:nvPr userDrawn="1"/>
        </p:nvSpPr>
        <p:spPr>
          <a:xfrm>
            <a:off x="-2" y="4649789"/>
            <a:ext cx="306070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Delikatessen i Malmö</a:t>
            </a:r>
          </a:p>
        </p:txBody>
      </p:sp>
    </p:spTree>
    <p:extLst>
      <p:ext uri="{BB962C8B-B14F-4D97-AF65-F5344CB8AC3E}">
        <p14:creationId xmlns:p14="http://schemas.microsoft.com/office/powerpoint/2010/main" val="86260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5"/>
          <p:cNvSpPr txBox="1"/>
          <p:nvPr userDrawn="1"/>
        </p:nvSpPr>
        <p:spPr>
          <a:xfrm>
            <a:off x="0" y="4649789"/>
            <a:ext cx="315598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Nya Läroverket i Luleå</a:t>
            </a:r>
          </a:p>
        </p:txBody>
      </p:sp>
    </p:spTree>
    <p:extLst>
      <p:ext uri="{BB962C8B-B14F-4D97-AF65-F5344CB8AC3E}">
        <p14:creationId xmlns:p14="http://schemas.microsoft.com/office/powerpoint/2010/main" val="174350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16001"/>
            <a:ext cx="9144000" cy="4127500"/>
          </a:xfrm>
          <a:prstGeom prst="rect">
            <a:avLst/>
          </a:prstGeom>
        </p:spPr>
      </p:pic>
      <p:sp>
        <p:nvSpPr>
          <p:cNvPr id="14" name="textruta 3"/>
          <p:cNvSpPr txBox="1"/>
          <p:nvPr userDrawn="1"/>
        </p:nvSpPr>
        <p:spPr>
          <a:xfrm>
            <a:off x="-2" y="4649789"/>
            <a:ext cx="3606802"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Engelholmsglass</a:t>
            </a:r>
            <a:r>
              <a:rPr lang="sv-SE" sz="1000" b="1" dirty="0">
                <a:solidFill>
                  <a:srgbClr val="FFFFFF"/>
                </a:solidFill>
                <a:cs typeface="Arial"/>
              </a:rPr>
              <a:t> i Ängelholm</a:t>
            </a:r>
          </a:p>
        </p:txBody>
      </p:sp>
    </p:spTree>
    <p:extLst>
      <p:ext uri="{BB962C8B-B14F-4D97-AF65-F5344CB8AC3E}">
        <p14:creationId xmlns:p14="http://schemas.microsoft.com/office/powerpoint/2010/main" val="285254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0" y="4649789"/>
            <a:ext cx="31369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Fremlab</a:t>
            </a:r>
            <a:r>
              <a:rPr lang="sv-SE" sz="1000" b="1" dirty="0">
                <a:solidFill>
                  <a:srgbClr val="FFFFFF"/>
                </a:solidFill>
                <a:cs typeface="Arial"/>
              </a:rPr>
              <a:t> i Helsingborg</a:t>
            </a:r>
          </a:p>
        </p:txBody>
      </p:sp>
    </p:spTree>
    <p:extLst>
      <p:ext uri="{BB962C8B-B14F-4D97-AF65-F5344CB8AC3E}">
        <p14:creationId xmlns:p14="http://schemas.microsoft.com/office/powerpoint/2010/main" val="209689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90"/>
            <a:ext cx="32639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Gotlandsägg i Stenkyrka</a:t>
            </a:r>
          </a:p>
        </p:txBody>
      </p:sp>
    </p:spTree>
    <p:extLst>
      <p:ext uri="{BB962C8B-B14F-4D97-AF65-F5344CB8AC3E}">
        <p14:creationId xmlns:p14="http://schemas.microsoft.com/office/powerpoint/2010/main" val="374388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19</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0" y="4649789"/>
            <a:ext cx="27178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Klurifax</a:t>
            </a:r>
            <a:r>
              <a:rPr lang="sv-SE" sz="1000" b="1" dirty="0">
                <a:solidFill>
                  <a:srgbClr val="FFFFFF"/>
                </a:solidFill>
                <a:cs typeface="Arial"/>
              </a:rPr>
              <a:t> i Hörby</a:t>
            </a:r>
          </a:p>
        </p:txBody>
      </p:sp>
    </p:spTree>
    <p:extLst>
      <p:ext uri="{BB962C8B-B14F-4D97-AF65-F5344CB8AC3E}">
        <p14:creationId xmlns:p14="http://schemas.microsoft.com/office/powerpoint/2010/main" val="198438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20</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9"/>
            <a:ext cx="30988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Kullaflyg i Ängelholm</a:t>
            </a:r>
          </a:p>
        </p:txBody>
      </p:sp>
    </p:spTree>
    <p:extLst>
      <p:ext uri="{BB962C8B-B14F-4D97-AF65-F5344CB8AC3E}">
        <p14:creationId xmlns:p14="http://schemas.microsoft.com/office/powerpoint/2010/main" val="296073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9"/>
            <a:ext cx="27432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Gnotec</a:t>
            </a:r>
            <a:r>
              <a:rPr lang="sv-SE" sz="1000" b="1" dirty="0">
                <a:solidFill>
                  <a:srgbClr val="FFFFFF"/>
                </a:solidFill>
                <a:cs typeface="Arial"/>
              </a:rPr>
              <a:t> i Gnosjö</a:t>
            </a:r>
          </a:p>
        </p:txBody>
      </p:sp>
    </p:spTree>
    <p:extLst>
      <p:ext uri="{BB962C8B-B14F-4D97-AF65-F5344CB8AC3E}">
        <p14:creationId xmlns:p14="http://schemas.microsoft.com/office/powerpoint/2010/main" val="424232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6" name="textruta 3"/>
          <p:cNvSpPr txBox="1"/>
          <p:nvPr userDrawn="1"/>
        </p:nvSpPr>
        <p:spPr>
          <a:xfrm>
            <a:off x="0" y="4649789"/>
            <a:ext cx="3403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Liselotte Lööf i Stockholm</a:t>
            </a:r>
          </a:p>
        </p:txBody>
      </p:sp>
    </p:spTree>
    <p:extLst>
      <p:ext uri="{BB962C8B-B14F-4D97-AF65-F5344CB8AC3E}">
        <p14:creationId xmlns:p14="http://schemas.microsoft.com/office/powerpoint/2010/main" val="219375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90"/>
            <a:ext cx="3276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Online </a:t>
            </a:r>
            <a:r>
              <a:rPr lang="sv-SE" sz="1000" b="1" dirty="0" err="1">
                <a:solidFill>
                  <a:srgbClr val="FFFFFF"/>
                </a:solidFill>
                <a:cs typeface="Arial"/>
              </a:rPr>
              <a:t>Fulfillment</a:t>
            </a:r>
            <a:r>
              <a:rPr lang="sv-SE" sz="1000" b="1" dirty="0">
                <a:solidFill>
                  <a:srgbClr val="FFFFFF"/>
                </a:solidFill>
                <a:cs typeface="Arial"/>
              </a:rPr>
              <a:t> i Lund</a:t>
            </a:r>
          </a:p>
        </p:txBody>
      </p:sp>
    </p:spTree>
    <p:extLst>
      <p:ext uri="{BB962C8B-B14F-4D97-AF65-F5344CB8AC3E}">
        <p14:creationId xmlns:p14="http://schemas.microsoft.com/office/powerpoint/2010/main" val="29720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90"/>
            <a:ext cx="31623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Perssons Buss i Visby</a:t>
            </a:r>
          </a:p>
        </p:txBody>
      </p:sp>
    </p:spTree>
    <p:extLst>
      <p:ext uri="{BB962C8B-B14F-4D97-AF65-F5344CB8AC3E}">
        <p14:creationId xmlns:p14="http://schemas.microsoft.com/office/powerpoint/2010/main" val="286096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90"/>
            <a:ext cx="44704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Rosa Tornet Montessoriförskola i Jönköping</a:t>
            </a:r>
          </a:p>
        </p:txBody>
      </p:sp>
    </p:spTree>
    <p:extLst>
      <p:ext uri="{BB962C8B-B14F-4D97-AF65-F5344CB8AC3E}">
        <p14:creationId xmlns:p14="http://schemas.microsoft.com/office/powerpoint/2010/main" val="199731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3"/>
          <p:cNvSpPr txBox="1"/>
          <p:nvPr userDrawn="1"/>
        </p:nvSpPr>
        <p:spPr>
          <a:xfrm>
            <a:off x="-1" y="4649789"/>
            <a:ext cx="2732617"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Polaris i Boden</a:t>
            </a:r>
          </a:p>
        </p:txBody>
      </p:sp>
    </p:spTree>
    <p:extLst>
      <p:ext uri="{BB962C8B-B14F-4D97-AF65-F5344CB8AC3E}">
        <p14:creationId xmlns:p14="http://schemas.microsoft.com/office/powerpoint/2010/main" val="9930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1"/>
          </a:xfrm>
          <a:prstGeom prst="rect">
            <a:avLst/>
          </a:prstGeom>
        </p:spPr>
      </p:pic>
      <p:sp>
        <p:nvSpPr>
          <p:cNvPr id="14" name="textruta 3"/>
          <p:cNvSpPr txBox="1"/>
          <p:nvPr userDrawn="1"/>
        </p:nvSpPr>
        <p:spPr>
          <a:xfrm>
            <a:off x="1" y="4649790"/>
            <a:ext cx="32258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Slite Stenhuggeri i Slite</a:t>
            </a:r>
          </a:p>
        </p:txBody>
      </p:sp>
    </p:spTree>
    <p:extLst>
      <p:ext uri="{BB962C8B-B14F-4D97-AF65-F5344CB8AC3E}">
        <p14:creationId xmlns:p14="http://schemas.microsoft.com/office/powerpoint/2010/main" val="370379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90"/>
            <a:ext cx="32766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Städpulsen i Stockholm</a:t>
            </a:r>
          </a:p>
        </p:txBody>
      </p:sp>
    </p:spTree>
    <p:extLst>
      <p:ext uri="{BB962C8B-B14F-4D97-AF65-F5344CB8AC3E}">
        <p14:creationId xmlns:p14="http://schemas.microsoft.com/office/powerpoint/2010/main" val="3420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92200"/>
            <a:ext cx="9144000" cy="4051301"/>
          </a:xfrm>
          <a:prstGeom prst="rect">
            <a:avLst/>
          </a:prstGeom>
        </p:spPr>
      </p:pic>
      <p:sp>
        <p:nvSpPr>
          <p:cNvPr id="14" name="textruta 3"/>
          <p:cNvSpPr txBox="1"/>
          <p:nvPr userDrawn="1"/>
        </p:nvSpPr>
        <p:spPr>
          <a:xfrm>
            <a:off x="0" y="4649790"/>
            <a:ext cx="37719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Apladalen</a:t>
            </a:r>
            <a:r>
              <a:rPr lang="sv-SE" sz="1000" b="1" dirty="0">
                <a:solidFill>
                  <a:srgbClr val="FFFFFF"/>
                </a:solidFill>
                <a:cs typeface="Arial"/>
              </a:rPr>
              <a:t> Vårdcentral i Värnamo</a:t>
            </a:r>
          </a:p>
        </p:txBody>
      </p:sp>
    </p:spTree>
    <p:extLst>
      <p:ext uri="{BB962C8B-B14F-4D97-AF65-F5344CB8AC3E}">
        <p14:creationId xmlns:p14="http://schemas.microsoft.com/office/powerpoint/2010/main" val="147659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20"/>
            <a:ext cx="9144000" cy="4117181"/>
          </a:xfrm>
        </p:spPr>
        <p:txBody>
          <a:bodyPr/>
          <a:lstStyle>
            <a:lvl1pPr marL="0" indent="0">
              <a:buNone/>
              <a:defRPr sz="3200">
                <a:solidFill>
                  <a:schemeClr val="tx1"/>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3" y="0"/>
            <a:ext cx="2236510" cy="1754326"/>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29 EGEN</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lägga in ett </a:t>
            </a:r>
            <a:br>
              <a:rPr lang="sv-SE" sz="1800" dirty="0">
                <a:solidFill>
                  <a:srgbClr val="FFFFFF">
                    <a:lumMod val="50000"/>
                  </a:srgbClr>
                </a:solidFill>
              </a:rPr>
            </a:br>
            <a:r>
              <a:rPr lang="sv-SE" sz="1800" dirty="0">
                <a:solidFill>
                  <a:srgbClr val="FFFFFF">
                    <a:lumMod val="50000"/>
                  </a:srgbClr>
                </a:solidFill>
              </a:rPr>
              <a:t>eget startfoto klicka </a:t>
            </a:r>
            <a:br>
              <a:rPr lang="sv-SE" sz="1800" dirty="0">
                <a:solidFill>
                  <a:srgbClr val="FFFFFF">
                    <a:lumMod val="50000"/>
                  </a:srgbClr>
                </a:solidFill>
              </a:rPr>
            </a:br>
            <a:r>
              <a:rPr lang="sv-SE" sz="1800" dirty="0">
                <a:solidFill>
                  <a:srgbClr val="FFFFFF">
                    <a:lumMod val="50000"/>
                  </a:srgbClr>
                </a:solidFill>
              </a:rPr>
              <a:t>på ikonen i mitten </a:t>
            </a:r>
            <a:br>
              <a:rPr lang="sv-SE" sz="1800" dirty="0">
                <a:solidFill>
                  <a:srgbClr val="FFFFFF">
                    <a:lumMod val="50000"/>
                  </a:srgbClr>
                </a:solidFill>
              </a:rPr>
            </a:br>
            <a:r>
              <a:rPr lang="sv-SE" sz="1800" dirty="0">
                <a:solidFill>
                  <a:srgbClr val="FFFFFF">
                    <a:lumMod val="50000"/>
                  </a:srgbClr>
                </a:solidFill>
              </a:rPr>
              <a:t>och hämta det </a:t>
            </a:r>
            <a:br>
              <a:rPr lang="sv-SE" sz="1800" dirty="0">
                <a:solidFill>
                  <a:srgbClr val="FFFFFF">
                    <a:lumMod val="50000"/>
                  </a:srgbClr>
                </a:solidFill>
              </a:rPr>
            </a:br>
            <a:r>
              <a:rPr lang="sv-SE" sz="1800" dirty="0">
                <a:solidFill>
                  <a:srgbClr val="FFFFFF">
                    <a:lumMod val="50000"/>
                  </a:srgbClr>
                </a:solidFill>
              </a:rPr>
              <a:t>önskade fotot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03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98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b="-1"/>
          <a:stretch/>
        </p:blipFill>
        <p:spPr>
          <a:xfrm>
            <a:off x="0" y="1033464"/>
            <a:ext cx="9144000" cy="4110037"/>
          </a:xfrm>
          <a:prstGeom prst="rect">
            <a:avLst/>
          </a:prstGeom>
        </p:spPr>
      </p:pic>
      <p:sp>
        <p:nvSpPr>
          <p:cNvPr id="10" name="Title 1"/>
          <p:cNvSpPr txBox="1">
            <a:spLocks/>
          </p:cNvSpPr>
          <p:nvPr userDrawn="1"/>
        </p:nvSpPr>
        <p:spPr>
          <a:xfrm>
            <a:off x="496888" y="2043114"/>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6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84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12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77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9"/>
            <a:ext cx="32040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Stormtrivs i Jönköping</a:t>
            </a:r>
          </a:p>
        </p:txBody>
      </p:sp>
    </p:spTree>
    <p:extLst>
      <p:ext uri="{BB962C8B-B14F-4D97-AF65-F5344CB8AC3E}">
        <p14:creationId xmlns:p14="http://schemas.microsoft.com/office/powerpoint/2010/main" val="115286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68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80"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a:xfrm>
            <a:off x="403150"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37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6"/>
            <a:ext cx="3373200" cy="240115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5"/>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4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80" y="1263253"/>
            <a:ext cx="8184847" cy="3042056"/>
          </a:xfrm>
        </p:spPr>
        <p:txBody>
          <a:bodyPr tIns="36000"/>
          <a:lstStyle>
            <a:lvl1pPr marL="0" indent="0">
              <a:lnSpc>
                <a:spcPct val="90000"/>
              </a:lnSpc>
              <a:buFontTx/>
              <a:buNone/>
              <a:defRPr/>
            </a:lvl1pPr>
            <a:lvl2pPr marL="179384"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6"/>
            <a:ext cx="3373200" cy="240115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80" y="250505"/>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4"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2017-06-08</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31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2017-06-08</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26199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2017-06-08</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272059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9"/>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7"/>
            <a:ext cx="4229894" cy="273844"/>
          </a:xfrm>
          <a:prstGeom prst="rect">
            <a:avLst/>
          </a:prstGeom>
        </p:spPr>
        <p:txBody>
          <a:bodyPr/>
          <a:lstStyle>
            <a:lvl1pPr>
              <a:defRPr>
                <a:solidFill>
                  <a:schemeClr val="tx1"/>
                </a:solidFill>
              </a:defRPr>
            </a:lvl1pPr>
          </a:lstStyle>
          <a:p>
            <a:endParaRPr lang="de-DE"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15257136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6"/>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4"/>
            <a:ext cx="2133600" cy="273844"/>
          </a:xfrm>
          <a:prstGeom prst="rect">
            <a:avLst/>
          </a:prstGeom>
        </p:spPr>
        <p:txBody>
          <a:bodyPr/>
          <a:lstStyle/>
          <a:p>
            <a:fld id="{E373F149-83C4-4179-9681-702531CCFDAC}" type="datetimeFigureOut">
              <a:rPr lang="de-DE" smtClean="0">
                <a:solidFill>
                  <a:srgbClr val="33414E"/>
                </a:solidFill>
              </a:rPr>
              <a:pPr/>
              <a:t>08.06.2017</a:t>
            </a:fld>
            <a:endParaRPr lang="de-DE">
              <a:solidFill>
                <a:srgbClr val="33414E"/>
              </a:solidFill>
            </a:endParaRPr>
          </a:p>
        </p:txBody>
      </p:sp>
      <p:sp>
        <p:nvSpPr>
          <p:cNvPr id="4" name="Fußzeilenplatzhalter 3"/>
          <p:cNvSpPr>
            <a:spLocks noGrp="1"/>
          </p:cNvSpPr>
          <p:nvPr>
            <p:ph type="ftr" sz="quarter" idx="11"/>
          </p:nvPr>
        </p:nvSpPr>
        <p:spPr>
          <a:xfrm>
            <a:off x="2457450" y="4767264"/>
            <a:ext cx="4229894" cy="273844"/>
          </a:xfrm>
          <a:prstGeom prst="rect">
            <a:avLst/>
          </a:prstGeom>
        </p:spPr>
        <p:txBody>
          <a:bodyPr/>
          <a:lstStyle/>
          <a:p>
            <a:endParaRPr lang="de-DE">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9427182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1" y="0"/>
            <a:ext cx="2488695" cy="1477328"/>
          </a:xfrm>
          <a:prstGeom prst="rect">
            <a:avLst/>
          </a:prstGeom>
          <a:noFill/>
        </p:spPr>
        <p:txBody>
          <a:bodyPr wrap="none" rtlCol="0">
            <a:spAutoFit/>
          </a:bodyPr>
          <a:lstStyle/>
          <a:p>
            <a:pPr defTabSz="685800"/>
            <a:r>
              <a:rPr lang="sv-SE" sz="1800" b="1" dirty="0">
                <a:solidFill>
                  <a:srgbClr val="FFFFFF">
                    <a:lumMod val="50000"/>
                  </a:srgbClr>
                </a:solidFill>
              </a:rPr>
              <a:t>Startbild 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print">
            <a:extLst>
              <a:ext uri="{28A0092B-C50C-407E-A947-70E740481C1C}">
                <a14:useLocalDpi xmlns:a14="http://schemas.microsoft.com/office/drawing/2010/main"/>
              </a:ext>
            </a:extLst>
          </a:blip>
          <a:srcRect l="-174"/>
          <a:stretch/>
        </p:blipFill>
        <p:spPr>
          <a:xfrm>
            <a:off x="-12829" y="1026136"/>
            <a:ext cx="9169400" cy="4117365"/>
          </a:xfrm>
          <a:prstGeom prst="rect">
            <a:avLst/>
          </a:prstGeom>
        </p:spPr>
      </p:pic>
      <p:sp>
        <p:nvSpPr>
          <p:cNvPr id="15" name="textruta 5"/>
          <p:cNvSpPr txBox="1"/>
          <p:nvPr userDrawn="1"/>
        </p:nvSpPr>
        <p:spPr>
          <a:xfrm>
            <a:off x="1" y="4649790"/>
            <a:ext cx="328427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Din Hemservice i Boden</a:t>
            </a:r>
          </a:p>
        </p:txBody>
      </p:sp>
    </p:spTree>
    <p:extLst>
      <p:ext uri="{BB962C8B-B14F-4D97-AF65-F5344CB8AC3E}">
        <p14:creationId xmlns:p14="http://schemas.microsoft.com/office/powerpoint/2010/main" val="26079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9</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9"/>
            <a:ext cx="266847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Sakab i Kumla</a:t>
            </a:r>
          </a:p>
        </p:txBody>
      </p:sp>
    </p:spTree>
    <p:extLst>
      <p:ext uri="{BB962C8B-B14F-4D97-AF65-F5344CB8AC3E}">
        <p14:creationId xmlns:p14="http://schemas.microsoft.com/office/powerpoint/2010/main" val="28531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1" y="0"/>
            <a:ext cx="2488695" cy="1477328"/>
          </a:xfrm>
          <a:prstGeom prst="rect">
            <a:avLst/>
          </a:prstGeom>
          <a:noFill/>
        </p:spPr>
        <p:txBody>
          <a:bodyPr wrap="none" rtlCol="0">
            <a:spAutoFit/>
          </a:bodyPr>
          <a:lstStyle/>
          <a:p>
            <a:pPr defTabSz="685800"/>
            <a:r>
              <a:rPr lang="sv-SE" sz="1800" b="1" dirty="0">
                <a:solidFill>
                  <a:srgbClr val="FFFFFF">
                    <a:lumMod val="50000"/>
                  </a:srgbClr>
                </a:solidFill>
              </a:rPr>
              <a:t>Startbild 2</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90"/>
            <a:ext cx="289560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Duroc</a:t>
            </a:r>
            <a:r>
              <a:rPr lang="sv-SE" sz="1000" b="1" dirty="0">
                <a:solidFill>
                  <a:srgbClr val="FFFFFF"/>
                </a:solidFill>
                <a:cs typeface="Arial"/>
              </a:rPr>
              <a:t> </a:t>
            </a:r>
            <a:r>
              <a:rPr lang="sv-SE" sz="1000" b="1" dirty="0" err="1">
                <a:solidFill>
                  <a:srgbClr val="FFFFFF"/>
                </a:solidFill>
                <a:cs typeface="Arial"/>
              </a:rPr>
              <a:t>Rail</a:t>
            </a:r>
            <a:r>
              <a:rPr lang="sv-SE" sz="1000" b="1" dirty="0">
                <a:solidFill>
                  <a:srgbClr val="FFFFFF"/>
                </a:solidFill>
                <a:cs typeface="Arial"/>
              </a:rPr>
              <a:t> i Luleå</a:t>
            </a:r>
          </a:p>
        </p:txBody>
      </p:sp>
    </p:spTree>
    <p:extLst>
      <p:ext uri="{BB962C8B-B14F-4D97-AF65-F5344CB8AC3E}">
        <p14:creationId xmlns:p14="http://schemas.microsoft.com/office/powerpoint/2010/main" val="254300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3</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3"/>
          <p:cNvSpPr txBox="1"/>
          <p:nvPr userDrawn="1"/>
        </p:nvSpPr>
        <p:spPr>
          <a:xfrm>
            <a:off x="0" y="4649790"/>
            <a:ext cx="2860908"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ICA Maxi i Kumla</a:t>
            </a:r>
          </a:p>
        </p:txBody>
      </p:sp>
    </p:spTree>
    <p:extLst>
      <p:ext uri="{BB962C8B-B14F-4D97-AF65-F5344CB8AC3E}">
        <p14:creationId xmlns:p14="http://schemas.microsoft.com/office/powerpoint/2010/main" val="296454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4</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5"/>
          <p:cNvSpPr txBox="1"/>
          <p:nvPr userDrawn="1"/>
        </p:nvSpPr>
        <p:spPr>
          <a:xfrm>
            <a:off x="-1" y="4649790"/>
            <a:ext cx="4182316"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Grönlunds Orgelbyggeri i Gammelstad</a:t>
            </a:r>
          </a:p>
        </p:txBody>
      </p:sp>
    </p:spTree>
    <p:extLst>
      <p:ext uri="{BB962C8B-B14F-4D97-AF65-F5344CB8AC3E}">
        <p14:creationId xmlns:p14="http://schemas.microsoft.com/office/powerpoint/2010/main" val="404482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5</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1" y="4649789"/>
            <a:ext cx="3207296"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Lindbäcks Bygg i Piteå</a:t>
            </a:r>
          </a:p>
        </p:txBody>
      </p:sp>
    </p:spTree>
    <p:extLst>
      <p:ext uri="{BB962C8B-B14F-4D97-AF65-F5344CB8AC3E}">
        <p14:creationId xmlns:p14="http://schemas.microsoft.com/office/powerpoint/2010/main" val="410873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6</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5"/>
          <p:cNvSpPr txBox="1"/>
          <p:nvPr userDrawn="1"/>
        </p:nvSpPr>
        <p:spPr>
          <a:xfrm>
            <a:off x="0" y="4649789"/>
            <a:ext cx="315598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Nya Läroverket i Luleå</a:t>
            </a:r>
          </a:p>
        </p:txBody>
      </p:sp>
    </p:spTree>
    <p:extLst>
      <p:ext uri="{BB962C8B-B14F-4D97-AF65-F5344CB8AC3E}">
        <p14:creationId xmlns:p14="http://schemas.microsoft.com/office/powerpoint/2010/main" val="151736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4" name="Title Placeholder 1"/>
          <p:cNvSpPr>
            <a:spLocks noGrp="1"/>
          </p:cNvSpPr>
          <p:nvPr>
            <p:ph type="title"/>
          </p:nvPr>
        </p:nvSpPr>
        <p:spPr>
          <a:xfrm>
            <a:off x="486079"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7</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5" name="textruta 3"/>
          <p:cNvSpPr txBox="1"/>
          <p:nvPr userDrawn="1"/>
        </p:nvSpPr>
        <p:spPr>
          <a:xfrm>
            <a:off x="-1" y="4649789"/>
            <a:ext cx="2732617"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Polaris i Boden</a:t>
            </a:r>
          </a:p>
        </p:txBody>
      </p:sp>
    </p:spTree>
    <p:extLst>
      <p:ext uri="{BB962C8B-B14F-4D97-AF65-F5344CB8AC3E}">
        <p14:creationId xmlns:p14="http://schemas.microsoft.com/office/powerpoint/2010/main" val="194361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8</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9"/>
            <a:ext cx="3204000"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Stormtrivs i Jönköping</a:t>
            </a:r>
          </a:p>
        </p:txBody>
      </p:sp>
    </p:spTree>
    <p:extLst>
      <p:ext uri="{BB962C8B-B14F-4D97-AF65-F5344CB8AC3E}">
        <p14:creationId xmlns:p14="http://schemas.microsoft.com/office/powerpoint/2010/main" val="313036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9</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9"/>
            <a:ext cx="2668471"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Sakab i Kumla</a:t>
            </a:r>
          </a:p>
        </p:txBody>
      </p:sp>
    </p:spTree>
    <p:extLst>
      <p:ext uri="{BB962C8B-B14F-4D97-AF65-F5344CB8AC3E}">
        <p14:creationId xmlns:p14="http://schemas.microsoft.com/office/powerpoint/2010/main" val="304013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10</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90"/>
            <a:ext cx="325861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a:t>
            </a:r>
            <a:r>
              <a:rPr lang="sv-SE" sz="1000" b="1" dirty="0" err="1">
                <a:solidFill>
                  <a:srgbClr val="FFFFFF"/>
                </a:solidFill>
                <a:cs typeface="Arial"/>
              </a:rPr>
              <a:t>Bonvings</a:t>
            </a:r>
            <a:r>
              <a:rPr lang="sv-SE" sz="1000" b="1" dirty="0">
                <a:solidFill>
                  <a:srgbClr val="FFFFFF"/>
                </a:solidFill>
                <a:cs typeface="Arial"/>
              </a:rPr>
              <a:t> Skor i Nässjö</a:t>
            </a:r>
          </a:p>
        </p:txBody>
      </p:sp>
    </p:spTree>
    <p:extLst>
      <p:ext uri="{BB962C8B-B14F-4D97-AF65-F5344CB8AC3E}">
        <p14:creationId xmlns:p14="http://schemas.microsoft.com/office/powerpoint/2010/main" val="35858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800">
              <a:solidFill>
                <a:srgbClr val="FFFFFF"/>
              </a:solidFill>
            </a:endParaRPr>
          </a:p>
        </p:txBody>
      </p:sp>
      <p:sp>
        <p:nvSpPr>
          <p:cNvPr id="13"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0"/>
            <a:ext cx="2488695" cy="1477328"/>
          </a:xfrm>
          <a:prstGeom prst="rect">
            <a:avLst/>
          </a:prstGeom>
          <a:noFill/>
        </p:spPr>
        <p:txBody>
          <a:bodyPr wrap="none" rtlCol="0">
            <a:spAutoFit/>
          </a:bodyPr>
          <a:lstStyle/>
          <a:p>
            <a:pPr defTabSz="685800"/>
            <a:r>
              <a:rPr lang="sv-SE" sz="1800" b="1" dirty="0" err="1">
                <a:solidFill>
                  <a:srgbClr val="FFFFFF">
                    <a:lumMod val="50000"/>
                  </a:srgbClr>
                </a:solidFill>
              </a:rPr>
              <a:t>Startbild</a:t>
            </a:r>
            <a:r>
              <a:rPr lang="sv-SE" sz="1800" b="1" dirty="0">
                <a:solidFill>
                  <a:srgbClr val="FFFFFF">
                    <a:lumMod val="50000"/>
                  </a:srgbClr>
                </a:solidFill>
              </a:rPr>
              <a:t> 11</a:t>
            </a:r>
            <a:r>
              <a:rPr lang="sv-SE" sz="1800" dirty="0">
                <a:solidFill>
                  <a:srgbClr val="FFFFFF">
                    <a:lumMod val="50000"/>
                  </a:srgbClr>
                </a:solidFill>
              </a:rPr>
              <a:t/>
            </a:r>
            <a:br>
              <a:rPr lang="sv-SE" sz="1800" dirty="0">
                <a:solidFill>
                  <a:srgbClr val="FFFFFF">
                    <a:lumMod val="50000"/>
                  </a:srgbClr>
                </a:solidFill>
              </a:rPr>
            </a:br>
            <a:r>
              <a:rPr lang="sv-SE" sz="1800" dirty="0">
                <a:solidFill>
                  <a:srgbClr val="FFFFFF">
                    <a:lumMod val="50000"/>
                  </a:srgbClr>
                </a:solidFill>
              </a:rPr>
              <a:t>För att byta startbild </a:t>
            </a:r>
            <a:br>
              <a:rPr lang="sv-SE" sz="1800" dirty="0">
                <a:solidFill>
                  <a:srgbClr val="FFFFFF">
                    <a:lumMod val="50000"/>
                  </a:srgbClr>
                </a:solidFill>
              </a:rPr>
            </a:br>
            <a:r>
              <a:rPr lang="sv-SE" sz="1800" dirty="0">
                <a:solidFill>
                  <a:srgbClr val="FFFFFF">
                    <a:lumMod val="50000"/>
                  </a:srgbClr>
                </a:solidFill>
              </a:rPr>
              <a:t>gå till START fliken </a:t>
            </a:r>
            <a:br>
              <a:rPr lang="sv-SE" sz="1800" dirty="0">
                <a:solidFill>
                  <a:srgbClr val="FFFFFF">
                    <a:lumMod val="50000"/>
                  </a:srgbClr>
                </a:solidFill>
              </a:rPr>
            </a:br>
            <a:r>
              <a:rPr lang="sv-SE" sz="1800" dirty="0">
                <a:solidFill>
                  <a:srgbClr val="FFFFFF">
                    <a:lumMod val="50000"/>
                  </a:srgbClr>
                </a:solidFill>
              </a:rPr>
              <a:t>och klicka på LAYOUT</a:t>
            </a:r>
          </a:p>
          <a:p>
            <a:pPr defTabSz="685800"/>
            <a:r>
              <a:rPr lang="sv-SE" sz="1800" dirty="0">
                <a:solidFill>
                  <a:srgbClr val="FFFFFF">
                    <a:lumMod val="50000"/>
                  </a:srgbClr>
                </a:solidFill>
              </a:rPr>
              <a:t>välj där en ny layout</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038962"/>
            <a:ext cx="9144000" cy="4104539"/>
          </a:xfrm>
          <a:prstGeom prst="rect">
            <a:avLst/>
          </a:prstGeom>
        </p:spPr>
      </p:pic>
      <p:sp>
        <p:nvSpPr>
          <p:cNvPr id="14" name="textruta 5"/>
          <p:cNvSpPr txBox="1"/>
          <p:nvPr userDrawn="1"/>
        </p:nvSpPr>
        <p:spPr>
          <a:xfrm>
            <a:off x="0" y="4649789"/>
            <a:ext cx="2796763" cy="246221"/>
          </a:xfrm>
          <a:prstGeom prst="rect">
            <a:avLst/>
          </a:prstGeom>
          <a:solidFill>
            <a:srgbClr val="E53517"/>
          </a:solidFill>
        </p:spPr>
        <p:txBody>
          <a:bodyPr wrap="square" lIns="468000" rtlCol="0" anchor="t">
            <a:spAutoFit/>
          </a:bodyPr>
          <a:lstStyle/>
          <a:p>
            <a:pPr defTabSz="685800"/>
            <a:r>
              <a:rPr lang="sv-SE" sz="1000" b="1" dirty="0">
                <a:solidFill>
                  <a:srgbClr val="FFFFFF"/>
                </a:solidFill>
                <a:cs typeface="Arial"/>
              </a:rPr>
              <a:t>Medlemsföretaget Eksjöhus i Eksjö</a:t>
            </a:r>
          </a:p>
        </p:txBody>
      </p:sp>
    </p:spTree>
    <p:extLst>
      <p:ext uri="{BB962C8B-B14F-4D97-AF65-F5344CB8AC3E}">
        <p14:creationId xmlns:p14="http://schemas.microsoft.com/office/powerpoint/2010/main" val="386774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image" Target="../media/image1.emf"/><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9" Type="http://schemas.openxmlformats.org/officeDocument/2006/relationships/slideLayout" Target="../slideLayouts/slideLayout127.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34" Type="http://schemas.openxmlformats.org/officeDocument/2006/relationships/slideLayout" Target="../slideLayouts/slideLayout122.xml"/><Relationship Id="rId42" Type="http://schemas.openxmlformats.org/officeDocument/2006/relationships/slideLayout" Target="../slideLayouts/slideLayout130.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38" Type="http://schemas.openxmlformats.org/officeDocument/2006/relationships/slideLayout" Target="../slideLayouts/slideLayout126.xml"/><Relationship Id="rId46" Type="http://schemas.openxmlformats.org/officeDocument/2006/relationships/image" Target="../media/image1.emf"/><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41" Type="http://schemas.openxmlformats.org/officeDocument/2006/relationships/slideLayout" Target="../slideLayouts/slideLayout129.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slideLayout" Target="../slideLayouts/slideLayout125.xml"/><Relationship Id="rId40" Type="http://schemas.openxmlformats.org/officeDocument/2006/relationships/slideLayout" Target="../slideLayouts/slideLayout128.xml"/><Relationship Id="rId45" Type="http://schemas.openxmlformats.org/officeDocument/2006/relationships/theme" Target="../theme/theme3.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slideLayout" Target="../slideLayouts/slideLayout124.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4" Type="http://schemas.openxmlformats.org/officeDocument/2006/relationships/slideLayout" Target="../slideLayouts/slideLayout132.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slideLayout" Target="../slideLayouts/slideLayout123.xml"/><Relationship Id="rId43" Type="http://schemas.openxmlformats.org/officeDocument/2006/relationships/slideLayout" Target="../slideLayouts/slideLayout1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9" Type="http://schemas.openxmlformats.org/officeDocument/2006/relationships/slideLayout" Target="../slideLayouts/slideLayout171.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34" Type="http://schemas.openxmlformats.org/officeDocument/2006/relationships/slideLayout" Target="../slideLayouts/slideLayout166.xml"/><Relationship Id="rId42" Type="http://schemas.openxmlformats.org/officeDocument/2006/relationships/slideLayout" Target="../slideLayouts/slideLayout174.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33" Type="http://schemas.openxmlformats.org/officeDocument/2006/relationships/slideLayout" Target="../slideLayouts/slideLayout165.xml"/><Relationship Id="rId38" Type="http://schemas.openxmlformats.org/officeDocument/2006/relationships/slideLayout" Target="../slideLayouts/slideLayout170.xml"/><Relationship Id="rId46" Type="http://schemas.openxmlformats.org/officeDocument/2006/relationships/image" Target="../media/image1.emf"/><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slideLayout" Target="../slideLayouts/slideLayout161.xml"/><Relationship Id="rId41" Type="http://schemas.openxmlformats.org/officeDocument/2006/relationships/slideLayout" Target="../slideLayouts/slideLayout173.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32" Type="http://schemas.openxmlformats.org/officeDocument/2006/relationships/slideLayout" Target="../slideLayouts/slideLayout164.xml"/><Relationship Id="rId37" Type="http://schemas.openxmlformats.org/officeDocument/2006/relationships/slideLayout" Target="../slideLayouts/slideLayout169.xml"/><Relationship Id="rId40" Type="http://schemas.openxmlformats.org/officeDocument/2006/relationships/slideLayout" Target="../slideLayouts/slideLayout172.xml"/><Relationship Id="rId45" Type="http://schemas.openxmlformats.org/officeDocument/2006/relationships/theme" Target="../theme/theme4.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36" Type="http://schemas.openxmlformats.org/officeDocument/2006/relationships/slideLayout" Target="../slideLayouts/slideLayout168.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31" Type="http://schemas.openxmlformats.org/officeDocument/2006/relationships/slideLayout" Target="../slideLayouts/slideLayout163.xml"/><Relationship Id="rId44" Type="http://schemas.openxmlformats.org/officeDocument/2006/relationships/slideLayout" Target="../slideLayouts/slideLayout176.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30" Type="http://schemas.openxmlformats.org/officeDocument/2006/relationships/slideLayout" Target="../slideLayouts/slideLayout162.xml"/><Relationship Id="rId35" Type="http://schemas.openxmlformats.org/officeDocument/2006/relationships/slideLayout" Target="../slideLayouts/slideLayout167.xml"/><Relationship Id="rId43" Type="http://schemas.openxmlformats.org/officeDocument/2006/relationships/slideLayout" Target="../slideLayouts/slideLayout1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26" Type="http://schemas.openxmlformats.org/officeDocument/2006/relationships/slideLayout" Target="../slideLayouts/slideLayout202.xml"/><Relationship Id="rId39" Type="http://schemas.openxmlformats.org/officeDocument/2006/relationships/slideLayout" Target="../slideLayouts/slideLayout215.xml"/><Relationship Id="rId3" Type="http://schemas.openxmlformats.org/officeDocument/2006/relationships/slideLayout" Target="../slideLayouts/slideLayout179.xml"/><Relationship Id="rId21" Type="http://schemas.openxmlformats.org/officeDocument/2006/relationships/slideLayout" Target="../slideLayouts/slideLayout197.xml"/><Relationship Id="rId34" Type="http://schemas.openxmlformats.org/officeDocument/2006/relationships/slideLayout" Target="../slideLayouts/slideLayout210.xml"/><Relationship Id="rId42" Type="http://schemas.openxmlformats.org/officeDocument/2006/relationships/slideLayout" Target="../slideLayouts/slideLayout218.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5" Type="http://schemas.openxmlformats.org/officeDocument/2006/relationships/slideLayout" Target="../slideLayouts/slideLayout201.xml"/><Relationship Id="rId33" Type="http://schemas.openxmlformats.org/officeDocument/2006/relationships/slideLayout" Target="../slideLayouts/slideLayout209.xml"/><Relationship Id="rId38" Type="http://schemas.openxmlformats.org/officeDocument/2006/relationships/slideLayout" Target="../slideLayouts/slideLayout214.xml"/><Relationship Id="rId46" Type="http://schemas.openxmlformats.org/officeDocument/2006/relationships/image" Target="../media/image1.emf"/><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slideLayout" Target="../slideLayouts/slideLayout196.xml"/><Relationship Id="rId29" Type="http://schemas.openxmlformats.org/officeDocument/2006/relationships/slideLayout" Target="../slideLayouts/slideLayout205.xml"/><Relationship Id="rId41" Type="http://schemas.openxmlformats.org/officeDocument/2006/relationships/slideLayout" Target="../slideLayouts/slideLayout217.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24" Type="http://schemas.openxmlformats.org/officeDocument/2006/relationships/slideLayout" Target="../slideLayouts/slideLayout200.xml"/><Relationship Id="rId32" Type="http://schemas.openxmlformats.org/officeDocument/2006/relationships/slideLayout" Target="../slideLayouts/slideLayout208.xml"/><Relationship Id="rId37" Type="http://schemas.openxmlformats.org/officeDocument/2006/relationships/slideLayout" Target="../slideLayouts/slideLayout213.xml"/><Relationship Id="rId40" Type="http://schemas.openxmlformats.org/officeDocument/2006/relationships/slideLayout" Target="../slideLayouts/slideLayout216.xml"/><Relationship Id="rId45" Type="http://schemas.openxmlformats.org/officeDocument/2006/relationships/theme" Target="../theme/theme5.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23" Type="http://schemas.openxmlformats.org/officeDocument/2006/relationships/slideLayout" Target="../slideLayouts/slideLayout199.xml"/><Relationship Id="rId28" Type="http://schemas.openxmlformats.org/officeDocument/2006/relationships/slideLayout" Target="../slideLayouts/slideLayout204.xml"/><Relationship Id="rId36" Type="http://schemas.openxmlformats.org/officeDocument/2006/relationships/slideLayout" Target="../slideLayouts/slideLayout212.xml"/><Relationship Id="rId10" Type="http://schemas.openxmlformats.org/officeDocument/2006/relationships/slideLayout" Target="../slideLayouts/slideLayout186.xml"/><Relationship Id="rId19" Type="http://schemas.openxmlformats.org/officeDocument/2006/relationships/slideLayout" Target="../slideLayouts/slideLayout195.xml"/><Relationship Id="rId31" Type="http://schemas.openxmlformats.org/officeDocument/2006/relationships/slideLayout" Target="../slideLayouts/slideLayout207.xml"/><Relationship Id="rId44" Type="http://schemas.openxmlformats.org/officeDocument/2006/relationships/slideLayout" Target="../slideLayouts/slideLayout220.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 Id="rId22" Type="http://schemas.openxmlformats.org/officeDocument/2006/relationships/slideLayout" Target="../slideLayouts/slideLayout198.xml"/><Relationship Id="rId27" Type="http://schemas.openxmlformats.org/officeDocument/2006/relationships/slideLayout" Target="../slideLayouts/slideLayout203.xml"/><Relationship Id="rId30" Type="http://schemas.openxmlformats.org/officeDocument/2006/relationships/slideLayout" Target="../slideLayouts/slideLayout206.xml"/><Relationship Id="rId35" Type="http://schemas.openxmlformats.org/officeDocument/2006/relationships/slideLayout" Target="../slideLayouts/slideLayout211.xml"/><Relationship Id="rId43" Type="http://schemas.openxmlformats.org/officeDocument/2006/relationships/slideLayout" Target="../slideLayouts/slideLayout2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80"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5" y="4813545"/>
            <a:ext cx="552866" cy="118800"/>
          </a:xfrm>
          <a:prstGeom prst="rect">
            <a:avLst/>
          </a:prstGeom>
        </p:spPr>
        <p:txBody>
          <a:bodyPr vert="horz" lIns="0" tIns="45720" rIns="0" bIns="45720" rtlCol="0" anchor="ctr"/>
          <a:lstStyle>
            <a:lvl1pPr algn="l">
              <a:defRPr sz="700" b="0">
                <a:solidFill>
                  <a:schemeClr val="accent2"/>
                </a:solidFill>
              </a:defRPr>
            </a:lvl1pPr>
          </a:lstStyle>
          <a:p>
            <a:fld id="{9B32E951-18B6-4B36-9DC3-AA2CD01B4387}"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4"/>
          </p:nvPr>
        </p:nvSpPr>
        <p:spPr>
          <a:xfrm>
            <a:off x="403150" y="4813545"/>
            <a:ext cx="315309" cy="117580"/>
          </a:xfrm>
          <a:prstGeom prst="rect">
            <a:avLst/>
          </a:prstGeom>
        </p:spPr>
        <p:txBody>
          <a:bodyPr vert="horz" lIns="91440" tIns="45720" rIns="91440" bIns="45720" rtlCol="0" anchor="ctr"/>
          <a:lstStyle>
            <a:lvl1pPr algn="l">
              <a:defRPr sz="700">
                <a:solidFill>
                  <a:schemeClr val="accent2"/>
                </a:solidFill>
              </a:defRPr>
            </a:lvl1pPr>
          </a:lstStyle>
          <a:p>
            <a:fld id="{5718465E-2E6A-4310-8AAC-7D6E13D1D673}" type="slidenum">
              <a:rPr lang="sv-SE" smtClean="0">
                <a:solidFill>
                  <a:srgbClr val="33414E"/>
                </a:solidFill>
              </a:rPr>
              <a:pPr/>
              <a:t>‹#›</a:t>
            </a:fld>
            <a:endParaRPr lang="sv-SE" dirty="0">
              <a:solidFill>
                <a:srgbClr val="33414E"/>
              </a:solidFill>
            </a:endParaRPr>
          </a:p>
        </p:txBody>
      </p:sp>
      <p:cxnSp>
        <p:nvCxnSpPr>
          <p:cNvPr id="10" name="Straight Connector 9"/>
          <p:cNvCxnSpPr/>
          <p:nvPr/>
        </p:nvCxnSpPr>
        <p:spPr>
          <a:xfrm>
            <a:off x="493623"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4586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 id="2147483709" r:id="rId41"/>
    <p:sldLayoutId id="2147483710" r:id="rId42"/>
    <p:sldLayoutId id="2147483711" r:id="rId43"/>
    <p:sldLayoutId id="2147483712"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378"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796" indent="-177796" algn="l" defTabSz="914378"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52" indent="-269868" algn="l" defTabSz="914378"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2972"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160"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80"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5" y="4813545"/>
            <a:ext cx="552866" cy="118800"/>
          </a:xfrm>
          <a:prstGeom prst="rect">
            <a:avLst/>
          </a:prstGeom>
        </p:spPr>
        <p:txBody>
          <a:bodyPr vert="horz" lIns="0" tIns="45720" rIns="0" bIns="45720" rtlCol="0" anchor="ctr"/>
          <a:lstStyle>
            <a:lvl1pPr algn="l">
              <a:defRPr sz="700" b="0">
                <a:solidFill>
                  <a:schemeClr val="accent2"/>
                </a:solidFill>
              </a:defRPr>
            </a:lvl1pPr>
          </a:lstStyle>
          <a:p>
            <a:fld id="{9B32E951-18B6-4B36-9DC3-AA2CD01B4387}"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4"/>
          </p:nvPr>
        </p:nvSpPr>
        <p:spPr>
          <a:xfrm>
            <a:off x="403150" y="4813545"/>
            <a:ext cx="315309" cy="117580"/>
          </a:xfrm>
          <a:prstGeom prst="rect">
            <a:avLst/>
          </a:prstGeom>
        </p:spPr>
        <p:txBody>
          <a:bodyPr vert="horz" lIns="91440" tIns="45720" rIns="91440" bIns="45720" rtlCol="0" anchor="ctr"/>
          <a:lstStyle>
            <a:lvl1pPr algn="l">
              <a:defRPr sz="700">
                <a:solidFill>
                  <a:schemeClr val="accent2"/>
                </a:solidFill>
              </a:defRPr>
            </a:lvl1pPr>
          </a:lstStyle>
          <a:p>
            <a:fld id="{5718465E-2E6A-4310-8AAC-7D6E13D1D673}" type="slidenum">
              <a:rPr lang="sv-SE" smtClean="0">
                <a:solidFill>
                  <a:srgbClr val="33414E"/>
                </a:solidFill>
              </a:rPr>
              <a:pPr/>
              <a:t>‹#›</a:t>
            </a:fld>
            <a:endParaRPr lang="sv-SE" dirty="0">
              <a:solidFill>
                <a:srgbClr val="33414E"/>
              </a:solidFill>
            </a:endParaRPr>
          </a:p>
        </p:txBody>
      </p:sp>
      <p:cxnSp>
        <p:nvCxnSpPr>
          <p:cNvPr id="10" name="Straight Connector 9"/>
          <p:cNvCxnSpPr/>
          <p:nvPr/>
        </p:nvCxnSpPr>
        <p:spPr>
          <a:xfrm>
            <a:off x="493623"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57065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378"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796" indent="-177796" algn="l" defTabSz="914378"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52" indent="-269868" algn="l" defTabSz="914378"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2972"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160"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80"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5" y="4813545"/>
            <a:ext cx="552866" cy="118800"/>
          </a:xfrm>
          <a:prstGeom prst="rect">
            <a:avLst/>
          </a:prstGeom>
        </p:spPr>
        <p:txBody>
          <a:bodyPr vert="horz" lIns="0" tIns="45720" rIns="0" bIns="45720" rtlCol="0" anchor="ctr"/>
          <a:lstStyle>
            <a:lvl1pPr algn="l">
              <a:defRPr sz="700" b="0">
                <a:solidFill>
                  <a:schemeClr val="accent2"/>
                </a:solidFill>
              </a:defRPr>
            </a:lvl1pPr>
          </a:lstStyle>
          <a:p>
            <a:fld id="{9B32E951-18B6-4B36-9DC3-AA2CD01B4387}"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4"/>
          </p:nvPr>
        </p:nvSpPr>
        <p:spPr>
          <a:xfrm>
            <a:off x="403150" y="4813545"/>
            <a:ext cx="315309" cy="117580"/>
          </a:xfrm>
          <a:prstGeom prst="rect">
            <a:avLst/>
          </a:prstGeom>
        </p:spPr>
        <p:txBody>
          <a:bodyPr vert="horz" lIns="91440" tIns="45720" rIns="91440" bIns="45720" rtlCol="0" anchor="ctr"/>
          <a:lstStyle>
            <a:lvl1pPr algn="l">
              <a:defRPr sz="700">
                <a:solidFill>
                  <a:schemeClr val="accent2"/>
                </a:solidFill>
              </a:defRPr>
            </a:lvl1pPr>
          </a:lstStyle>
          <a:p>
            <a:fld id="{5718465E-2E6A-4310-8AAC-7D6E13D1D673}" type="slidenum">
              <a:rPr lang="sv-SE" smtClean="0">
                <a:solidFill>
                  <a:srgbClr val="33414E"/>
                </a:solidFill>
              </a:rPr>
              <a:pPr/>
              <a:t>‹#›</a:t>
            </a:fld>
            <a:endParaRPr lang="sv-SE" dirty="0">
              <a:solidFill>
                <a:srgbClr val="33414E"/>
              </a:solidFill>
            </a:endParaRPr>
          </a:p>
        </p:txBody>
      </p:sp>
      <p:cxnSp>
        <p:nvCxnSpPr>
          <p:cNvPr id="10" name="Straight Connector 9"/>
          <p:cNvCxnSpPr/>
          <p:nvPr/>
        </p:nvCxnSpPr>
        <p:spPr>
          <a:xfrm>
            <a:off x="493623"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58029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1" r:id="rId43"/>
    <p:sldLayoutId id="2147483802"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378"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796" indent="-177796" algn="l" defTabSz="914378"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52" indent="-269868" algn="l" defTabSz="914378"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2972"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160"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80"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5" y="4813545"/>
            <a:ext cx="552866" cy="118800"/>
          </a:xfrm>
          <a:prstGeom prst="rect">
            <a:avLst/>
          </a:prstGeom>
        </p:spPr>
        <p:txBody>
          <a:bodyPr vert="horz" lIns="0" tIns="45720" rIns="0" bIns="45720" rtlCol="0" anchor="ctr"/>
          <a:lstStyle>
            <a:lvl1pPr algn="l">
              <a:defRPr sz="700" b="0">
                <a:solidFill>
                  <a:schemeClr val="accent2"/>
                </a:solidFill>
              </a:defRPr>
            </a:lvl1pPr>
          </a:lstStyle>
          <a:p>
            <a:fld id="{9B32E951-18B6-4B36-9DC3-AA2CD01B4387}"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4"/>
          </p:nvPr>
        </p:nvSpPr>
        <p:spPr>
          <a:xfrm>
            <a:off x="403150" y="4813545"/>
            <a:ext cx="315309" cy="117580"/>
          </a:xfrm>
          <a:prstGeom prst="rect">
            <a:avLst/>
          </a:prstGeom>
        </p:spPr>
        <p:txBody>
          <a:bodyPr vert="horz" lIns="91440" tIns="45720" rIns="91440" bIns="45720" rtlCol="0" anchor="ctr"/>
          <a:lstStyle>
            <a:lvl1pPr algn="l">
              <a:defRPr sz="700">
                <a:solidFill>
                  <a:schemeClr val="accent2"/>
                </a:solidFill>
              </a:defRPr>
            </a:lvl1pPr>
          </a:lstStyle>
          <a:p>
            <a:fld id="{5718465E-2E6A-4310-8AAC-7D6E13D1D673}" type="slidenum">
              <a:rPr lang="sv-SE" smtClean="0">
                <a:solidFill>
                  <a:srgbClr val="33414E"/>
                </a:solidFill>
              </a:rPr>
              <a:pPr/>
              <a:t>‹#›</a:t>
            </a:fld>
            <a:endParaRPr lang="sv-SE" dirty="0">
              <a:solidFill>
                <a:srgbClr val="33414E"/>
              </a:solidFill>
            </a:endParaRPr>
          </a:p>
        </p:txBody>
      </p:sp>
      <p:cxnSp>
        <p:nvCxnSpPr>
          <p:cNvPr id="10" name="Straight Connector 9"/>
          <p:cNvCxnSpPr/>
          <p:nvPr/>
        </p:nvCxnSpPr>
        <p:spPr>
          <a:xfrm>
            <a:off x="493623"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79942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 id="2147483847"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378"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796" indent="-177796" algn="l" defTabSz="914378"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52" indent="-269868" algn="l" defTabSz="914378"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2972"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160"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9"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80"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5" y="4813545"/>
            <a:ext cx="552866" cy="118800"/>
          </a:xfrm>
          <a:prstGeom prst="rect">
            <a:avLst/>
          </a:prstGeom>
        </p:spPr>
        <p:txBody>
          <a:bodyPr vert="horz" lIns="0" tIns="45720" rIns="0" bIns="45720" rtlCol="0" anchor="ctr"/>
          <a:lstStyle>
            <a:lvl1pPr algn="l">
              <a:defRPr sz="700" b="0">
                <a:solidFill>
                  <a:schemeClr val="accent2"/>
                </a:solidFill>
              </a:defRPr>
            </a:lvl1pPr>
          </a:lstStyle>
          <a:p>
            <a:fld id="{9B32E951-18B6-4B36-9DC3-AA2CD01B4387}" type="datetime1">
              <a:rPr lang="sv-SE" smtClean="0">
                <a:solidFill>
                  <a:srgbClr val="33414E"/>
                </a:solidFill>
              </a:rPr>
              <a:pPr/>
              <a:t>2017-06-08</a:t>
            </a:fld>
            <a:endParaRPr lang="sv-SE" dirty="0">
              <a:solidFill>
                <a:srgbClr val="33414E"/>
              </a:solidFill>
            </a:endParaRPr>
          </a:p>
        </p:txBody>
      </p:sp>
      <p:sp>
        <p:nvSpPr>
          <p:cNvPr id="6" name="Slide Number Placeholder 5"/>
          <p:cNvSpPr>
            <a:spLocks noGrp="1"/>
          </p:cNvSpPr>
          <p:nvPr>
            <p:ph type="sldNum" sz="quarter" idx="4"/>
          </p:nvPr>
        </p:nvSpPr>
        <p:spPr>
          <a:xfrm>
            <a:off x="403150" y="4813545"/>
            <a:ext cx="315309" cy="117580"/>
          </a:xfrm>
          <a:prstGeom prst="rect">
            <a:avLst/>
          </a:prstGeom>
        </p:spPr>
        <p:txBody>
          <a:bodyPr vert="horz" lIns="91440" tIns="45720" rIns="91440" bIns="45720" rtlCol="0" anchor="ctr"/>
          <a:lstStyle>
            <a:lvl1pPr algn="l">
              <a:defRPr sz="700">
                <a:solidFill>
                  <a:schemeClr val="accent2"/>
                </a:solidFill>
              </a:defRPr>
            </a:lvl1pPr>
          </a:lstStyle>
          <a:p>
            <a:fld id="{5718465E-2E6A-4310-8AAC-7D6E13D1D673}" type="slidenum">
              <a:rPr lang="sv-SE" smtClean="0">
                <a:solidFill>
                  <a:srgbClr val="33414E"/>
                </a:solidFill>
              </a:rPr>
              <a:pPr/>
              <a:t>‹#›</a:t>
            </a:fld>
            <a:endParaRPr lang="sv-SE" dirty="0">
              <a:solidFill>
                <a:srgbClr val="33414E"/>
              </a:solidFill>
            </a:endParaRPr>
          </a:p>
        </p:txBody>
      </p:sp>
      <p:cxnSp>
        <p:nvCxnSpPr>
          <p:cNvPr id="10" name="Straight Connector 9"/>
          <p:cNvCxnSpPr/>
          <p:nvPr/>
        </p:nvCxnSpPr>
        <p:spPr>
          <a:xfrm>
            <a:off x="493623"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print">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01504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 id="2147483880" r:id="rId32"/>
    <p:sldLayoutId id="2147483881" r:id="rId33"/>
    <p:sldLayoutId id="2147483882" r:id="rId34"/>
    <p:sldLayoutId id="2147483883" r:id="rId35"/>
    <p:sldLayoutId id="2147483884" r:id="rId36"/>
    <p:sldLayoutId id="2147483885" r:id="rId37"/>
    <p:sldLayoutId id="2147483886" r:id="rId38"/>
    <p:sldLayoutId id="2147483887" r:id="rId39"/>
    <p:sldLayoutId id="2147483888" r:id="rId40"/>
    <p:sldLayoutId id="2147483889" r:id="rId41"/>
    <p:sldLayoutId id="2147483890" r:id="rId42"/>
    <p:sldLayoutId id="2147483891" r:id="rId43"/>
    <p:sldLayoutId id="2147483892"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378"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796" indent="-177796" algn="l" defTabSz="914378"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52" indent="-269868" algn="l" defTabSz="914378"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2972"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160"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7.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31.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1507879"/>
            <a:ext cx="9144000" cy="1509641"/>
          </a:xfrm>
        </p:spPr>
        <p:txBody>
          <a:bodyPr>
            <a:normAutofit/>
          </a:bodyPr>
          <a:lstStyle/>
          <a:p>
            <a:pPr algn="ctr" defTabSz="685800">
              <a:lnSpc>
                <a:spcPct val="100000"/>
              </a:lnSpc>
              <a:spcBef>
                <a:spcPts val="0"/>
              </a:spcBef>
            </a:pPr>
            <a:r>
              <a:rPr lang="sv-SE" sz="3000" kern="0" dirty="0">
                <a:solidFill>
                  <a:schemeClr val="tx1"/>
                </a:solidFill>
                <a:cs typeface="Arial" charset="0"/>
              </a:rPr>
              <a:t>Brottslighet mot företagen i </a:t>
            </a:r>
            <a:r>
              <a:rPr lang="sv-SE" sz="3000" kern="0" dirty="0">
                <a:solidFill>
                  <a:schemeClr val="tx1"/>
                </a:solidFill>
                <a:cs typeface="Arial" charset="0"/>
              </a:rPr>
              <a:t>Värmlands län </a:t>
            </a:r>
            <a:r>
              <a:rPr lang="sv-SE" kern="0" dirty="0">
                <a:solidFill>
                  <a:srgbClr val="EF8200"/>
                </a:solidFill>
                <a:cs typeface="Arial" charset="0"/>
              </a:rPr>
              <a:t/>
            </a:r>
            <a:br>
              <a:rPr lang="sv-SE" kern="0" dirty="0">
                <a:solidFill>
                  <a:srgbClr val="EF8200"/>
                </a:solidFill>
                <a:cs typeface="Arial" charset="0"/>
              </a:rPr>
            </a:br>
            <a:endParaRPr lang="sv-SE" dirty="0"/>
          </a:p>
        </p:txBody>
      </p:sp>
    </p:spTree>
    <p:extLst>
      <p:ext uri="{BB962C8B-B14F-4D97-AF65-F5344CB8AC3E}">
        <p14:creationId xmlns:p14="http://schemas.microsoft.com/office/powerpoint/2010/main" val="390141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7"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a:r>
              <a:rPr lang="en-GB" sz="1015" b="1">
                <a:solidFill>
                  <a:prstClr val="black"/>
                </a:solidFill>
              </a:rPr>
              <a:t>Värmlands län</a:t>
            </a:r>
            <a:endParaRPr lang="en-GB" sz="1015" b="1" dirty="0">
              <a:solidFill>
                <a:prstClr val="black"/>
              </a:solidFill>
            </a:endParaRPr>
          </a:p>
        </p:txBody>
      </p:sp>
      <p:sp>
        <p:nvSpPr>
          <p:cNvPr id="5" name="Title1Left"/>
          <p:cNvSpPr txBox="1"/>
          <p:nvPr/>
        </p:nvSpPr>
        <p:spPr>
          <a:xfrm>
            <a:off x="486001" y="136650"/>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r>
              <a:rPr lang="sv-SE" sz="2200" b="1" kern="0">
                <a:solidFill>
                  <a:srgbClr val="EF8200"/>
                </a:solidFill>
                <a:cs typeface="Arial" charset="0"/>
              </a:rPr>
              <a:t>Brottslighet mot företagen i Värmlands län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2</a:t>
            </a:fld>
            <a:endParaRPr lang="de-DE" dirty="0">
              <a:solidFill>
                <a:prstClr val="black"/>
              </a:solidFill>
            </a:endParaRPr>
          </a:p>
        </p:txBody>
      </p:sp>
      <p:sp>
        <p:nvSpPr>
          <p:cNvPr id="26" name="TextBox 25"/>
          <p:cNvSpPr txBox="1"/>
          <p:nvPr/>
        </p:nvSpPr>
        <p:spPr>
          <a:xfrm>
            <a:off x="777523" y="1129886"/>
            <a:ext cx="3525119" cy="646331"/>
          </a:xfrm>
          <a:prstGeom prst="rect">
            <a:avLst/>
          </a:prstGeom>
          <a:noFill/>
        </p:spPr>
        <p:txBody>
          <a:bodyPr wrap="square" rtlCol="0">
            <a:spAutoFit/>
          </a:bodyPr>
          <a:lstStyle/>
          <a:p>
            <a:pPr algn="ctr"/>
            <a:r>
              <a:rPr lang="sv-SE" sz="1800" b="1" dirty="0">
                <a:solidFill>
                  <a:srgbClr val="57758D"/>
                </a:solidFill>
              </a:rPr>
              <a:t>Är brottslighet ett problem</a:t>
            </a:r>
          </a:p>
          <a:p>
            <a:pPr algn="ctr"/>
            <a:r>
              <a:rPr lang="sv-SE" sz="1800" b="1" dirty="0">
                <a:solidFill>
                  <a:srgbClr val="57758D"/>
                </a:solidFill>
              </a:rPr>
              <a:t> för ditt företag?</a:t>
            </a:r>
          </a:p>
        </p:txBody>
      </p:sp>
      <p:graphicFrame>
        <p:nvGraphicFramePr>
          <p:cNvPr id="28" name="Chart 27"/>
          <p:cNvGraphicFramePr/>
          <p:nvPr/>
        </p:nvGraphicFramePr>
        <p:xfrm>
          <a:off x="0" y="1432089"/>
          <a:ext cx="5479312" cy="33178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335515" y="1140532"/>
            <a:ext cx="2787943" cy="923330"/>
          </a:xfrm>
          <a:prstGeom prst="rect">
            <a:avLst/>
          </a:prstGeom>
          <a:noFill/>
        </p:spPr>
        <p:txBody>
          <a:bodyPr wrap="none" rtlCol="0">
            <a:spAutoFit/>
          </a:bodyPr>
          <a:lstStyle/>
          <a:p>
            <a:r>
              <a:rPr lang="sv-SE" sz="1800" b="1" dirty="0">
                <a:solidFill>
                  <a:srgbClr val="57758D"/>
                </a:solidFill>
              </a:rPr>
              <a:t>Företagen i kommunen </a:t>
            </a:r>
          </a:p>
          <a:p>
            <a:r>
              <a:rPr lang="sv-SE" sz="1800" b="1" dirty="0">
                <a:solidFill>
                  <a:srgbClr val="57758D"/>
                </a:solidFill>
              </a:rPr>
              <a:t>ser en hög risk att </a:t>
            </a:r>
          </a:p>
          <a:p>
            <a:r>
              <a:rPr lang="sv-SE" sz="1800" b="1" dirty="0">
                <a:solidFill>
                  <a:srgbClr val="57758D"/>
                </a:solidFill>
              </a:rPr>
              <a:t>drabbas av</a:t>
            </a:r>
          </a:p>
        </p:txBody>
      </p:sp>
      <p:graphicFrame>
        <p:nvGraphicFramePr>
          <p:cNvPr id="9" name="Object 5"/>
          <p:cNvGraphicFramePr>
            <a:graphicFrameLocks noChangeAspect="1"/>
          </p:cNvGraphicFramePr>
          <p:nvPr/>
        </p:nvGraphicFramePr>
        <p:xfrm>
          <a:off x="4740514" y="1881415"/>
          <a:ext cx="4277106" cy="25937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513292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7"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a:r>
              <a:rPr lang="en-GB" sz="1015" b="1">
                <a:solidFill>
                  <a:prstClr val="black"/>
                </a:solidFill>
              </a:rPr>
              <a:t>Värmlands län</a:t>
            </a:r>
            <a:endParaRPr lang="en-GB" sz="1015" b="1" dirty="0">
              <a:solidFill>
                <a:prstClr val="black"/>
              </a:solidFill>
            </a:endParaRPr>
          </a:p>
        </p:txBody>
      </p:sp>
      <p:sp>
        <p:nvSpPr>
          <p:cNvPr id="5" name="Title1Left"/>
          <p:cNvSpPr txBox="1"/>
          <p:nvPr/>
        </p:nvSpPr>
        <p:spPr>
          <a:xfrm>
            <a:off x="486001" y="136650"/>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r>
              <a:rPr lang="sv-SE" sz="2200" b="1" kern="0">
                <a:solidFill>
                  <a:srgbClr val="EF8200"/>
                </a:solidFill>
                <a:cs typeface="Arial" charset="0"/>
              </a:rPr>
              <a:t>Brottslighet mot företagen i Värmlands län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3</a:t>
            </a:fld>
            <a:endParaRPr lang="de-DE" dirty="0">
              <a:solidFill>
                <a:prstClr val="black"/>
              </a:solidFill>
            </a:endParaRPr>
          </a:p>
        </p:txBody>
      </p:sp>
      <p:sp>
        <p:nvSpPr>
          <p:cNvPr id="27" name="TextBox 26"/>
          <p:cNvSpPr txBox="1"/>
          <p:nvPr/>
        </p:nvSpPr>
        <p:spPr>
          <a:xfrm>
            <a:off x="5484016" y="1285869"/>
            <a:ext cx="2698175" cy="646331"/>
          </a:xfrm>
          <a:prstGeom prst="rect">
            <a:avLst/>
          </a:prstGeom>
          <a:noFill/>
        </p:spPr>
        <p:txBody>
          <a:bodyPr wrap="none" rtlCol="0">
            <a:spAutoFit/>
          </a:bodyPr>
          <a:lstStyle/>
          <a:p>
            <a:pPr algn="ctr"/>
            <a:r>
              <a:rPr lang="sv-SE" sz="1800" b="1" dirty="0">
                <a:solidFill>
                  <a:srgbClr val="57758D"/>
                </a:solidFill>
              </a:rPr>
              <a:t>Brottstrenden senaste </a:t>
            </a:r>
          </a:p>
          <a:p>
            <a:pPr algn="ctr"/>
            <a:r>
              <a:rPr lang="sv-SE" sz="1800" b="1" dirty="0">
                <a:solidFill>
                  <a:srgbClr val="57758D"/>
                </a:solidFill>
              </a:rPr>
              <a:t>två åren *</a:t>
            </a:r>
          </a:p>
        </p:txBody>
      </p:sp>
      <p:sp>
        <p:nvSpPr>
          <p:cNvPr id="11" name="Right Arrow 10"/>
          <p:cNvSpPr/>
          <p:nvPr/>
        </p:nvSpPr>
        <p:spPr>
          <a:xfrm rot="20663501">
            <a:off x="5527919" y="2624072"/>
            <a:ext cx="2041199" cy="318407"/>
          </a:xfrm>
          <a:prstGeom prst="rightArrow">
            <a:avLst/>
          </a:prstGeom>
          <a:solidFill>
            <a:srgbClr val="E53517"/>
          </a:solidFill>
          <a:ln>
            <a:solidFill>
              <a:srgbClr val="E53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solidFill>
                <a:srgbClr val="FF0000"/>
              </a:solidFill>
            </a:endParaRPr>
          </a:p>
        </p:txBody>
      </p:sp>
      <p:sp>
        <p:nvSpPr>
          <p:cNvPr id="12" name="TextBox 11"/>
          <p:cNvSpPr txBox="1"/>
          <p:nvPr/>
        </p:nvSpPr>
        <p:spPr>
          <a:xfrm>
            <a:off x="7637424" y="2250327"/>
            <a:ext cx="622657" cy="461665"/>
          </a:xfrm>
          <a:prstGeom prst="rect">
            <a:avLst/>
          </a:prstGeom>
          <a:noFill/>
        </p:spPr>
        <p:txBody>
          <a:bodyPr wrap="square" rtlCol="0">
            <a:spAutoFit/>
          </a:bodyPr>
          <a:lstStyle/>
          <a:p>
            <a:r>
              <a:rPr lang="sv-SE" sz="2400" b="1">
                <a:solidFill>
                  <a:srgbClr val="E53517"/>
                </a:solidFill>
              </a:rPr>
              <a:t>19</a:t>
            </a:r>
            <a:endParaRPr lang="sv-SE" sz="2400" b="1" dirty="0">
              <a:solidFill>
                <a:srgbClr val="E53517"/>
              </a:solidFill>
            </a:endParaRPr>
          </a:p>
        </p:txBody>
      </p:sp>
      <p:sp>
        <p:nvSpPr>
          <p:cNvPr id="14" name="TextBox 13"/>
          <p:cNvSpPr txBox="1"/>
          <p:nvPr/>
        </p:nvSpPr>
        <p:spPr>
          <a:xfrm>
            <a:off x="916981" y="1125677"/>
            <a:ext cx="3608681" cy="646331"/>
          </a:xfrm>
          <a:prstGeom prst="rect">
            <a:avLst/>
          </a:prstGeom>
          <a:noFill/>
        </p:spPr>
        <p:txBody>
          <a:bodyPr wrap="none" rtlCol="0">
            <a:spAutoFit/>
          </a:bodyPr>
          <a:lstStyle/>
          <a:p>
            <a:pPr algn="ctr"/>
            <a:r>
              <a:rPr lang="sv-SE" sz="1800" b="1" dirty="0">
                <a:solidFill>
                  <a:srgbClr val="57758D"/>
                </a:solidFill>
              </a:rPr>
              <a:t>Förändring av brottslighet mot </a:t>
            </a:r>
          </a:p>
          <a:p>
            <a:pPr algn="ctr"/>
            <a:r>
              <a:rPr lang="sv-SE" sz="1800" b="1" dirty="0">
                <a:solidFill>
                  <a:srgbClr val="57758D"/>
                </a:solidFill>
              </a:rPr>
              <a:t>företagen senaste två åren</a:t>
            </a:r>
          </a:p>
        </p:txBody>
      </p:sp>
      <p:sp>
        <p:nvSpPr>
          <p:cNvPr id="16" name="TextBox 15"/>
          <p:cNvSpPr txBox="1"/>
          <p:nvPr/>
        </p:nvSpPr>
        <p:spPr>
          <a:xfrm>
            <a:off x="5116085" y="4426759"/>
            <a:ext cx="3595408" cy="276999"/>
          </a:xfrm>
          <a:prstGeom prst="rect">
            <a:avLst/>
          </a:prstGeom>
          <a:noFill/>
        </p:spPr>
        <p:txBody>
          <a:bodyPr wrap="none" rtlCol="0">
            <a:spAutoFit/>
          </a:bodyPr>
          <a:lstStyle/>
          <a:p>
            <a:r>
              <a:rPr lang="sv-SE" sz="1200" dirty="0">
                <a:solidFill>
                  <a:srgbClr val="57758D"/>
                </a:solidFill>
              </a:rPr>
              <a:t>*Balansmått: Andelen ökat minus andelen minskat</a:t>
            </a:r>
          </a:p>
        </p:txBody>
      </p:sp>
      <p:graphicFrame>
        <p:nvGraphicFramePr>
          <p:cNvPr id="13" name="Chart 12"/>
          <p:cNvGraphicFramePr/>
          <p:nvPr/>
        </p:nvGraphicFramePr>
        <p:xfrm>
          <a:off x="-371020" y="1558524"/>
          <a:ext cx="6614964" cy="3317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82034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79" y="249618"/>
            <a:ext cx="6996761" cy="614650"/>
          </a:xfrm>
        </p:spPr>
        <p:txBody>
          <a:bodyPr>
            <a:normAutofit fontScale="90000"/>
          </a:bodyPr>
          <a:lstStyle/>
          <a:p>
            <a:r>
              <a:rPr lang="sv-SE" kern="0" dirty="0" smtClean="0">
                <a:solidFill>
                  <a:srgbClr val="EF8200"/>
                </a:solidFill>
                <a:cs typeface="Arial" charset="0"/>
              </a:rPr>
              <a:t>Värmländska företagare och politikerna om brottsligheten</a:t>
            </a:r>
            <a:endParaRPr lang="sv-SE" kern="0" dirty="0">
              <a:solidFill>
                <a:srgbClr val="EF8200"/>
              </a:solidFill>
              <a:cs typeface="Arial" charset="0"/>
            </a:endParaRPr>
          </a:p>
        </p:txBody>
      </p:sp>
      <p:graphicFrame>
        <p:nvGraphicFramePr>
          <p:cNvPr id="10" name="Content Placeholder 5"/>
          <p:cNvGraphicFramePr>
            <a:graphicFrameLocks/>
          </p:cNvGraphicFramePr>
          <p:nvPr>
            <p:extLst/>
          </p:nvPr>
        </p:nvGraphicFramePr>
        <p:xfrm>
          <a:off x="331329" y="1497972"/>
          <a:ext cx="7710492" cy="326685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Right"/>
          <p:cNvSpPr txBox="1"/>
          <p:nvPr/>
        </p:nvSpPr>
        <p:spPr>
          <a:xfrm>
            <a:off x="4735387" y="4779000"/>
            <a:ext cx="4236923" cy="297000"/>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a:r>
              <a:rPr lang="en-GB" sz="1100" b="1">
                <a:solidFill>
                  <a:prstClr val="black"/>
                </a:solidFill>
              </a:rPr>
              <a:t>Värmlands län</a:t>
            </a:r>
            <a:endParaRPr lang="en-GB" sz="1100" b="1" dirty="0">
              <a:solidFill>
                <a:prstClr val="black"/>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4</a:t>
            </a:fld>
            <a:endParaRPr lang="sv-SE">
              <a:solidFill>
                <a:srgbClr val="33414E"/>
              </a:solidFill>
            </a:endParaRPr>
          </a:p>
        </p:txBody>
      </p:sp>
      <p:sp>
        <p:nvSpPr>
          <p:cNvPr id="8" name="TextBox 7"/>
          <p:cNvSpPr txBox="1"/>
          <p:nvPr/>
        </p:nvSpPr>
        <p:spPr>
          <a:xfrm>
            <a:off x="1937229" y="1148283"/>
            <a:ext cx="3159840" cy="646331"/>
          </a:xfrm>
          <a:prstGeom prst="rect">
            <a:avLst/>
          </a:prstGeom>
          <a:noFill/>
        </p:spPr>
        <p:txBody>
          <a:bodyPr wrap="none" rtlCol="0">
            <a:spAutoFit/>
          </a:bodyPr>
          <a:lstStyle/>
          <a:p>
            <a:pPr algn="ctr"/>
            <a:r>
              <a:rPr lang="sv-SE" sz="1800" b="1" dirty="0">
                <a:solidFill>
                  <a:srgbClr val="57758D"/>
                </a:solidFill>
              </a:rPr>
              <a:t>Är brottslighet ett problem </a:t>
            </a:r>
          </a:p>
          <a:p>
            <a:pPr algn="ctr"/>
            <a:r>
              <a:rPr lang="sv-SE" sz="1800" b="1" dirty="0">
                <a:solidFill>
                  <a:srgbClr val="57758D"/>
                </a:solidFill>
              </a:rPr>
              <a:t>för företagen?</a:t>
            </a:r>
          </a:p>
        </p:txBody>
      </p:sp>
    </p:spTree>
    <p:extLst>
      <p:ext uri="{BB962C8B-B14F-4D97-AF65-F5344CB8AC3E}">
        <p14:creationId xmlns:p14="http://schemas.microsoft.com/office/powerpoint/2010/main" val="40371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Brottslighet mot </a:t>
            </a:r>
            <a:r>
              <a:rPr lang="sv-SE" dirty="0" smtClean="0"/>
              <a:t>företag </a:t>
            </a:r>
            <a:r>
              <a:rPr lang="sv-SE" smtClean="0"/>
              <a:t>i Värmlands län </a:t>
            </a:r>
            <a:endParaRPr lang="sv-SE" dirty="0"/>
          </a:p>
        </p:txBody>
      </p:sp>
      <p:graphicFrame>
        <p:nvGraphicFramePr>
          <p:cNvPr id="6" name="Platshållare för innehåll 5"/>
          <p:cNvGraphicFramePr>
            <a:graphicFrameLocks noGrp="1"/>
          </p:cNvGraphicFramePr>
          <p:nvPr>
            <p:ph idx="1"/>
            <p:extLst/>
          </p:nvPr>
        </p:nvGraphicFramePr>
        <p:xfrm>
          <a:off x="486078" y="1276830"/>
          <a:ext cx="7369122" cy="3288871"/>
        </p:xfrm>
        <a:graphic>
          <a:graphicData uri="http://schemas.openxmlformats.org/drawingml/2006/table">
            <a:tbl>
              <a:tblPr firstRow="1" firstCol="1" bandRow="1">
                <a:tableStyleId>{F5AB1C69-6EDB-4FF4-983F-18BD219EF322}</a:tableStyleId>
              </a:tblPr>
              <a:tblGrid>
                <a:gridCol w="1841832"/>
                <a:gridCol w="1934490"/>
                <a:gridCol w="1750071"/>
                <a:gridCol w="1842729"/>
              </a:tblGrid>
              <a:tr h="659971">
                <a:tc>
                  <a:txBody>
                    <a:bodyPr/>
                    <a:lstStyle/>
                    <a:p>
                      <a:pPr>
                        <a:lnSpc>
                          <a:spcPct val="115000"/>
                        </a:lnSpc>
                        <a:spcAft>
                          <a:spcPts val="0"/>
                        </a:spcAft>
                      </a:pPr>
                      <a:r>
                        <a:rPr lang="sv-SE" sz="1500" dirty="0">
                          <a:effectLst/>
                        </a:rPr>
                        <a:t>Kommun</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500" dirty="0">
                          <a:effectLst/>
                        </a:rPr>
                        <a:t>Ja i </a:t>
                      </a:r>
                      <a:r>
                        <a:rPr lang="sv-SE" sz="1500" dirty="0" smtClean="0">
                          <a:effectLst/>
                        </a:rPr>
                        <a:t>viss/hög </a:t>
                      </a:r>
                      <a:r>
                        <a:rPr lang="sv-SE" sz="1500" dirty="0">
                          <a:effectLst/>
                        </a:rPr>
                        <a:t>utsträckning % </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500" dirty="0">
                          <a:effectLst/>
                        </a:rPr>
                        <a:t>Kommun</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500" dirty="0" smtClean="0">
                          <a:effectLst/>
                        </a:rPr>
                        <a:t>Ja i</a:t>
                      </a:r>
                      <a:r>
                        <a:rPr lang="sv-SE" sz="1500" baseline="0" dirty="0" smtClean="0">
                          <a:effectLst/>
                        </a:rPr>
                        <a:t> viss/hög utsträckning %</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262890">
                <a:tc>
                  <a:txBody>
                    <a:bodyPr/>
                    <a:lstStyle/>
                    <a:p>
                      <a:pPr>
                        <a:lnSpc>
                          <a:spcPct val="115000"/>
                        </a:lnSpc>
                        <a:spcAft>
                          <a:spcPts val="0"/>
                        </a:spcAft>
                      </a:pPr>
                      <a:r>
                        <a:rPr lang="sv-SE" sz="1500" dirty="0" smtClean="0">
                          <a:effectLst/>
                          <a:latin typeface="Arial" panose="020B0604020202020204" pitchFamily="34" charset="0"/>
                          <a:ea typeface="Arial" panose="020B0604020202020204" pitchFamily="34" charset="0"/>
                          <a:cs typeface="Times New Roman" panose="02020603050405020304" pitchFamily="18" charset="0"/>
                        </a:rPr>
                        <a:t>Säffle</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sv-SE" sz="1500" b="0" dirty="0" smtClean="0">
                          <a:solidFill>
                            <a:schemeClr val="dk1"/>
                          </a:solidFill>
                          <a:effectLst/>
                          <a:latin typeface="+mn-lt"/>
                          <a:ea typeface="+mn-ea"/>
                          <a:cs typeface="+mn-cs"/>
                        </a:rPr>
                        <a:t>65</a:t>
                      </a:r>
                      <a:endParaRPr lang="sv-SE" sz="1500" b="1" dirty="0">
                        <a:solidFill>
                          <a:schemeClr val="accent6"/>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l" fontAlgn="b"/>
                      <a:r>
                        <a:rPr lang="sv-SE" sz="1500" b="1" i="0" u="none" strike="noStrike" dirty="0" smtClean="0">
                          <a:solidFill>
                            <a:schemeClr val="bg1"/>
                          </a:solidFill>
                          <a:effectLst/>
                          <a:latin typeface="+mn-lt"/>
                        </a:rPr>
                        <a:t>Kil</a:t>
                      </a:r>
                      <a:endParaRPr lang="sv-SE" sz="1500" b="1" i="0" u="none" strike="noStrike" dirty="0">
                        <a:solidFill>
                          <a:schemeClr val="bg1"/>
                        </a:solidFill>
                        <a:effectLst/>
                        <a:latin typeface="+mn-lt"/>
                      </a:endParaRPr>
                    </a:p>
                  </a:txBody>
                  <a:tcPr marL="9525" marR="9525" marT="9525" marB="0" anchor="b">
                    <a:solidFill>
                      <a:schemeClr val="accent3"/>
                    </a:solidFill>
                  </a:tcPr>
                </a:tc>
                <a:tc>
                  <a:txBody>
                    <a:bodyPr/>
                    <a:lstStyle/>
                    <a:p>
                      <a:pPr algn="l" fontAlgn="b"/>
                      <a:r>
                        <a:rPr lang="sv-SE" sz="1500" b="0" i="0" u="none" strike="noStrike" dirty="0" smtClean="0">
                          <a:solidFill>
                            <a:schemeClr val="tx1"/>
                          </a:solidFill>
                          <a:effectLst/>
                          <a:latin typeface="+mn-lt"/>
                        </a:rPr>
                        <a:t>47</a:t>
                      </a:r>
                      <a:endParaRPr lang="sv-SE" sz="1500" b="1" i="0" u="none" strike="noStrike" dirty="0">
                        <a:solidFill>
                          <a:srgbClr val="00B050"/>
                        </a:solidFill>
                        <a:effectLst/>
                        <a:latin typeface="+mn-lt"/>
                      </a:endParaRPr>
                    </a:p>
                  </a:txBody>
                  <a:tcPr marL="9525" marR="9525" marT="9525" marB="0" anchor="b"/>
                </a:tc>
              </a:tr>
              <a:tr h="262890">
                <a:tc>
                  <a:txBody>
                    <a:bodyPr/>
                    <a:lstStyle/>
                    <a:p>
                      <a:pPr>
                        <a:lnSpc>
                          <a:spcPct val="115000"/>
                        </a:lnSpc>
                        <a:spcAft>
                          <a:spcPts val="0"/>
                        </a:spcAft>
                      </a:pPr>
                      <a:r>
                        <a:rPr lang="sv-SE" sz="1500" dirty="0" smtClean="0">
                          <a:effectLst/>
                          <a:latin typeface="Arial" panose="020B0604020202020204" pitchFamily="34" charset="0"/>
                          <a:ea typeface="Arial" panose="020B0604020202020204" pitchFamily="34" charset="0"/>
                          <a:cs typeface="Times New Roman" panose="02020603050405020304" pitchFamily="18" charset="0"/>
                        </a:rPr>
                        <a:t>Arvika</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sv-SE" sz="1500" dirty="0" smtClean="0">
                          <a:effectLst/>
                          <a:latin typeface="+mn-lt"/>
                          <a:ea typeface="+mn-ea"/>
                          <a:cs typeface="+mn-cs"/>
                        </a:rPr>
                        <a:t>60</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l" fontAlgn="b"/>
                      <a:r>
                        <a:rPr lang="sv-SE" sz="1500" b="1" i="0" u="none" strike="noStrike" dirty="0" smtClean="0">
                          <a:solidFill>
                            <a:schemeClr val="bg1"/>
                          </a:solidFill>
                          <a:effectLst/>
                          <a:latin typeface="+mn-lt"/>
                        </a:rPr>
                        <a:t>Forshaga</a:t>
                      </a:r>
                      <a:endParaRPr lang="sv-SE" sz="1500" b="1" i="0" u="none" strike="noStrike" dirty="0">
                        <a:solidFill>
                          <a:schemeClr val="bg1"/>
                        </a:solidFill>
                        <a:effectLst/>
                        <a:latin typeface="+mn-lt"/>
                      </a:endParaRPr>
                    </a:p>
                  </a:txBody>
                  <a:tcPr marL="9525" marR="9525" marT="9525" marB="0" anchor="b">
                    <a:solidFill>
                      <a:schemeClr val="accent3"/>
                    </a:solidFill>
                  </a:tcPr>
                </a:tc>
                <a:tc>
                  <a:txBody>
                    <a:bodyPr/>
                    <a:lstStyle/>
                    <a:p>
                      <a:pPr algn="l" fontAlgn="b"/>
                      <a:r>
                        <a:rPr lang="sv-SE" sz="1500" b="0" i="0" u="none" strike="noStrike" dirty="0" smtClean="0">
                          <a:solidFill>
                            <a:schemeClr val="tx1"/>
                          </a:solidFill>
                          <a:effectLst/>
                          <a:latin typeface="+mn-lt"/>
                        </a:rPr>
                        <a:t>46</a:t>
                      </a:r>
                      <a:endParaRPr lang="sv-SE" sz="1500" b="0" i="0" u="none" strike="noStrike" dirty="0">
                        <a:solidFill>
                          <a:schemeClr val="tx1"/>
                        </a:solidFill>
                        <a:effectLst/>
                        <a:latin typeface="+mn-lt"/>
                      </a:endParaRPr>
                    </a:p>
                  </a:txBody>
                  <a:tcPr marL="9525" marR="9525" marT="9525" marB="0" anchor="b"/>
                </a:tc>
              </a:tr>
              <a:tr h="262890">
                <a:tc>
                  <a:txBody>
                    <a:bodyPr/>
                    <a:lstStyle/>
                    <a:p>
                      <a:pPr>
                        <a:lnSpc>
                          <a:spcPct val="115000"/>
                        </a:lnSpc>
                        <a:spcAft>
                          <a:spcPts val="0"/>
                        </a:spcAft>
                      </a:pPr>
                      <a:r>
                        <a:rPr lang="sv-SE" sz="1500" dirty="0" smtClean="0">
                          <a:effectLst/>
                          <a:latin typeface="Arial" panose="020B0604020202020204" pitchFamily="34" charset="0"/>
                          <a:ea typeface="Arial" panose="020B0604020202020204" pitchFamily="34" charset="0"/>
                          <a:cs typeface="Times New Roman" panose="02020603050405020304" pitchFamily="18" charset="0"/>
                        </a:rPr>
                        <a:t>Karlstad</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sv-SE" sz="1500" dirty="0" smtClean="0">
                          <a:effectLst/>
                          <a:latin typeface="+mn-lt"/>
                          <a:ea typeface="+mn-ea"/>
                          <a:cs typeface="+mn-cs"/>
                        </a:rPr>
                        <a:t>59</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l" fontAlgn="b"/>
                      <a:r>
                        <a:rPr lang="sv-SE" sz="1500" b="1" i="0" u="none" strike="noStrike" dirty="0" smtClean="0">
                          <a:solidFill>
                            <a:schemeClr val="bg1"/>
                          </a:solidFill>
                          <a:effectLst/>
                          <a:latin typeface="+mn-lt"/>
                        </a:rPr>
                        <a:t>Hammarö</a:t>
                      </a:r>
                      <a:endParaRPr lang="sv-SE" sz="1500" b="1" i="0" u="none" strike="noStrike" dirty="0">
                        <a:solidFill>
                          <a:schemeClr val="bg1"/>
                        </a:solidFill>
                        <a:effectLst/>
                        <a:latin typeface="+mn-lt"/>
                      </a:endParaRPr>
                    </a:p>
                  </a:txBody>
                  <a:tcPr marL="9525" marR="9525" marT="9525" marB="0" anchor="b">
                    <a:solidFill>
                      <a:schemeClr val="accent3"/>
                    </a:solidFill>
                  </a:tcPr>
                </a:tc>
                <a:tc>
                  <a:txBody>
                    <a:bodyPr/>
                    <a:lstStyle/>
                    <a:p>
                      <a:pPr algn="l" fontAlgn="b"/>
                      <a:r>
                        <a:rPr lang="sv-SE" sz="1500" b="0" i="0" u="none" strike="noStrike" dirty="0" smtClean="0">
                          <a:solidFill>
                            <a:schemeClr val="tx1"/>
                          </a:solidFill>
                          <a:effectLst/>
                          <a:latin typeface="+mn-lt"/>
                        </a:rPr>
                        <a:t>46</a:t>
                      </a:r>
                      <a:endParaRPr lang="sv-SE" sz="1500" b="0" i="0" u="none" strike="noStrike" dirty="0">
                        <a:solidFill>
                          <a:schemeClr val="tx1"/>
                        </a:solidFill>
                        <a:effectLst/>
                        <a:latin typeface="+mn-lt"/>
                      </a:endParaRPr>
                    </a:p>
                  </a:txBody>
                  <a:tcPr marL="9525" marR="9525" marT="9525" marB="0" anchor="b"/>
                </a:tc>
              </a:tr>
              <a:tr h="262890">
                <a:tc>
                  <a:txBody>
                    <a:bodyPr/>
                    <a:lstStyle/>
                    <a:p>
                      <a:pPr>
                        <a:lnSpc>
                          <a:spcPct val="115000"/>
                        </a:lnSpc>
                        <a:spcAft>
                          <a:spcPts val="0"/>
                        </a:spcAft>
                      </a:pPr>
                      <a:r>
                        <a:rPr lang="sv-SE" sz="1500" dirty="0" smtClean="0">
                          <a:effectLst/>
                          <a:latin typeface="Arial" panose="020B0604020202020204" pitchFamily="34" charset="0"/>
                          <a:ea typeface="Arial" panose="020B0604020202020204" pitchFamily="34" charset="0"/>
                          <a:cs typeface="Times New Roman" panose="02020603050405020304" pitchFamily="18" charset="0"/>
                        </a:rPr>
                        <a:t>Grums</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sv-SE" sz="1500" dirty="0" smtClean="0">
                          <a:effectLst/>
                          <a:latin typeface="+mn-lt"/>
                          <a:ea typeface="+mn-ea"/>
                          <a:cs typeface="+mn-cs"/>
                        </a:rPr>
                        <a:t>58</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l" fontAlgn="b"/>
                      <a:r>
                        <a:rPr lang="sv-SE" sz="1500" b="1" i="0" u="none" strike="noStrike" dirty="0" smtClean="0">
                          <a:solidFill>
                            <a:schemeClr val="bg1"/>
                          </a:solidFill>
                          <a:effectLst/>
                          <a:latin typeface="+mn-lt"/>
                        </a:rPr>
                        <a:t>Eda</a:t>
                      </a:r>
                      <a:endParaRPr lang="sv-SE" sz="1500" b="1" i="0" u="none" strike="noStrike" dirty="0">
                        <a:solidFill>
                          <a:schemeClr val="bg1"/>
                        </a:solidFill>
                        <a:effectLst/>
                        <a:latin typeface="+mn-lt"/>
                      </a:endParaRPr>
                    </a:p>
                  </a:txBody>
                  <a:tcPr marL="9525" marR="9525" marT="9525" marB="0" anchor="b">
                    <a:solidFill>
                      <a:schemeClr val="accent3"/>
                    </a:solidFill>
                  </a:tcPr>
                </a:tc>
                <a:tc>
                  <a:txBody>
                    <a:bodyPr/>
                    <a:lstStyle/>
                    <a:p>
                      <a:pPr algn="l" fontAlgn="b"/>
                      <a:r>
                        <a:rPr lang="sv-SE" sz="1500" b="0" i="0" u="none" strike="noStrike" dirty="0" smtClean="0">
                          <a:solidFill>
                            <a:schemeClr val="tx1"/>
                          </a:solidFill>
                          <a:effectLst/>
                          <a:latin typeface="+mn-lt"/>
                        </a:rPr>
                        <a:t>43</a:t>
                      </a:r>
                      <a:endParaRPr lang="sv-SE" sz="1500" b="0" i="0" u="none" strike="noStrike" dirty="0">
                        <a:solidFill>
                          <a:schemeClr val="tx1"/>
                        </a:solidFill>
                        <a:effectLst/>
                        <a:latin typeface="+mn-lt"/>
                      </a:endParaRPr>
                    </a:p>
                  </a:txBody>
                  <a:tcPr marL="9525" marR="9525" marT="9525" marB="0" anchor="b"/>
                </a:tc>
              </a:tr>
              <a:tr h="262890">
                <a:tc>
                  <a:txBody>
                    <a:bodyPr/>
                    <a:lstStyle/>
                    <a:p>
                      <a:pPr>
                        <a:lnSpc>
                          <a:spcPct val="115000"/>
                        </a:lnSpc>
                        <a:spcAft>
                          <a:spcPts val="0"/>
                        </a:spcAft>
                      </a:pPr>
                      <a:r>
                        <a:rPr lang="sv-SE" sz="1500" dirty="0" smtClean="0">
                          <a:effectLst/>
                          <a:latin typeface="+mn-lt"/>
                          <a:ea typeface="+mn-ea"/>
                          <a:cs typeface="+mn-cs"/>
                        </a:rPr>
                        <a:t>Filipstad</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sv-SE" sz="1500" dirty="0" smtClean="0">
                          <a:effectLst/>
                          <a:latin typeface="+mn-lt"/>
                          <a:ea typeface="+mn-ea"/>
                          <a:cs typeface="+mn-cs"/>
                        </a:rPr>
                        <a:t>57</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l" fontAlgn="b"/>
                      <a:r>
                        <a:rPr lang="sv-SE" sz="1500" b="1" i="0" u="none" strike="noStrike" dirty="0" smtClean="0">
                          <a:solidFill>
                            <a:schemeClr val="bg1"/>
                          </a:solidFill>
                          <a:effectLst/>
                          <a:latin typeface="+mn-lt"/>
                        </a:rPr>
                        <a:t>Munkfors</a:t>
                      </a:r>
                      <a:endParaRPr lang="sv-SE" sz="1500" b="1" i="0" u="none" strike="noStrike" dirty="0">
                        <a:solidFill>
                          <a:schemeClr val="bg1"/>
                        </a:solidFill>
                        <a:effectLst/>
                        <a:latin typeface="+mn-lt"/>
                      </a:endParaRPr>
                    </a:p>
                  </a:txBody>
                  <a:tcPr marL="9525" marR="9525" marT="9525" marB="0" anchor="b">
                    <a:solidFill>
                      <a:schemeClr val="accent3"/>
                    </a:solidFill>
                  </a:tcPr>
                </a:tc>
                <a:tc>
                  <a:txBody>
                    <a:bodyPr/>
                    <a:lstStyle/>
                    <a:p>
                      <a:pPr algn="l" fontAlgn="b"/>
                      <a:r>
                        <a:rPr lang="sv-SE" sz="1500" b="0" i="0" u="none" strike="noStrike" dirty="0" smtClean="0">
                          <a:solidFill>
                            <a:schemeClr val="tx1"/>
                          </a:solidFill>
                          <a:effectLst/>
                          <a:latin typeface="+mn-lt"/>
                        </a:rPr>
                        <a:t>41</a:t>
                      </a:r>
                      <a:endParaRPr lang="sv-SE" sz="1500" b="0" i="0" u="none" strike="noStrike" dirty="0">
                        <a:solidFill>
                          <a:schemeClr val="tx1"/>
                        </a:solidFill>
                        <a:effectLst/>
                        <a:latin typeface="+mn-lt"/>
                      </a:endParaRPr>
                    </a:p>
                  </a:txBody>
                  <a:tcPr marL="9525" marR="9525" marT="9525" marB="0" anchor="b"/>
                </a:tc>
              </a:tr>
              <a:tr h="262890">
                <a:tc>
                  <a:txBody>
                    <a:bodyPr/>
                    <a:lstStyle/>
                    <a:p>
                      <a:pPr>
                        <a:lnSpc>
                          <a:spcPct val="115000"/>
                        </a:lnSpc>
                        <a:spcAft>
                          <a:spcPts val="0"/>
                        </a:spcAft>
                      </a:pPr>
                      <a:r>
                        <a:rPr lang="sv-SE" sz="1500" dirty="0" smtClean="0">
                          <a:effectLst/>
                          <a:latin typeface="Arial" panose="020B0604020202020204" pitchFamily="34" charset="0"/>
                          <a:ea typeface="Arial" panose="020B0604020202020204" pitchFamily="34" charset="0"/>
                          <a:cs typeface="Times New Roman" panose="02020603050405020304" pitchFamily="18" charset="0"/>
                        </a:rPr>
                        <a:t>Årjäng</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sv-SE" sz="1500" dirty="0" smtClean="0">
                          <a:effectLst/>
                          <a:latin typeface="+mn-lt"/>
                          <a:ea typeface="+mn-ea"/>
                          <a:cs typeface="+mn-cs"/>
                        </a:rPr>
                        <a:t>55</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l" fontAlgn="b"/>
                      <a:r>
                        <a:rPr lang="sv-SE" sz="1500" b="1" i="0" u="none" strike="noStrike" dirty="0" smtClean="0">
                          <a:solidFill>
                            <a:schemeClr val="bg1"/>
                          </a:solidFill>
                          <a:effectLst/>
                          <a:latin typeface="+mn-lt"/>
                        </a:rPr>
                        <a:t>Hagfors</a:t>
                      </a:r>
                      <a:endParaRPr lang="sv-SE" sz="1500" b="1" i="0" u="none" strike="noStrike" dirty="0">
                        <a:solidFill>
                          <a:schemeClr val="bg1"/>
                        </a:solidFill>
                        <a:effectLst/>
                        <a:latin typeface="+mn-lt"/>
                      </a:endParaRPr>
                    </a:p>
                  </a:txBody>
                  <a:tcPr marL="9525" marR="9525" marT="9525" marB="0" anchor="b">
                    <a:solidFill>
                      <a:schemeClr val="accent3"/>
                    </a:solidFill>
                  </a:tcPr>
                </a:tc>
                <a:tc>
                  <a:txBody>
                    <a:bodyPr/>
                    <a:lstStyle/>
                    <a:p>
                      <a:pPr algn="l" fontAlgn="b"/>
                      <a:r>
                        <a:rPr lang="sv-SE" sz="1500" b="0" i="0" u="none" strike="noStrike" dirty="0" smtClean="0">
                          <a:solidFill>
                            <a:schemeClr val="tx1"/>
                          </a:solidFill>
                          <a:effectLst/>
                          <a:latin typeface="+mn-lt"/>
                        </a:rPr>
                        <a:t>37</a:t>
                      </a:r>
                      <a:endParaRPr lang="sv-SE" sz="1500" b="0" i="0" u="none" strike="noStrike" dirty="0">
                        <a:solidFill>
                          <a:schemeClr val="tx1"/>
                        </a:solidFill>
                        <a:effectLst/>
                        <a:latin typeface="+mn-lt"/>
                      </a:endParaRPr>
                    </a:p>
                  </a:txBody>
                  <a:tcPr marL="9525" marR="9525" marT="9525" marB="0" anchor="b"/>
                </a:tc>
              </a:tr>
              <a:tr h="262890">
                <a:tc>
                  <a:txBody>
                    <a:bodyPr/>
                    <a:lstStyle/>
                    <a:p>
                      <a:pPr>
                        <a:lnSpc>
                          <a:spcPct val="115000"/>
                        </a:lnSpc>
                        <a:spcAft>
                          <a:spcPts val="0"/>
                        </a:spcAft>
                      </a:pPr>
                      <a:r>
                        <a:rPr lang="sv-SE" sz="1500" dirty="0" smtClean="0">
                          <a:effectLst/>
                          <a:latin typeface="Arial" panose="020B0604020202020204" pitchFamily="34" charset="0"/>
                          <a:ea typeface="Arial" panose="020B0604020202020204" pitchFamily="34" charset="0"/>
                          <a:cs typeface="Times New Roman" panose="02020603050405020304" pitchFamily="18" charset="0"/>
                        </a:rPr>
                        <a:t>Torsby</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sv-SE" sz="1500" dirty="0" smtClean="0">
                          <a:effectLst/>
                          <a:latin typeface="+mn-lt"/>
                          <a:ea typeface="+mn-ea"/>
                          <a:cs typeface="+mn-cs"/>
                        </a:rPr>
                        <a:t>53</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l" fontAlgn="b"/>
                      <a:endParaRPr lang="sv-SE" sz="1500" b="1" i="0" u="none" strike="noStrike" dirty="0">
                        <a:solidFill>
                          <a:schemeClr val="bg1"/>
                        </a:solidFill>
                        <a:effectLst/>
                        <a:latin typeface="+mn-lt"/>
                      </a:endParaRPr>
                    </a:p>
                  </a:txBody>
                  <a:tcPr marL="9525" marR="9525" marT="9525" marB="0" anchor="b">
                    <a:solidFill>
                      <a:schemeClr val="accent3"/>
                    </a:solidFill>
                  </a:tcPr>
                </a:tc>
                <a:tc>
                  <a:txBody>
                    <a:bodyPr/>
                    <a:lstStyle/>
                    <a:p>
                      <a:pPr algn="l" fontAlgn="b"/>
                      <a:endParaRPr lang="sv-SE" sz="1500" b="0" i="0" u="none" strike="noStrike" dirty="0">
                        <a:solidFill>
                          <a:schemeClr val="tx1"/>
                        </a:solidFill>
                        <a:effectLst/>
                        <a:latin typeface="+mn-lt"/>
                      </a:endParaRPr>
                    </a:p>
                  </a:txBody>
                  <a:tcPr marL="9525" marR="9525" marT="9525" marB="0" anchor="b"/>
                </a:tc>
              </a:tr>
              <a:tr h="262890">
                <a:tc>
                  <a:txBody>
                    <a:bodyPr/>
                    <a:lstStyle/>
                    <a:p>
                      <a:pPr>
                        <a:lnSpc>
                          <a:spcPct val="115000"/>
                        </a:lnSpc>
                        <a:spcAft>
                          <a:spcPts val="0"/>
                        </a:spcAft>
                      </a:pPr>
                      <a:r>
                        <a:rPr lang="sv-SE" sz="1500" dirty="0" smtClean="0">
                          <a:effectLst/>
                          <a:latin typeface="Arial" panose="020B0604020202020204" pitchFamily="34" charset="0"/>
                          <a:ea typeface="Arial" panose="020B0604020202020204" pitchFamily="34" charset="0"/>
                          <a:cs typeface="Times New Roman" panose="02020603050405020304" pitchFamily="18" charset="0"/>
                        </a:rPr>
                        <a:t>Kristinehamn</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sv-SE" sz="1500" dirty="0" smtClean="0">
                          <a:effectLst/>
                          <a:latin typeface="+mn-lt"/>
                          <a:ea typeface="+mn-ea"/>
                          <a:cs typeface="+mn-cs"/>
                        </a:rPr>
                        <a:t>53</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l" fontAlgn="b"/>
                      <a:endParaRPr lang="sv-SE" sz="1500" b="1" i="0" u="none" strike="noStrike" dirty="0">
                        <a:solidFill>
                          <a:schemeClr val="bg1"/>
                        </a:solidFill>
                        <a:effectLst/>
                        <a:latin typeface="+mn-lt"/>
                      </a:endParaRPr>
                    </a:p>
                  </a:txBody>
                  <a:tcPr marL="9525" marR="9525" marT="9525" marB="0" anchor="b">
                    <a:solidFill>
                      <a:schemeClr val="accent3"/>
                    </a:solidFill>
                  </a:tcPr>
                </a:tc>
                <a:tc>
                  <a:txBody>
                    <a:bodyPr/>
                    <a:lstStyle/>
                    <a:p>
                      <a:pPr algn="l" fontAlgn="b"/>
                      <a:endParaRPr lang="sv-SE" sz="1500" b="0" i="0" u="none" strike="noStrike" dirty="0">
                        <a:solidFill>
                          <a:schemeClr val="tx1"/>
                        </a:solidFill>
                        <a:effectLst/>
                        <a:latin typeface="+mn-lt"/>
                      </a:endParaRPr>
                    </a:p>
                  </a:txBody>
                  <a:tcPr marL="9525" marR="9525" marT="9525" marB="0" anchor="b"/>
                </a:tc>
              </a:tr>
              <a:tr h="262890">
                <a:tc>
                  <a:txBody>
                    <a:bodyPr/>
                    <a:lstStyle/>
                    <a:p>
                      <a:pPr>
                        <a:lnSpc>
                          <a:spcPct val="115000"/>
                        </a:lnSpc>
                        <a:spcAft>
                          <a:spcPts val="0"/>
                        </a:spcAft>
                      </a:pPr>
                      <a:r>
                        <a:rPr lang="sv-SE" sz="1500" dirty="0" smtClean="0">
                          <a:effectLst/>
                          <a:latin typeface="Arial" panose="020B0604020202020204" pitchFamily="34" charset="0"/>
                          <a:ea typeface="Arial" panose="020B0604020202020204" pitchFamily="34" charset="0"/>
                          <a:cs typeface="Times New Roman" panose="02020603050405020304" pitchFamily="18" charset="0"/>
                        </a:rPr>
                        <a:t>Sunne</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sv-SE" sz="1500" dirty="0" smtClean="0">
                          <a:effectLst/>
                          <a:latin typeface="+mn-lt"/>
                          <a:ea typeface="+mn-ea"/>
                          <a:cs typeface="+mn-cs"/>
                        </a:rPr>
                        <a:t>52</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l" fontAlgn="b"/>
                      <a:endParaRPr lang="sv-SE" sz="1500" b="1" i="0" u="none" strike="noStrike" dirty="0">
                        <a:solidFill>
                          <a:schemeClr val="bg1"/>
                        </a:solidFill>
                        <a:effectLst/>
                        <a:latin typeface="+mn-lt"/>
                      </a:endParaRPr>
                    </a:p>
                  </a:txBody>
                  <a:tcPr marL="9525" marR="9525" marT="9525" marB="0" anchor="b">
                    <a:solidFill>
                      <a:schemeClr val="accent3"/>
                    </a:solidFill>
                  </a:tcPr>
                </a:tc>
                <a:tc>
                  <a:txBody>
                    <a:bodyPr/>
                    <a:lstStyle/>
                    <a:p>
                      <a:pPr algn="l" fontAlgn="b"/>
                      <a:endParaRPr lang="sv-SE" sz="1500" b="0" i="0" u="none" strike="noStrike" dirty="0">
                        <a:solidFill>
                          <a:schemeClr val="tx1"/>
                        </a:solidFill>
                        <a:effectLst/>
                        <a:latin typeface="+mn-lt"/>
                      </a:endParaRPr>
                    </a:p>
                  </a:txBody>
                  <a:tcPr marL="9525" marR="9525" marT="9525" marB="0" anchor="b"/>
                </a:tc>
              </a:tr>
              <a:tr h="262890">
                <a:tc>
                  <a:txBody>
                    <a:bodyPr/>
                    <a:lstStyle/>
                    <a:p>
                      <a:pPr>
                        <a:lnSpc>
                          <a:spcPct val="115000"/>
                        </a:lnSpc>
                        <a:spcAft>
                          <a:spcPts val="0"/>
                        </a:spcAft>
                      </a:pPr>
                      <a:r>
                        <a:rPr lang="sv-SE" sz="1500" dirty="0" smtClean="0">
                          <a:effectLst/>
                          <a:latin typeface="Arial" panose="020B0604020202020204" pitchFamily="34" charset="0"/>
                          <a:ea typeface="Arial" panose="020B0604020202020204" pitchFamily="34" charset="0"/>
                          <a:cs typeface="Times New Roman" panose="02020603050405020304" pitchFamily="18" charset="0"/>
                        </a:rPr>
                        <a:t>Storfors</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sv-SE" sz="1500" dirty="0" smtClean="0">
                          <a:effectLst/>
                          <a:latin typeface="+mn-lt"/>
                          <a:ea typeface="+mn-ea"/>
                          <a:cs typeface="+mn-cs"/>
                        </a:rPr>
                        <a:t>49</a:t>
                      </a:r>
                      <a:endParaRPr lang="sv-SE" sz="1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l" fontAlgn="b"/>
                      <a:endParaRPr lang="sv-SE" sz="1500" b="1" i="0" u="none" strike="noStrike" dirty="0">
                        <a:solidFill>
                          <a:schemeClr val="bg1"/>
                        </a:solidFill>
                        <a:effectLst/>
                        <a:latin typeface="+mn-lt"/>
                      </a:endParaRPr>
                    </a:p>
                  </a:txBody>
                  <a:tcPr marL="9525" marR="9525" marT="9525" marB="0" anchor="b">
                    <a:solidFill>
                      <a:schemeClr val="accent3"/>
                    </a:solidFill>
                  </a:tcPr>
                </a:tc>
                <a:tc>
                  <a:txBody>
                    <a:bodyPr/>
                    <a:lstStyle/>
                    <a:p>
                      <a:pPr algn="l" fontAlgn="b"/>
                      <a:endParaRPr lang="sv-SE" sz="1500" b="0" i="0" u="none" strike="noStrike" dirty="0">
                        <a:solidFill>
                          <a:schemeClr val="tx1"/>
                        </a:solidFill>
                        <a:effectLst/>
                        <a:latin typeface="+mn-lt"/>
                      </a:endParaRPr>
                    </a:p>
                  </a:txBody>
                  <a:tcPr marL="9525" marR="9525" marT="9525" marB="0" anchor="b"/>
                </a:tc>
              </a:tr>
            </a:tbl>
          </a:graphicData>
        </a:graphic>
      </p:graphicFrame>
      <p:sp>
        <p:nvSpPr>
          <p:cNvPr id="4" name="Platshållare för datum 3"/>
          <p:cNvSpPr>
            <a:spLocks noGrp="1"/>
          </p:cNvSpPr>
          <p:nvPr>
            <p:ph type="dt" sz="half" idx="10"/>
          </p:nvPr>
        </p:nvSpPr>
        <p:spPr/>
        <p:txBody>
          <a:bodyPr/>
          <a:lstStyle/>
          <a:p>
            <a:fld id="{2D588D78-B953-44D6-AAA3-70985707A376}" type="datetime1">
              <a:rPr lang="sv-SE" smtClean="0">
                <a:solidFill>
                  <a:srgbClr val="33414E"/>
                </a:solidFill>
              </a:rPr>
              <a:pPr/>
              <a:t>2017-06-08</a:t>
            </a:fld>
            <a:endParaRPr lang="sv-SE" dirty="0">
              <a:solidFill>
                <a:srgbClr val="33414E"/>
              </a:solidFill>
            </a:endParaRPr>
          </a:p>
        </p:txBody>
      </p:sp>
      <p:sp>
        <p:nvSpPr>
          <p:cNvPr id="5" name="Platshållare för bildnummer 4"/>
          <p:cNvSpPr>
            <a:spLocks noGrp="1"/>
          </p:cNvSpPr>
          <p:nvPr>
            <p:ph type="sldNum" sz="quarter" idx="12"/>
          </p:nvPr>
        </p:nvSpPr>
        <p:spPr/>
        <p:txBody>
          <a:bodyPr/>
          <a:lstStyle/>
          <a:p>
            <a:fld id="{5718465E-2E6A-4310-8AAC-7D6E13D1D673}" type="slidenum">
              <a:rPr lang="sv-SE" smtClean="0">
                <a:solidFill>
                  <a:srgbClr val="33414E"/>
                </a:solidFill>
              </a:rPr>
              <a:pPr/>
              <a:t>5</a:t>
            </a:fld>
            <a:endParaRPr lang="sv-SE" dirty="0">
              <a:solidFill>
                <a:srgbClr val="33414E"/>
              </a:solidFill>
            </a:endParaRPr>
          </a:p>
        </p:txBody>
      </p:sp>
    </p:spTree>
    <p:extLst>
      <p:ext uri="{BB962C8B-B14F-4D97-AF65-F5344CB8AC3E}">
        <p14:creationId xmlns:p14="http://schemas.microsoft.com/office/powerpoint/2010/main" val="23538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2.xml><?xml version="1.0" encoding="utf-8"?>
<a:theme xmlns:a="http://schemas.openxmlformats.org/drawingml/2006/main" name="1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3.xml><?xml version="1.0" encoding="utf-8"?>
<a:theme xmlns:a="http://schemas.openxmlformats.org/drawingml/2006/main" name="2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4.xml><?xml version="1.0" encoding="utf-8"?>
<a:theme xmlns:a="http://schemas.openxmlformats.org/drawingml/2006/main" name="3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5.xml><?xml version="1.0" encoding="utf-8"?>
<a:theme xmlns:a="http://schemas.openxmlformats.org/drawingml/2006/main" name="4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505</Words>
  <Application>Microsoft Office PowerPoint</Application>
  <PresentationFormat>Bildspel på skärmen (16:9)</PresentationFormat>
  <Paragraphs>108</Paragraphs>
  <Slides>5</Slides>
  <Notes>3</Notes>
  <HiddenSlides>0</HiddenSlides>
  <MMClips>0</MMClips>
  <ScaleCrop>false</ScaleCrop>
  <HeadingPairs>
    <vt:vector size="6" baseType="variant">
      <vt:variant>
        <vt:lpstr>Använt teckensnitt</vt:lpstr>
      </vt:variant>
      <vt:variant>
        <vt:i4>5</vt:i4>
      </vt:variant>
      <vt:variant>
        <vt:lpstr>Tema</vt:lpstr>
      </vt:variant>
      <vt:variant>
        <vt:i4>5</vt:i4>
      </vt:variant>
      <vt:variant>
        <vt:lpstr>Bildrubriker</vt:lpstr>
      </vt:variant>
      <vt:variant>
        <vt:i4>5</vt:i4>
      </vt:variant>
    </vt:vector>
  </HeadingPairs>
  <TitlesOfParts>
    <vt:vector size="15" baseType="lpstr">
      <vt:lpstr>Arial</vt:lpstr>
      <vt:lpstr>Calibri</vt:lpstr>
      <vt:lpstr>ScalaSans-Bold</vt:lpstr>
      <vt:lpstr>Times New Roman</vt:lpstr>
      <vt:lpstr>Verdana</vt:lpstr>
      <vt:lpstr>SvN_Format_widescreen_V4</vt:lpstr>
      <vt:lpstr>1_SvN_Format_widescreen_V4</vt:lpstr>
      <vt:lpstr>2_SvN_Format_widescreen_V4</vt:lpstr>
      <vt:lpstr>3_SvN_Format_widescreen_V4</vt:lpstr>
      <vt:lpstr>4_SvN_Format_widescreen_V4</vt:lpstr>
      <vt:lpstr>Brottslighet mot företagen i Värmlands län  </vt:lpstr>
      <vt:lpstr>PowerPoint-presentation</vt:lpstr>
      <vt:lpstr>PowerPoint-presentation</vt:lpstr>
      <vt:lpstr>Värmländska företagare och politikerna om brottsligheten</vt:lpstr>
      <vt:lpstr>Brottslighet mot företag i Värmlands län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2017-06-08T07:34:34Z</dcterms:created>
  <dcterms:modified xsi:type="dcterms:W3CDTF">2017-06-08T07:36:25Z</dcterms:modified>
</cp:coreProperties>
</file>